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6"/>
  </p:notesMasterIdLst>
  <p:sldIdLst>
    <p:sldId id="256" r:id="rId3"/>
    <p:sldId id="1137" r:id="rId4"/>
    <p:sldId id="1138" r:id="rId5"/>
    <p:sldId id="1048" r:id="rId6"/>
    <p:sldId id="1117" r:id="rId7"/>
    <p:sldId id="1118" r:id="rId8"/>
    <p:sldId id="1119" r:id="rId9"/>
    <p:sldId id="1120" r:id="rId10"/>
    <p:sldId id="1121" r:id="rId11"/>
    <p:sldId id="430" r:id="rId12"/>
    <p:sldId id="1122" r:id="rId13"/>
    <p:sldId id="1123" r:id="rId14"/>
    <p:sldId id="1071" r:id="rId15"/>
    <p:sldId id="1124" r:id="rId16"/>
    <p:sldId id="1125" r:id="rId17"/>
    <p:sldId id="1126" r:id="rId18"/>
    <p:sldId id="1037" r:id="rId19"/>
    <p:sldId id="1127" r:id="rId20"/>
    <p:sldId id="1128" r:id="rId21"/>
    <p:sldId id="1129" r:id="rId22"/>
    <p:sldId id="1130" r:id="rId23"/>
    <p:sldId id="1131" r:id="rId24"/>
    <p:sldId id="1132" r:id="rId25"/>
    <p:sldId id="1139" r:id="rId26"/>
    <p:sldId id="1133" r:id="rId27"/>
    <p:sldId id="1134" r:id="rId28"/>
    <p:sldId id="1135" r:id="rId29"/>
    <p:sldId id="1115" r:id="rId30"/>
    <p:sldId id="1136" r:id="rId31"/>
    <p:sldId id="263" r:id="rId32"/>
    <p:sldId id="1116" r:id="rId33"/>
    <p:sldId id="1140" r:id="rId34"/>
    <p:sldId id="325" r:id="rId35"/>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66"/>
    <a:srgbClr val="CC0000"/>
    <a:srgbClr val="FFFF00"/>
    <a:srgbClr val="FFCC00"/>
    <a:srgbClr val="0000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4" autoAdjust="0"/>
    <p:restoredTop sz="90221" autoAdjust="0"/>
  </p:normalViewPr>
  <p:slideViewPr>
    <p:cSldViewPr>
      <p:cViewPr>
        <p:scale>
          <a:sx n="126" d="100"/>
          <a:sy n="126" d="100"/>
        </p:scale>
        <p:origin x="-12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3474575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950" y="115888"/>
            <a:ext cx="8748713" cy="1717393"/>
          </a:xfrm>
          <a:noFill/>
        </p:spPr>
        <p:txBody>
          <a:bodyPr anchor="t">
            <a:spAutoFit/>
          </a:bodyPr>
          <a:lstStyle/>
          <a:p>
            <a:pPr algn="r"/>
            <a:r>
              <a:rPr lang="de-DE" sz="6600" dirty="0" smtClean="0">
                <a:solidFill>
                  <a:schemeClr val="bg1"/>
                </a:solidFill>
              </a:rPr>
              <a:t>Kein hoffnungsloser Fall!</a:t>
            </a:r>
            <a:endParaRPr lang="de-CH" sz="6600" dirty="0">
              <a:solidFill>
                <a:schemeClr val="bg1"/>
              </a:solidFill>
            </a:endParaRPr>
          </a:p>
        </p:txBody>
      </p:sp>
      <p:sp>
        <p:nvSpPr>
          <p:cNvPr id="2" name="Textfeld 1"/>
          <p:cNvSpPr txBox="1"/>
          <p:nvPr/>
        </p:nvSpPr>
        <p:spPr>
          <a:xfrm>
            <a:off x="3464417" y="5508987"/>
            <a:ext cx="5472608" cy="43704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lvl1pPr>
              <a:lnSpc>
                <a:spcPct val="80000"/>
              </a:lnSpc>
              <a:defRPr sz="7200">
                <a:solidFill>
                  <a:schemeClr val="bg1"/>
                </a:solidFill>
                <a:latin typeface="+mj-lt"/>
                <a:ea typeface="+mj-ea"/>
                <a:cs typeface="+mj-cs"/>
              </a:defRPr>
            </a:lvl1pPr>
            <a:lvl2pPr algn="ctr">
              <a:lnSpc>
                <a:spcPct val="80000"/>
              </a:lnSpc>
              <a:defRPr sz="4000">
                <a:solidFill>
                  <a:srgbClr val="FFFFFF"/>
                </a:solidFill>
                <a:latin typeface="Arial Rounded MT Bold" pitchFamily="34" charset="0"/>
              </a:defRPr>
            </a:lvl2pPr>
            <a:lvl3pPr algn="ctr">
              <a:lnSpc>
                <a:spcPct val="80000"/>
              </a:lnSpc>
              <a:defRPr sz="4000">
                <a:solidFill>
                  <a:srgbClr val="FFFFFF"/>
                </a:solidFill>
                <a:latin typeface="Arial Rounded MT Bold" pitchFamily="34" charset="0"/>
              </a:defRPr>
            </a:lvl3pPr>
            <a:lvl4pPr algn="ctr">
              <a:lnSpc>
                <a:spcPct val="80000"/>
              </a:lnSpc>
              <a:defRPr sz="4000">
                <a:solidFill>
                  <a:srgbClr val="FFFFFF"/>
                </a:solidFill>
                <a:latin typeface="Arial Rounded MT Bold" pitchFamily="34" charset="0"/>
              </a:defRPr>
            </a:lvl4pPr>
            <a:lvl5pPr algn="ctr">
              <a:lnSpc>
                <a:spcPct val="80000"/>
              </a:lnSpc>
              <a:defRPr sz="4000">
                <a:solidFill>
                  <a:srgbClr val="FFFFFF"/>
                </a:solidFill>
                <a:latin typeface="Arial Rounded MT Bold" pitchFamily="34" charset="0"/>
              </a:defRPr>
            </a:lvl5pPr>
            <a:lvl6pPr marL="457200" algn="ctr" fontAlgn="base">
              <a:lnSpc>
                <a:spcPct val="80000"/>
              </a:lnSpc>
              <a:spcBef>
                <a:spcPct val="0"/>
              </a:spcBef>
              <a:spcAft>
                <a:spcPct val="0"/>
              </a:spcAft>
              <a:defRPr sz="4000">
                <a:solidFill>
                  <a:srgbClr val="FFFFFF"/>
                </a:solidFill>
                <a:latin typeface="Arial Rounded MT Bold" pitchFamily="34" charset="0"/>
              </a:defRPr>
            </a:lvl6pPr>
            <a:lvl7pPr marL="914400" algn="ctr" fontAlgn="base">
              <a:lnSpc>
                <a:spcPct val="80000"/>
              </a:lnSpc>
              <a:spcBef>
                <a:spcPct val="0"/>
              </a:spcBef>
              <a:spcAft>
                <a:spcPct val="0"/>
              </a:spcAft>
              <a:defRPr sz="4000">
                <a:solidFill>
                  <a:srgbClr val="FFFFFF"/>
                </a:solidFill>
                <a:latin typeface="Arial Rounded MT Bold" pitchFamily="34" charset="0"/>
              </a:defRPr>
            </a:lvl7pPr>
            <a:lvl8pPr marL="1371600" algn="ctr" fontAlgn="base">
              <a:lnSpc>
                <a:spcPct val="80000"/>
              </a:lnSpc>
              <a:spcBef>
                <a:spcPct val="0"/>
              </a:spcBef>
              <a:spcAft>
                <a:spcPct val="0"/>
              </a:spcAft>
              <a:defRPr sz="4000">
                <a:solidFill>
                  <a:srgbClr val="FFFFFF"/>
                </a:solidFill>
                <a:latin typeface="Arial Rounded MT Bold" pitchFamily="34" charset="0"/>
              </a:defRPr>
            </a:lvl8pPr>
            <a:lvl9pPr marL="1828800" algn="ctr" fontAlgn="base">
              <a:lnSpc>
                <a:spcPct val="80000"/>
              </a:lnSpc>
              <a:spcBef>
                <a:spcPct val="0"/>
              </a:spcBef>
              <a:spcAft>
                <a:spcPct val="0"/>
              </a:spcAft>
              <a:defRPr sz="4000">
                <a:solidFill>
                  <a:srgbClr val="FFFFFF"/>
                </a:solidFill>
                <a:latin typeface="Arial Rounded MT Bold" pitchFamily="34" charset="0"/>
              </a:defRPr>
            </a:lvl9pPr>
          </a:lstStyle>
          <a:p>
            <a:pPr algn="r"/>
            <a:r>
              <a:rPr lang="de-CH" sz="2800" dirty="0"/>
              <a:t>1.Timotheus-Brief 1,12-17</a:t>
            </a: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5496" y="62856"/>
            <a:ext cx="8785225" cy="757130"/>
          </a:xfrm>
          <a:noFill/>
        </p:spPr>
        <p:txBody>
          <a:bodyPr anchor="t">
            <a:spAutoFit/>
          </a:bodyPr>
          <a:lstStyle/>
          <a:p>
            <a:pPr marL="1117600" indent="-1117600" algn="l"/>
            <a:r>
              <a:rPr lang="de-DE" sz="5400" dirty="0">
                <a:solidFill>
                  <a:schemeClr val="bg1"/>
                </a:solidFill>
              </a:rPr>
              <a:t>I.    </a:t>
            </a:r>
            <a:r>
              <a:rPr lang="de-DE" sz="5400" dirty="0" smtClean="0">
                <a:solidFill>
                  <a:schemeClr val="bg1"/>
                </a:solidFill>
              </a:rPr>
              <a:t>Ein klarer Fall</a:t>
            </a:r>
            <a:endParaRPr lang="de-CH" sz="54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3" y="44450"/>
            <a:ext cx="7272809" cy="304698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„Ich danke dem, der mir für meinen Auftrag Kraft gegeben hat, Jesus Christus, unserem Herrn; denn er hat mich als vertrauenswürdig angesehen und in seinen Dienst genommen -“</a:t>
            </a:r>
          </a:p>
        </p:txBody>
      </p:sp>
      <p:sp>
        <p:nvSpPr>
          <p:cNvPr id="933891" name="Rectangle 3"/>
          <p:cNvSpPr>
            <a:spLocks noChangeArrowheads="1"/>
          </p:cNvSpPr>
          <p:nvPr/>
        </p:nvSpPr>
        <p:spPr bwMode="auto">
          <a:xfrm>
            <a:off x="3203848" y="2823319"/>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1,12</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448214846"/>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8856983"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„Jesus hat mich als vertrauenswürdig angesehen und in seinen Dienst genommen - ausgerechnet mich, der ich ihn früher verhöhnt und seine Gemeinde mit äusserster Härte verfolgt hatte.“</a:t>
            </a:r>
          </a:p>
        </p:txBody>
      </p:sp>
      <p:sp>
        <p:nvSpPr>
          <p:cNvPr id="933891" name="Rectangle 3"/>
          <p:cNvSpPr>
            <a:spLocks noChangeArrowheads="1"/>
          </p:cNvSpPr>
          <p:nvPr/>
        </p:nvSpPr>
        <p:spPr bwMode="auto">
          <a:xfrm>
            <a:off x="3347689" y="2708920"/>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1,13</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4255565523"/>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70266" y="44450"/>
            <a:ext cx="8030126" cy="212365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t>„Saulus aber war mit dieser Hinrichtung voll und ganz einverstanden.“</a:t>
            </a:r>
          </a:p>
        </p:txBody>
      </p:sp>
      <p:sp>
        <p:nvSpPr>
          <p:cNvPr id="957443" name="Rectangle 3"/>
          <p:cNvSpPr>
            <a:spLocks noChangeArrowheads="1"/>
          </p:cNvSpPr>
          <p:nvPr/>
        </p:nvSpPr>
        <p:spPr bwMode="auto">
          <a:xfrm>
            <a:off x="857224" y="5066020"/>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solidFill>
                  <a:srgbClr val="FFFFFF"/>
                </a:solidFill>
                <a:latin typeface="Arial Rounded MT Bold" pitchFamily="34" charset="0"/>
              </a:rPr>
              <a:t>Apostelgeschichte 8,1</a:t>
            </a:r>
            <a:endParaRPr lang="de-CH" sz="28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214282" y="44450"/>
            <a:ext cx="7886110" cy="397031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„Saulus setzte alles daran, die Gemeinde auszurotten. Er durchsuchte Haus für Haus, und wo er Christen fand, liess er sie abführen – Männer wie Frauen – und liess sie ins Gefängnis bringen.“</a:t>
            </a:r>
          </a:p>
        </p:txBody>
      </p:sp>
      <p:sp>
        <p:nvSpPr>
          <p:cNvPr id="957443" name="Rectangle 3"/>
          <p:cNvSpPr>
            <a:spLocks noChangeArrowheads="1"/>
          </p:cNvSpPr>
          <p:nvPr/>
        </p:nvSpPr>
        <p:spPr bwMode="auto">
          <a:xfrm>
            <a:off x="755402" y="5013176"/>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Apostelgeschichte 8,3</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113467752"/>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107504" y="44450"/>
            <a:ext cx="8784976" cy="403187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„Auch in Damaskus wollte er die Anhänger der neuen Lehre aufspüren, um sie alle – Männer wie Frauen – in Ketten nach Jerusalem zu bringen. Zu diesem Zweck wandte er sich an den </a:t>
            </a:r>
            <a:r>
              <a:rPr lang="de-CH" sz="3200" dirty="0" err="1"/>
              <a:t>Hohenpriester</a:t>
            </a:r>
            <a:r>
              <a:rPr lang="de-CH" sz="3200" dirty="0"/>
              <a:t> und bat ihn um Briefe mit einer entsprechenden Bevollmächtigung, die er den Synagogen in Damaskus vorlegen wollte.“</a:t>
            </a:r>
          </a:p>
        </p:txBody>
      </p:sp>
      <p:sp>
        <p:nvSpPr>
          <p:cNvPr id="957443" name="Rectangle 3"/>
          <p:cNvSpPr>
            <a:spLocks noChangeArrowheads="1"/>
          </p:cNvSpPr>
          <p:nvPr/>
        </p:nvSpPr>
        <p:spPr bwMode="auto">
          <a:xfrm>
            <a:off x="825890" y="5085184"/>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solidFill>
                  <a:srgbClr val="FFFFFF"/>
                </a:solidFill>
                <a:latin typeface="Arial Rounded MT Bold" pitchFamily="34" charset="0"/>
              </a:rPr>
              <a:t>Apostelgeschichte 9,2</a:t>
            </a:r>
            <a:endParaRPr lang="de-CH" sz="2800" dirty="0">
              <a:solidFill>
                <a:srgbClr val="FFFFFF"/>
              </a:solidFill>
              <a:latin typeface="Arial Rounded MT Bold" pitchFamily="34" charset="0"/>
            </a:endParaRPr>
          </a:p>
        </p:txBody>
      </p:sp>
    </p:spTree>
    <p:extLst>
      <p:ext uri="{BB962C8B-B14F-4D97-AF65-F5344CB8AC3E}">
        <p14:creationId xmlns:p14="http://schemas.microsoft.com/office/powerpoint/2010/main" val="277010329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8712967"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5400" dirty="0"/>
              <a:t>„Einen grösseren Sünder als mich gibt es nicht!“</a:t>
            </a:r>
          </a:p>
        </p:txBody>
      </p:sp>
      <p:sp>
        <p:nvSpPr>
          <p:cNvPr id="933891" name="Rectangle 3"/>
          <p:cNvSpPr>
            <a:spLocks noChangeArrowheads="1"/>
          </p:cNvSpPr>
          <p:nvPr/>
        </p:nvSpPr>
        <p:spPr bwMode="auto">
          <a:xfrm>
            <a:off x="3419697" y="2391271"/>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1,15</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2593667216"/>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34925" y="44624"/>
            <a:ext cx="9217025" cy="830997"/>
          </a:xfrm>
          <a:noFill/>
        </p:spPr>
        <p:txBody>
          <a:bodyPr anchor="t">
            <a:spAutoFit/>
          </a:bodyPr>
          <a:lstStyle/>
          <a:p>
            <a:pPr marL="1117600" indent="-1117600" algn="l"/>
            <a:r>
              <a:rPr lang="de-DE" sz="6000" dirty="0" smtClean="0">
                <a:solidFill>
                  <a:schemeClr val="bg1"/>
                </a:solidFill>
              </a:rPr>
              <a:t>II.  Eine radikale Wende</a:t>
            </a:r>
            <a:endParaRPr lang="de-CH" sz="60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8712967" cy="2800767"/>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t>„Aber Jesus hat sich über mich erbarmt, weil ich in meinem Unglauben nicht wusste, was ich tat.“</a:t>
            </a:r>
          </a:p>
        </p:txBody>
      </p:sp>
      <p:sp>
        <p:nvSpPr>
          <p:cNvPr id="933891" name="Rectangle 3"/>
          <p:cNvSpPr>
            <a:spLocks noChangeArrowheads="1"/>
          </p:cNvSpPr>
          <p:nvPr/>
        </p:nvSpPr>
        <p:spPr bwMode="auto">
          <a:xfrm>
            <a:off x="3491705" y="2319263"/>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1,13</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924149421"/>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214282" y="44450"/>
            <a:ext cx="7958118" cy="193899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6000" dirty="0"/>
              <a:t>„Saul, Saul, warum verfolgst du mich?“</a:t>
            </a:r>
          </a:p>
        </p:txBody>
      </p:sp>
      <p:sp>
        <p:nvSpPr>
          <p:cNvPr id="957443" name="Rectangle 3"/>
          <p:cNvSpPr>
            <a:spLocks noChangeArrowheads="1"/>
          </p:cNvSpPr>
          <p:nvPr/>
        </p:nvSpPr>
        <p:spPr bwMode="auto">
          <a:xfrm>
            <a:off x="827584" y="2329716"/>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solidFill>
                  <a:srgbClr val="FFFFFF"/>
                </a:solidFill>
                <a:latin typeface="Arial Rounded MT Bold" pitchFamily="34" charset="0"/>
              </a:rPr>
              <a:t>Apostelgeschichte 9,4</a:t>
            </a:r>
            <a:endParaRPr lang="de-CH" sz="2800" dirty="0">
              <a:solidFill>
                <a:srgbClr val="FFFFFF"/>
              </a:solidFill>
              <a:latin typeface="Arial Rounded MT Bold" pitchFamily="34" charset="0"/>
            </a:endParaRPr>
          </a:p>
        </p:txBody>
      </p:sp>
    </p:spTree>
    <p:extLst>
      <p:ext uri="{BB962C8B-B14F-4D97-AF65-F5344CB8AC3E}">
        <p14:creationId xmlns:p14="http://schemas.microsoft.com/office/powerpoint/2010/main" val="372685768"/>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1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68" y="204352"/>
            <a:ext cx="6992735" cy="524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p:cNvSpPr>
            <a:spLocks noGrp="1"/>
          </p:cNvSpPr>
          <p:nvPr>
            <p:ph type="ctrTitle"/>
          </p:nvPr>
        </p:nvSpPr>
        <p:spPr>
          <a:xfrm>
            <a:off x="1403648" y="5517232"/>
            <a:ext cx="6705600" cy="897631"/>
          </a:xfrm>
        </p:spPr>
        <p:txBody>
          <a:bodyPr/>
          <a:lstStyle/>
          <a:p>
            <a:pPr algn="r"/>
            <a:r>
              <a:rPr lang="de-CH" dirty="0" smtClean="0"/>
              <a:t>VW-Prototyp XL1</a:t>
            </a:r>
            <a:endParaRPr lang="de-CH" dirty="0"/>
          </a:p>
        </p:txBody>
      </p:sp>
    </p:spTree>
    <p:extLst>
      <p:ext uri="{BB962C8B-B14F-4D97-AF65-F5344CB8AC3E}">
        <p14:creationId xmlns:p14="http://schemas.microsoft.com/office/powerpoint/2010/main" val="3529176320"/>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214282" y="44450"/>
            <a:ext cx="8929718" cy="101566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6000" dirty="0"/>
              <a:t>„Wer bist du, Herr?“</a:t>
            </a:r>
          </a:p>
        </p:txBody>
      </p:sp>
      <p:sp>
        <p:nvSpPr>
          <p:cNvPr id="957443" name="Rectangle 3"/>
          <p:cNvSpPr>
            <a:spLocks noChangeArrowheads="1"/>
          </p:cNvSpPr>
          <p:nvPr/>
        </p:nvSpPr>
        <p:spPr bwMode="auto">
          <a:xfrm>
            <a:off x="755576" y="1772816"/>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solidFill>
                  <a:srgbClr val="FFFFFF"/>
                </a:solidFill>
                <a:latin typeface="Arial Rounded MT Bold" pitchFamily="34" charset="0"/>
              </a:rPr>
              <a:t>Apostelgeschichte 9,5</a:t>
            </a:r>
            <a:endParaRPr lang="de-CH" sz="2800" dirty="0">
              <a:solidFill>
                <a:srgbClr val="FFFFFF"/>
              </a:solidFill>
              <a:latin typeface="Arial Rounded MT Bold" pitchFamily="34" charset="0"/>
            </a:endParaRPr>
          </a:p>
        </p:txBody>
      </p:sp>
    </p:spTree>
    <p:extLst>
      <p:ext uri="{BB962C8B-B14F-4D97-AF65-F5344CB8AC3E}">
        <p14:creationId xmlns:p14="http://schemas.microsoft.com/office/powerpoint/2010/main" val="4086551247"/>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179512" y="62622"/>
            <a:ext cx="7848872"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6000" dirty="0"/>
              <a:t>„Ich bin der, den du verfolgst; ich bin Jesus.“</a:t>
            </a:r>
          </a:p>
        </p:txBody>
      </p:sp>
      <p:sp>
        <p:nvSpPr>
          <p:cNvPr id="957443" name="Rectangle 3"/>
          <p:cNvSpPr>
            <a:spLocks noChangeArrowheads="1"/>
          </p:cNvSpPr>
          <p:nvPr/>
        </p:nvSpPr>
        <p:spPr bwMode="auto">
          <a:xfrm>
            <a:off x="827584" y="2905780"/>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solidFill>
                  <a:srgbClr val="FFFFFF"/>
                </a:solidFill>
                <a:latin typeface="Arial Rounded MT Bold" pitchFamily="34" charset="0"/>
              </a:rPr>
              <a:t>Apostelgeschichte 9,5</a:t>
            </a:r>
            <a:endParaRPr lang="de-CH" sz="2800" dirty="0">
              <a:solidFill>
                <a:srgbClr val="FFFFFF"/>
              </a:solidFill>
              <a:latin typeface="Arial Rounded MT Bold" pitchFamily="34" charset="0"/>
            </a:endParaRPr>
          </a:p>
        </p:txBody>
      </p:sp>
    </p:spTree>
    <p:extLst>
      <p:ext uri="{BB962C8B-B14F-4D97-AF65-F5344CB8AC3E}">
        <p14:creationId xmlns:p14="http://schemas.microsoft.com/office/powerpoint/2010/main" val="4194823051"/>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7488831" cy="304698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„Geradezu überwältigend war die Gnade, die unser Herr mir erwiesen hat, und sie hat in mir einen Glauben und eine Liebe entstehen lassen, wie sie nur durch Jesus Christus möglich sind.“</a:t>
            </a:r>
          </a:p>
        </p:txBody>
      </p:sp>
      <p:sp>
        <p:nvSpPr>
          <p:cNvPr id="933891" name="Rectangle 3"/>
          <p:cNvSpPr>
            <a:spLocks noChangeArrowheads="1"/>
          </p:cNvSpPr>
          <p:nvPr/>
        </p:nvSpPr>
        <p:spPr bwMode="auto">
          <a:xfrm>
            <a:off x="3347689" y="2679303"/>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1,14</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2708478734"/>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7488831"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„Ja, Jesus Christus ist in die Welt gekommen, um Sünder zu retten. Auf dieses Wort ist Verlass; es ist eine Botschaft, die vollstes Vertrauen verdient.“</a:t>
            </a:r>
          </a:p>
        </p:txBody>
      </p:sp>
      <p:sp>
        <p:nvSpPr>
          <p:cNvPr id="933891" name="Rectangle 3"/>
          <p:cNvSpPr>
            <a:spLocks noChangeArrowheads="1"/>
          </p:cNvSpPr>
          <p:nvPr/>
        </p:nvSpPr>
        <p:spPr bwMode="auto">
          <a:xfrm>
            <a:off x="3491705" y="2348880"/>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1,15</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2376279657"/>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5206173" y="0"/>
            <a:ext cx="3937827" cy="507831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„Denn das Wort vom Kreuz ist denen, die verlorengehen, Torheit; uns aber, die gerettet werden, ist es Gottes Kraft.“</a:t>
            </a:r>
          </a:p>
        </p:txBody>
      </p:sp>
      <p:sp>
        <p:nvSpPr>
          <p:cNvPr id="933891" name="Rectangle 3"/>
          <p:cNvSpPr>
            <a:spLocks noChangeArrowheads="1"/>
          </p:cNvSpPr>
          <p:nvPr/>
        </p:nvSpPr>
        <p:spPr bwMode="auto">
          <a:xfrm>
            <a:off x="3533408" y="5085184"/>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1.Korinther-Brief 1,18</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3815063858"/>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107504" y="44624"/>
            <a:ext cx="8784406" cy="1569660"/>
          </a:xfrm>
          <a:noFill/>
        </p:spPr>
        <p:txBody>
          <a:bodyPr wrap="square" anchor="t">
            <a:spAutoFit/>
          </a:bodyPr>
          <a:lstStyle/>
          <a:p>
            <a:pPr marL="1117600" indent="-1117600" algn="r"/>
            <a:r>
              <a:rPr lang="de-DE" sz="6000" dirty="0" smtClean="0">
                <a:solidFill>
                  <a:schemeClr val="bg1"/>
                </a:solidFill>
              </a:rPr>
              <a:t>III.  Ein hoffnungsvolles Fazit</a:t>
            </a:r>
            <a:endParaRPr lang="de-CH" sz="6000" dirty="0">
              <a:solidFill>
                <a:schemeClr val="bg1"/>
              </a:solidFill>
            </a:endParaRPr>
          </a:p>
        </p:txBody>
      </p:sp>
    </p:spTree>
    <p:extLst>
      <p:ext uri="{BB962C8B-B14F-4D97-AF65-F5344CB8AC3E}">
        <p14:creationId xmlns:p14="http://schemas.microsoft.com/office/powerpoint/2010/main" val="972901423"/>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7488831"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6000" dirty="0"/>
              <a:t>„Einen grösseren Sünder als mich gibt es nicht!“</a:t>
            </a:r>
          </a:p>
        </p:txBody>
      </p:sp>
      <p:sp>
        <p:nvSpPr>
          <p:cNvPr id="933891" name="Rectangle 3"/>
          <p:cNvSpPr>
            <a:spLocks noChangeArrowheads="1"/>
          </p:cNvSpPr>
          <p:nvPr/>
        </p:nvSpPr>
        <p:spPr bwMode="auto">
          <a:xfrm>
            <a:off x="3275681" y="2823319"/>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1,15</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2974062731"/>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7488831" cy="452431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„Gerade deshalb hat sich Jesus Christus über mich erbarmt: An mir als dem grössten aller Sünder wollte er zeigen, wie unbegreiflich gross seine Geduld ist; ich sollte ein ermutigendes Beispiel für alle sein, die sich ihm künftig im Glauben zuwenden, um das ewige Leben zu erhalten.“</a:t>
            </a:r>
          </a:p>
        </p:txBody>
      </p:sp>
      <p:sp>
        <p:nvSpPr>
          <p:cNvPr id="933891" name="Rectangle 3"/>
          <p:cNvSpPr>
            <a:spLocks noChangeArrowheads="1"/>
          </p:cNvSpPr>
          <p:nvPr/>
        </p:nvSpPr>
        <p:spPr bwMode="auto">
          <a:xfrm>
            <a:off x="3203847" y="4293096"/>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1,16</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3425358767"/>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581218"/>
          </a:xfrm>
          <a:prstGeom prst="rect">
            <a:avLst/>
          </a:prstGeom>
        </p:spPr>
      </p:pic>
    </p:spTree>
    <p:extLst>
      <p:ext uri="{BB962C8B-B14F-4D97-AF65-F5344CB8AC3E}">
        <p14:creationId xmlns:p14="http://schemas.microsoft.com/office/powerpoint/2010/main" val="201567725"/>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9000" r="-9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35496" y="44450"/>
            <a:ext cx="8929718"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„Als Saulus wieder nach Jerusalem kam, versuchte er sich den Jüngern anzuschliessen. Aber sie hatten alle Angst vor ihm, weil sie nicht glauben konnten, dass jetzt auch er ein Jünger Jesu war.“</a:t>
            </a:r>
          </a:p>
        </p:txBody>
      </p:sp>
      <p:sp>
        <p:nvSpPr>
          <p:cNvPr id="957443" name="Rectangle 3"/>
          <p:cNvSpPr>
            <a:spLocks noChangeArrowheads="1"/>
          </p:cNvSpPr>
          <p:nvPr/>
        </p:nvSpPr>
        <p:spPr bwMode="auto">
          <a:xfrm>
            <a:off x="857224" y="2996951"/>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Apostelgeschichte 9,26</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959393147"/>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10000"/>
          </a:schemeClr>
        </a:solidFill>
        <a:effectLst/>
      </p:bgPr>
    </p:bg>
    <p:spTree>
      <p:nvGrpSpPr>
        <p:cNvPr id="1" name=""/>
        <p:cNvGrpSpPr/>
        <p:nvPr/>
      </p:nvGrpSpPr>
      <p:grpSpPr>
        <a:xfrm>
          <a:off x="0" y="0"/>
          <a:ext cx="0" cy="0"/>
          <a:chOff x="0" y="0"/>
          <a:chExt cx="0" cy="0"/>
        </a:xfrm>
      </p:grpSpPr>
      <p:sp>
        <p:nvSpPr>
          <p:cNvPr id="3" name="Titel 2"/>
          <p:cNvSpPr>
            <a:spLocks noGrp="1"/>
          </p:cNvSpPr>
          <p:nvPr>
            <p:ph type="ctrTitle"/>
          </p:nvPr>
        </p:nvSpPr>
        <p:spPr>
          <a:xfrm>
            <a:off x="1205463" y="4077072"/>
            <a:ext cx="7560840" cy="897631"/>
          </a:xfrm>
        </p:spPr>
        <p:txBody>
          <a:bodyPr/>
          <a:lstStyle/>
          <a:p>
            <a:pPr algn="r"/>
            <a:r>
              <a:rPr lang="de-CH" dirty="0" smtClean="0"/>
              <a:t>1.Timotheus-Brief 1,12-17</a:t>
            </a:r>
            <a:endParaRPr lang="de-CH" dirty="0"/>
          </a:p>
        </p:txBody>
      </p:sp>
      <p:sp>
        <p:nvSpPr>
          <p:cNvPr id="4" name="Titel 2"/>
          <p:cNvSpPr txBox="1">
            <a:spLocks/>
          </p:cNvSpPr>
          <p:nvPr/>
        </p:nvSpPr>
        <p:spPr bwMode="auto">
          <a:xfrm>
            <a:off x="539552" y="404664"/>
            <a:ext cx="7992888" cy="2304256"/>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a:lstStyle>
          <a:p>
            <a:pPr algn="r"/>
            <a:r>
              <a:rPr lang="de-CH" sz="18000" dirty="0" smtClean="0"/>
              <a:t>Paulus</a:t>
            </a:r>
            <a:endParaRPr lang="de-CH" sz="18000" dirty="0"/>
          </a:p>
        </p:txBody>
      </p:sp>
    </p:spTree>
    <p:extLst>
      <p:ext uri="{BB962C8B-B14F-4D97-AF65-F5344CB8AC3E}">
        <p14:creationId xmlns:p14="http://schemas.microsoft.com/office/powerpoint/2010/main" val="2104283038"/>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08148" y="44624"/>
            <a:ext cx="8496300" cy="1008112"/>
          </a:xfrm>
        </p:spPr>
        <p:txBody>
          <a:bodyPr/>
          <a:lstStyle/>
          <a:p>
            <a:pPr algn="l"/>
            <a:r>
              <a:rPr lang="de-CH" sz="7200" dirty="0">
                <a:solidFill>
                  <a:schemeClr val="bg1"/>
                </a:solidFill>
              </a:rPr>
              <a:t>Schlussgedanke</a:t>
            </a:r>
            <a:r>
              <a:rPr lang="de-DE" sz="7200" dirty="0">
                <a:solidFill>
                  <a:schemeClr val="bg1"/>
                </a:solidFill>
              </a:rPr>
              <a:t> </a:t>
            </a:r>
            <a:endParaRPr lang="de-CH" sz="72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6894" y="3573016"/>
            <a:ext cx="5307218" cy="3239364"/>
          </a:xfrm>
          <a:prstGeom prst="rect">
            <a:avLst/>
          </a:prstGeom>
        </p:spPr>
      </p:pic>
      <p:sp>
        <p:nvSpPr>
          <p:cNvPr id="3" name="Textfeld 2"/>
          <p:cNvSpPr txBox="1"/>
          <p:nvPr/>
        </p:nvSpPr>
        <p:spPr>
          <a:xfrm>
            <a:off x="197278" y="260648"/>
            <a:ext cx="8640960" cy="2739211"/>
          </a:xfrm>
          <a:prstGeom prst="rect">
            <a:avLst/>
          </a:prstGeom>
          <a:noFill/>
        </p:spPr>
        <p:txBody>
          <a:bodyPr wrap="square" rtlCol="0">
            <a:spAutoFit/>
          </a:bodyPr>
          <a:lstStyle/>
          <a:p>
            <a:r>
              <a:rPr lang="de-CH" dirty="0" smtClean="0">
                <a:solidFill>
                  <a:schemeClr val="bg1"/>
                </a:solidFill>
                <a:latin typeface="+mj-lt"/>
              </a:rPr>
              <a:t>60 Christen  =  180 VIP</a:t>
            </a:r>
          </a:p>
          <a:p>
            <a:endParaRPr lang="de-CH" sz="1400" dirty="0" smtClean="0">
              <a:solidFill>
                <a:schemeClr val="bg1"/>
              </a:solidFill>
              <a:latin typeface="+mj-lt"/>
            </a:endParaRPr>
          </a:p>
          <a:p>
            <a:r>
              <a:rPr lang="de-CH" dirty="0" smtClean="0">
                <a:solidFill>
                  <a:schemeClr val="bg1"/>
                </a:solidFill>
                <a:latin typeface="+mj-lt"/>
              </a:rPr>
              <a:t>80 Christen  =  240 VIP</a:t>
            </a:r>
          </a:p>
          <a:p>
            <a:endParaRPr lang="de-CH" sz="1400" dirty="0" smtClean="0">
              <a:solidFill>
                <a:schemeClr val="bg1"/>
              </a:solidFill>
              <a:latin typeface="+mj-lt"/>
            </a:endParaRPr>
          </a:p>
          <a:p>
            <a:r>
              <a:rPr lang="de-CH" dirty="0" smtClean="0">
                <a:solidFill>
                  <a:schemeClr val="bg1"/>
                </a:solidFill>
                <a:latin typeface="+mj-lt"/>
              </a:rPr>
              <a:t>usw.</a:t>
            </a:r>
          </a:p>
        </p:txBody>
      </p:sp>
    </p:spTree>
    <p:extLst>
      <p:ext uri="{BB962C8B-B14F-4D97-AF65-F5344CB8AC3E}">
        <p14:creationId xmlns:p14="http://schemas.microsoft.com/office/powerpoint/2010/main" val="659810125"/>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7488831"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„Dem König, der in alle Ewigkeit regiert, dem unvergänglichen, unsichtbaren, alleinigen Gott, gebühren Ehre und Ruhm für immer und ewig. Amen.“</a:t>
            </a:r>
            <a:r>
              <a:rPr lang="de-CH" sz="3200" dirty="0" smtClean="0"/>
              <a:t> </a:t>
            </a:r>
            <a:endParaRPr lang="de-CH" sz="3200" dirty="0"/>
          </a:p>
        </p:txBody>
      </p:sp>
      <p:sp>
        <p:nvSpPr>
          <p:cNvPr id="933891" name="Rectangle 3"/>
          <p:cNvSpPr>
            <a:spLocks noChangeArrowheads="1"/>
          </p:cNvSpPr>
          <p:nvPr/>
        </p:nvSpPr>
        <p:spPr bwMode="auto">
          <a:xfrm>
            <a:off x="3347864" y="2852936"/>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1,17</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2555035242"/>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5496" y="44450"/>
            <a:ext cx="9073007"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„Ich danke dem, der mir für meinen Auftrag Kraft gegeben hat, Jesus Christus, unserem Herrn; denn er hat mich als vertrauenswürdig angesehen und in seinen Dienst genommen -“</a:t>
            </a:r>
          </a:p>
        </p:txBody>
      </p:sp>
      <p:sp>
        <p:nvSpPr>
          <p:cNvPr id="933891" name="Rectangle 3"/>
          <p:cNvSpPr>
            <a:spLocks noChangeArrowheads="1"/>
          </p:cNvSpPr>
          <p:nvPr/>
        </p:nvSpPr>
        <p:spPr bwMode="auto">
          <a:xfrm>
            <a:off x="2987824" y="3140968"/>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1,12</a:t>
            </a:r>
            <a:endParaRPr lang="de-CH" sz="24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8136903" cy="304698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„ausgerechnet mich, der ich ihn früher verhöhnt und seine Gemeinde mit äusserster Härte verfolgt hatte. Aber er hat sich über mich erbarmt, weil ich in meinem Unglauben nicht wusste, was ich tat.“</a:t>
            </a:r>
          </a:p>
        </p:txBody>
      </p:sp>
      <p:sp>
        <p:nvSpPr>
          <p:cNvPr id="933891" name="Rectangle 3"/>
          <p:cNvSpPr>
            <a:spLocks noChangeArrowheads="1"/>
          </p:cNvSpPr>
          <p:nvPr/>
        </p:nvSpPr>
        <p:spPr bwMode="auto">
          <a:xfrm>
            <a:off x="3203848" y="2852936"/>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1,13</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2315096340"/>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8568951"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„Geradezu überwältigend war die Gnade, die unser Herr mir erwiesen hat, und sie hat in mir einen Glauben und eine Liebe entstehen lassen, wie sie nur durch Jesus Christus möglich sind.“</a:t>
            </a:r>
          </a:p>
        </p:txBody>
      </p:sp>
      <p:sp>
        <p:nvSpPr>
          <p:cNvPr id="933891" name="Rectangle 3"/>
          <p:cNvSpPr>
            <a:spLocks noChangeArrowheads="1"/>
          </p:cNvSpPr>
          <p:nvPr/>
        </p:nvSpPr>
        <p:spPr bwMode="auto">
          <a:xfrm>
            <a:off x="3491705" y="2348880"/>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1,14</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2832197843"/>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7632847" cy="304698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„Ja, Jesus Christus ist in die Welt gekommen, um Sünder zu retten. Auf dieses Wort ist Verlass; es ist eine Botschaft, die vollstes Vertrauen verdient. Und einen grösseren Sünder als mich gibt es nicht!“</a:t>
            </a:r>
          </a:p>
        </p:txBody>
      </p:sp>
      <p:sp>
        <p:nvSpPr>
          <p:cNvPr id="933891" name="Rectangle 3"/>
          <p:cNvSpPr>
            <a:spLocks noChangeArrowheads="1"/>
          </p:cNvSpPr>
          <p:nvPr/>
        </p:nvSpPr>
        <p:spPr bwMode="auto">
          <a:xfrm>
            <a:off x="2987824" y="3140968"/>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1,15</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62846665"/>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7992887" cy="403187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„Doch gerade deshalb hat sich Jesus Christus über mich erbarmt: An mir als dem grössten aller Sünder wollte er zeigen, wie unbegreiflich gross seine Geduld ist; ich sollte ein ermutigendes Beispiel für alle sein, die sich ihm künftig im Glauben zuwenden, um das ewige Leben zu erhalten.“</a:t>
            </a:r>
          </a:p>
        </p:txBody>
      </p:sp>
      <p:sp>
        <p:nvSpPr>
          <p:cNvPr id="933891" name="Rectangle 3"/>
          <p:cNvSpPr>
            <a:spLocks noChangeArrowheads="1"/>
          </p:cNvSpPr>
          <p:nvPr/>
        </p:nvSpPr>
        <p:spPr bwMode="auto">
          <a:xfrm>
            <a:off x="3419697" y="4005064"/>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1,16</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124027873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8208911" cy="206210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„Dem König, der in alle Ewigkeit regiert, dem unvergänglichen, unsichtbaren, alleinigen Gott, gebühren Ehre und Ruhm für immer und ewig. Amen.“</a:t>
            </a:r>
          </a:p>
        </p:txBody>
      </p:sp>
      <p:sp>
        <p:nvSpPr>
          <p:cNvPr id="933891" name="Rectangle 3"/>
          <p:cNvSpPr>
            <a:spLocks noChangeArrowheads="1"/>
          </p:cNvSpPr>
          <p:nvPr/>
        </p:nvSpPr>
        <p:spPr bwMode="auto">
          <a:xfrm>
            <a:off x="3491705" y="2391271"/>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1.Timotheus-Brief 1,17</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1728468921"/>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771</Words>
  <Application>Microsoft Office PowerPoint</Application>
  <PresentationFormat>Bildschirmpräsentation (4:3)</PresentationFormat>
  <Paragraphs>60</Paragraphs>
  <Slides>33</Slides>
  <Notes>0</Notes>
  <HiddenSlides>0</HiddenSlides>
  <MMClips>0</MMClips>
  <ScaleCrop>false</ScaleCrop>
  <HeadingPairs>
    <vt:vector size="4" baseType="variant">
      <vt:variant>
        <vt:lpstr>Design</vt:lpstr>
      </vt:variant>
      <vt:variant>
        <vt:i4>2</vt:i4>
      </vt:variant>
      <vt:variant>
        <vt:lpstr>Folientitel</vt:lpstr>
      </vt:variant>
      <vt:variant>
        <vt:i4>33</vt:i4>
      </vt:variant>
    </vt:vector>
  </HeadingPairs>
  <TitlesOfParts>
    <vt:vector size="35" baseType="lpstr">
      <vt:lpstr>01072134</vt:lpstr>
      <vt:lpstr>1_01072134</vt:lpstr>
      <vt:lpstr>Kein hoffnungsloser Fall!</vt:lpstr>
      <vt:lpstr>VW-Prototyp XL1</vt:lpstr>
      <vt:lpstr>1.Timotheus-Brief 1,12-17</vt:lpstr>
      <vt:lpstr>„Ich danke dem, der mir für meinen Auftrag Kraft gegeben hat, Jesus Christus, unserem Herrn; denn er hat mich als vertrauenswürdig angesehen und in seinen Dienst genommen -“</vt:lpstr>
      <vt:lpstr>„ausgerechnet mich, der ich ihn früher verhöhnt und seine Gemeinde mit äusserster Härte verfolgt hatte. Aber er hat sich über mich erbarmt, weil ich in meinem Unglauben nicht wusste, was ich tat.“</vt:lpstr>
      <vt:lpstr>„Geradezu überwältigend war die Gnade, die unser Herr mir erwiesen hat, und sie hat in mir einen Glauben und eine Liebe entstehen lassen, wie sie nur durch Jesus Christus möglich sind.“</vt:lpstr>
      <vt:lpstr>„Ja, Jesus Christus ist in die Welt gekommen, um Sünder zu retten. Auf dieses Wort ist Verlass; es ist eine Botschaft, die vollstes Vertrauen verdient. Und einen grösseren Sünder als mich gibt es nicht!“</vt:lpstr>
      <vt:lpstr>„Doch gerade deshalb hat sich Jesus Christus über mich erbarmt: An mir als dem grössten aller Sünder wollte er zeigen, wie unbegreiflich gross seine Geduld ist; ich sollte ein ermutigendes Beispiel für alle sein, die sich ihm künftig im Glauben zuwenden, um das ewige Leben zu erhalten.“</vt:lpstr>
      <vt:lpstr>„Dem König, der in alle Ewigkeit regiert, dem unvergänglichen, unsichtbaren, alleinigen Gott, gebühren Ehre und Ruhm für immer und ewig. Amen.“</vt:lpstr>
      <vt:lpstr>I.    Ein klarer Fall</vt:lpstr>
      <vt:lpstr>„Ich danke dem, der mir für meinen Auftrag Kraft gegeben hat, Jesus Christus, unserem Herrn; denn er hat mich als vertrauenswürdig angesehen und in seinen Dienst genommen -“</vt:lpstr>
      <vt:lpstr>„Jesus hat mich als vertrauenswürdig angesehen und in seinen Dienst genommen - ausgerechnet mich, der ich ihn früher verhöhnt und seine Gemeinde mit äusserster Härte verfolgt hatte.“</vt:lpstr>
      <vt:lpstr>„Saulus aber war mit dieser Hinrichtung voll und ganz einverstanden.“</vt:lpstr>
      <vt:lpstr>„Saulus setzte alles daran, die Gemeinde auszurotten. Er durchsuchte Haus für Haus, und wo er Christen fand, liess er sie abführen – Männer wie Frauen – und liess sie ins Gefängnis bringen.“</vt:lpstr>
      <vt:lpstr>„Auch in Damaskus wollte er die Anhänger der neuen Lehre aufspüren, um sie alle – Männer wie Frauen – in Ketten nach Jerusalem zu bringen. Zu diesem Zweck wandte er sich an den Hohenpriester und bat ihn um Briefe mit einer entsprechenden Bevollmächtigung, die er den Synagogen in Damaskus vorlegen wollte.“</vt:lpstr>
      <vt:lpstr>„Einen grösseren Sünder als mich gibt es nicht!“</vt:lpstr>
      <vt:lpstr>II.  Eine radikale Wende</vt:lpstr>
      <vt:lpstr>„Aber Jesus hat sich über mich erbarmt, weil ich in meinem Unglauben nicht wusste, was ich tat.“</vt:lpstr>
      <vt:lpstr>„Saul, Saul, warum verfolgst du mich?“</vt:lpstr>
      <vt:lpstr>„Wer bist du, Herr?“</vt:lpstr>
      <vt:lpstr>„Ich bin der, den du verfolgst; ich bin Jesus.“</vt:lpstr>
      <vt:lpstr>„Geradezu überwältigend war die Gnade, die unser Herr mir erwiesen hat, und sie hat in mir einen Glauben und eine Liebe entstehen lassen, wie sie nur durch Jesus Christus möglich sind.“</vt:lpstr>
      <vt:lpstr>„Ja, Jesus Christus ist in die Welt gekommen, um Sünder zu retten. Auf dieses Wort ist Verlass; es ist eine Botschaft, die vollstes Vertrauen verdient.“</vt:lpstr>
      <vt:lpstr>„Denn das Wort vom Kreuz ist denen, die verlorengehen, Torheit; uns aber, die gerettet werden, ist es Gottes Kraft.“</vt:lpstr>
      <vt:lpstr>III.  Ein hoffnungsvolles Fazit</vt:lpstr>
      <vt:lpstr>„Einen grösseren Sünder als mich gibt es nicht!“</vt:lpstr>
      <vt:lpstr>„Gerade deshalb hat sich Jesus Christus über mich erbarmt: An mir als dem grössten aller Sünder wollte er zeigen, wie unbegreiflich gross seine Geduld ist; ich sollte ein ermutigendes Beispiel für alle sein, die sich ihm künftig im Glauben zuwenden, um das ewige Leben zu erhalten.“</vt:lpstr>
      <vt:lpstr>PowerPoint-Präsentation</vt:lpstr>
      <vt:lpstr>„Als Saulus wieder nach Jerusalem kam, versuchte er sich den Jüngern anzuschliessen. Aber sie hatten alle Angst vor ihm, weil sie nicht glauben konnten, dass jetzt auch er ein Jünger Jesu war.“</vt:lpstr>
      <vt:lpstr>Schlussgedanke </vt:lpstr>
      <vt:lpstr>PowerPoint-Präsentation</vt:lpstr>
      <vt:lpstr>„Dem König, der in alle Ewigkeit regiert, dem unvergänglichen, unsichtbaren, alleinigen Gott, gebühren Ehre und Ruhm für immer und ewig. Amen.“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hoffnungsloser Fall! - Folien</dc:title>
  <dc:creator>Jürg Birnstiel</dc:creator>
  <cp:lastModifiedBy>Me</cp:lastModifiedBy>
  <cp:revision>993</cp:revision>
  <cp:lastPrinted>1601-01-01T00:00:00Z</cp:lastPrinted>
  <dcterms:created xsi:type="dcterms:W3CDTF">2005-04-13T18:10:29Z</dcterms:created>
  <dcterms:modified xsi:type="dcterms:W3CDTF">2011-03-18T11:17:52Z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