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643" r:id="rId3"/>
    <p:sldId id="709" r:id="rId4"/>
    <p:sldId id="710" r:id="rId5"/>
    <p:sldId id="711" r:id="rId6"/>
    <p:sldId id="430" r:id="rId7"/>
    <p:sldId id="701" r:id="rId8"/>
    <p:sldId id="692" r:id="rId9"/>
    <p:sldId id="724" r:id="rId10"/>
    <p:sldId id="691" r:id="rId11"/>
    <p:sldId id="695" r:id="rId12"/>
    <p:sldId id="697" r:id="rId13"/>
    <p:sldId id="712" r:id="rId14"/>
    <p:sldId id="713" r:id="rId15"/>
    <p:sldId id="714" r:id="rId16"/>
    <p:sldId id="715" r:id="rId17"/>
    <p:sldId id="716" r:id="rId18"/>
    <p:sldId id="717" r:id="rId19"/>
    <p:sldId id="718" r:id="rId20"/>
    <p:sldId id="719" r:id="rId21"/>
    <p:sldId id="720" r:id="rId22"/>
    <p:sldId id="721" r:id="rId23"/>
    <p:sldId id="263" r:id="rId24"/>
    <p:sldId id="704" r:id="rId25"/>
    <p:sldId id="722" r:id="rId26"/>
    <p:sldId id="723" r:id="rId27"/>
    <p:sldId id="325" r:id="rId28"/>
  </p:sldIdLst>
  <p:sldSz cx="9144000" cy="6858000" type="screen4x3"/>
  <p:notesSz cx="6858000" cy="9144000"/>
  <p:defaultTextStyle>
    <a:defPPr>
      <a:defRPr lang="de-CH"/>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692CC"/>
    <a:srgbClr val="FF6702"/>
    <a:srgbClr val="FF3305"/>
    <a:srgbClr val="CF3E00"/>
    <a:srgbClr val="236F7A"/>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49" autoAdjust="0"/>
  </p:normalViewPr>
  <p:slideViewPr>
    <p:cSldViewPr>
      <p:cViewPr varScale="1">
        <p:scale>
          <a:sx n="125" d="100"/>
          <a:sy n="125" d="100"/>
        </p:scale>
        <p:origin x="-13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e-DE" smtClean="0"/>
              <a:t>Titelmasterformat durch Klicken bearbeiten</a:t>
            </a:r>
            <a:endParaRPr kumimoji="0" lang="en-US"/>
          </a:p>
        </p:txBody>
      </p:sp>
      <p:sp>
        <p:nvSpPr>
          <p:cNvPr id="22" name="Unt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7" name="Datumsplatzhalter 6"/>
          <p:cNvSpPr>
            <a:spLocks noGrp="1"/>
          </p:cNvSpPr>
          <p:nvPr>
            <p:ph type="dt" sz="half" idx="10"/>
          </p:nvPr>
        </p:nvSpPr>
        <p:spPr/>
        <p:txBody>
          <a:bodyPr/>
          <a:lstStyle>
            <a:extLst/>
          </a:lstStyle>
          <a:p>
            <a:endParaRPr lang="de-CH"/>
          </a:p>
        </p:txBody>
      </p:sp>
      <p:sp>
        <p:nvSpPr>
          <p:cNvPr id="20" name="Fußzeilenplatzhalter 19"/>
          <p:cNvSpPr>
            <a:spLocks noGrp="1"/>
          </p:cNvSpPr>
          <p:nvPr>
            <p:ph type="ftr" sz="quarter" idx="11"/>
          </p:nvPr>
        </p:nvSpPr>
        <p:spPr/>
        <p:txBody>
          <a:bodyPr/>
          <a:lstStyle>
            <a:extLst/>
          </a:lstStyle>
          <a:p>
            <a:endParaRPr lang="de-CH"/>
          </a:p>
        </p:txBody>
      </p:sp>
      <p:sp>
        <p:nvSpPr>
          <p:cNvPr id="10" name="Foliennummernplatzhalter 9"/>
          <p:cNvSpPr>
            <a:spLocks noGrp="1"/>
          </p:cNvSpPr>
          <p:nvPr>
            <p:ph type="sldNum" sz="quarter" idx="12"/>
          </p:nvPr>
        </p:nvSpPr>
        <p:spPr/>
        <p:txBody>
          <a:bodyPr/>
          <a:lstStyle>
            <a:extLst/>
          </a:lstStyle>
          <a:p>
            <a:fld id="{4AE56D52-7CF5-4B6C-B246-04B1BEC50C7E}" type="slidenum">
              <a:rPr lang="de-CH" smtClean="0"/>
              <a:pPr/>
              <a:t>‹Nr.›</a:t>
            </a:fld>
            <a:endParaRPr lang="de-CH"/>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4AC0B7A9-80F1-4F93-BBDB-EB855458D149}"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274639"/>
            <a:ext cx="1828800" cy="5851525"/>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1143000" y="274640"/>
            <a:ext cx="5562600" cy="5851525"/>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5589370D-9209-4DDE-9B23-E9FDB19B23E4}"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ACCF12DF-3F9F-4B32-9282-F41BD8F5DD5B}"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htec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937AEBD1-FF7E-4A44-8EC8-C63089230F6C}" type="slidenum">
              <a:rPr lang="de-CH" smtClean="0"/>
              <a:pPr/>
              <a:t>‹Nr.›</a:t>
            </a:fld>
            <a:endParaRPr lang="de-CH"/>
          </a:p>
        </p:txBody>
      </p:sp>
      <p:sp>
        <p:nvSpPr>
          <p:cNvPr id="10" name="Rechtec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B2EECC24-5EB2-4FAB-918A-72BFF3A2F6E4}"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endParaRPr lang="de-CH"/>
          </a:p>
        </p:txBody>
      </p:sp>
      <p:sp>
        <p:nvSpPr>
          <p:cNvPr id="8" name="Fußzeilenplatzhalter 7"/>
          <p:cNvSpPr>
            <a:spLocks noGrp="1"/>
          </p:cNvSpPr>
          <p:nvPr>
            <p:ph type="ftr" sz="quarter" idx="11"/>
          </p:nvPr>
        </p:nvSpPr>
        <p:spPr/>
        <p:txBody>
          <a:bodyPr/>
          <a:lstStyle>
            <a:extLst/>
          </a:lstStyle>
          <a:p>
            <a:endParaRPr lang="de-CH"/>
          </a:p>
        </p:txBody>
      </p:sp>
      <p:sp>
        <p:nvSpPr>
          <p:cNvPr id="9" name="Foliennummernplatzhalter 8"/>
          <p:cNvSpPr>
            <a:spLocks noGrp="1"/>
          </p:cNvSpPr>
          <p:nvPr>
            <p:ph type="sldNum" sz="quarter" idx="12"/>
          </p:nvPr>
        </p:nvSpPr>
        <p:spPr/>
        <p:txBody>
          <a:bodyPr/>
          <a:lstStyle>
            <a:extLst/>
          </a:lstStyle>
          <a:p>
            <a:fld id="{F7B962C1-B21D-4295-86B4-B099CF7E72E8}"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endParaRPr lang="de-CH"/>
          </a:p>
        </p:txBody>
      </p:sp>
      <p:sp>
        <p:nvSpPr>
          <p:cNvPr id="4" name="Fußzeilenplatzhalter 3"/>
          <p:cNvSpPr>
            <a:spLocks noGrp="1"/>
          </p:cNvSpPr>
          <p:nvPr>
            <p:ph type="ftr" sz="quarter" idx="11"/>
          </p:nvPr>
        </p:nvSpPr>
        <p:spPr/>
        <p:txBody>
          <a:bodyPr/>
          <a:lstStyle>
            <a:extLst/>
          </a:lstStyle>
          <a:p>
            <a:endParaRPr lang="de-CH"/>
          </a:p>
        </p:txBody>
      </p:sp>
      <p:sp>
        <p:nvSpPr>
          <p:cNvPr id="5" name="Foliennummernplatzhalter 4"/>
          <p:cNvSpPr>
            <a:spLocks noGrp="1"/>
          </p:cNvSpPr>
          <p:nvPr>
            <p:ph type="sldNum" sz="quarter" idx="12"/>
          </p:nvPr>
        </p:nvSpPr>
        <p:spPr/>
        <p:txBody>
          <a:bodyPr/>
          <a:lstStyle>
            <a:extLst/>
          </a:lstStyle>
          <a:p>
            <a:fld id="{FA2245D3-21EE-4905-9F49-32B5F993B607}"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splatzhalter 1"/>
          <p:cNvSpPr>
            <a:spLocks noGrp="1"/>
          </p:cNvSpPr>
          <p:nvPr>
            <p:ph type="dt" sz="half" idx="10"/>
          </p:nvPr>
        </p:nvSpPr>
        <p:spPr/>
        <p:txBody>
          <a:bodyPr/>
          <a:lstStyle>
            <a:extLst/>
          </a:lstStyle>
          <a:p>
            <a:endParaRPr lang="de-CH"/>
          </a:p>
        </p:txBody>
      </p:sp>
      <p:sp>
        <p:nvSpPr>
          <p:cNvPr id="3" name="Fußzeilenplatzhalter 2"/>
          <p:cNvSpPr>
            <a:spLocks noGrp="1"/>
          </p:cNvSpPr>
          <p:nvPr>
            <p:ph type="ftr" sz="quarter" idx="11"/>
          </p:nvPr>
        </p:nvSpPr>
        <p:spPr/>
        <p:txBody>
          <a:bodyPr/>
          <a:lstStyle>
            <a:extLst/>
          </a:lstStyle>
          <a:p>
            <a:endParaRPr lang="de-CH"/>
          </a:p>
        </p:txBody>
      </p:sp>
      <p:sp>
        <p:nvSpPr>
          <p:cNvPr id="4" name="Foliennummernplatzhalter 3"/>
          <p:cNvSpPr>
            <a:spLocks noGrp="1"/>
          </p:cNvSpPr>
          <p:nvPr>
            <p:ph type="sldNum" sz="quarter" idx="12"/>
          </p:nvPr>
        </p:nvSpPr>
        <p:spPr/>
        <p:txBody>
          <a:bodyPr/>
          <a:lstStyle>
            <a:extLst/>
          </a:lstStyle>
          <a:p>
            <a:fld id="{12CCD10A-8278-4527-ABAF-6A9C57B976CD}" type="slidenum">
              <a:rPr lang="de-CH" smtClean="0"/>
              <a:pPr/>
              <a:t>‹Nr.›</a:t>
            </a:fld>
            <a:endParaRPr lang="de-CH"/>
          </a:p>
        </p:txBody>
      </p:sp>
      <p:sp>
        <p:nvSpPr>
          <p:cNvPr id="6" name="Rechtec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3BE2896E-D8C1-46E6-8AA0-4BC746F79AB8}"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8233EDD6-FA42-4C7F-B6C5-1766CF50C2A8}" type="slidenum">
              <a:rPr lang="de-CH" smtClean="0"/>
              <a:pPr/>
              <a:t>‹Nr.›</a:t>
            </a:fld>
            <a:endParaRPr lang="de-CH"/>
          </a:p>
        </p:txBody>
      </p:sp>
      <p:sp>
        <p:nvSpPr>
          <p:cNvPr id="8"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Bildplatzhalt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e-DE" smtClean="0"/>
              <a:t>Bild durch Klicken auf Symbol hinzufügen</a:t>
            </a:r>
            <a:endParaRPr kumimoji="0" lang="en-US" dirty="0"/>
          </a:p>
        </p:txBody>
      </p:sp>
      <p:sp>
        <p:nvSpPr>
          <p:cNvPr id="9" name="Flussdiagramm: Proz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ssdiagramm: Proz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platzhalt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e-DE" smtClean="0"/>
              <a:t>Textmasterformat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Krei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ad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ec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platzhalt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de-DE" smtClean="0"/>
              <a:t>Titelmasterformat durch Klicken bearbeiten</a:t>
            </a:r>
            <a:endParaRPr kumimoji="0" lang="en-US"/>
          </a:p>
        </p:txBody>
      </p:sp>
      <p:sp>
        <p:nvSpPr>
          <p:cNvPr id="9" name="Textplatzhalt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de-CH"/>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de-CH"/>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4FC748A-AEBB-4C13-B035-A3DFBBE6C258}" type="slidenum">
              <a:rPr lang="de-CH" smtClean="0"/>
              <a:pPr/>
              <a:t>‹Nr.›</a:t>
            </a:fld>
            <a:endParaRPr lang="de-CH"/>
          </a:p>
        </p:txBody>
      </p:sp>
      <p:sp>
        <p:nvSpPr>
          <p:cNvPr id="15" name="Rechtec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261704" y="402258"/>
            <a:ext cx="8270736" cy="1472184"/>
          </a:xfrm>
        </p:spPr>
        <p:txBody>
          <a:bodyPr>
            <a:normAutofit/>
          </a:bodyPr>
          <a:lstStyle/>
          <a:p>
            <a:r>
              <a:rPr lang="de-CH" sz="4800" dirty="0" smtClean="0"/>
              <a:t>Sei freundlich und klar</a:t>
            </a:r>
            <a:endParaRPr lang="de-CH" sz="4800" dirty="0"/>
          </a:p>
        </p:txBody>
      </p:sp>
      <p:sp>
        <p:nvSpPr>
          <p:cNvPr id="51203" name="Rectangle 3"/>
          <p:cNvSpPr>
            <a:spLocks noGrp="1" noChangeArrowheads="1"/>
          </p:cNvSpPr>
          <p:nvPr>
            <p:ph type="subTitle" idx="1"/>
          </p:nvPr>
        </p:nvSpPr>
        <p:spPr>
          <a:xfrm>
            <a:off x="261704" y="1892424"/>
            <a:ext cx="8270736" cy="1752600"/>
          </a:xfrm>
        </p:spPr>
        <p:txBody>
          <a:bodyPr/>
          <a:lstStyle/>
          <a:p>
            <a:r>
              <a:rPr lang="de-CH" dirty="0" smtClean="0"/>
              <a:t>Reihe: Das ABC der Mission (4/4)      </a:t>
            </a:r>
            <a:endParaRPr lang="de-CH" dirty="0"/>
          </a:p>
        </p:txBody>
      </p:sp>
      <p:sp>
        <p:nvSpPr>
          <p:cNvPr id="4" name="Rectangle 3"/>
          <p:cNvSpPr txBox="1">
            <a:spLocks noChangeArrowheads="1"/>
          </p:cNvSpPr>
          <p:nvPr/>
        </p:nvSpPr>
        <p:spPr bwMode="auto">
          <a:xfrm>
            <a:off x="6012160" y="4941168"/>
            <a:ext cx="2996218" cy="492443"/>
          </a:xfrm>
          <a:prstGeom prst="rect">
            <a:avLst/>
          </a:prstGeom>
          <a:extLst/>
        </p:spPr>
        <p:txBody>
          <a:bodyPr tIns="0">
            <a:normAutofit/>
          </a:bodyPr>
          <a:lstStyle>
            <a:lvl1pPr marL="27432"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4,6      </a:t>
            </a:r>
            <a:endParaRPr lang="de-CH"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107504" y="359898"/>
            <a:ext cx="9036496" cy="908862"/>
          </a:xfrm>
        </p:spPr>
        <p:txBody>
          <a:bodyPr/>
          <a:lstStyle/>
          <a:p>
            <a:r>
              <a:rPr lang="de-DE" dirty="0" smtClean="0"/>
              <a:t>II.   Bitte recht deutlich</a:t>
            </a:r>
            <a:endParaRPr lang="de-CH" dirty="0"/>
          </a:p>
        </p:txBody>
      </p:sp>
      <p:sp>
        <p:nvSpPr>
          <p:cNvPr id="9"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401843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98647"/>
            <a:ext cx="8641290" cy="1530153"/>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000" dirty="0"/>
              <a:t>„Eure Worte sollen immer freundlich und mit dem Salz gewürzt sein.“</a:t>
            </a:r>
          </a:p>
        </p:txBody>
      </p:sp>
      <p:sp>
        <p:nvSpPr>
          <p:cNvPr id="319491" name="Text Box 3"/>
          <p:cNvSpPr txBox="1">
            <a:spLocks noChangeArrowheads="1"/>
          </p:cNvSpPr>
          <p:nvPr/>
        </p:nvSpPr>
        <p:spPr bwMode="auto">
          <a:xfrm>
            <a:off x="1476308" y="1700808"/>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4,6</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61277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857314" cy="280831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„Ihr seid das Salz der Erde. Wenn jedoch das Salz seine Kraft verliert, womit soll man sie ihm wiedergeben? Es taugt zu nichts anderem mehr, als weggeworfen und von den Leuten zertreten zu werden.“</a:t>
            </a:r>
          </a:p>
        </p:txBody>
      </p:sp>
      <p:sp>
        <p:nvSpPr>
          <p:cNvPr id="319491" name="Text Box 3"/>
          <p:cNvSpPr txBox="1">
            <a:spLocks noChangeArrowheads="1"/>
          </p:cNvSpPr>
          <p:nvPr/>
        </p:nvSpPr>
        <p:spPr bwMode="auto">
          <a:xfrm>
            <a:off x="3275856" y="2924944"/>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Matthäus-Evangelium 5,13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33940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857314" cy="2952328"/>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200" dirty="0"/>
              <a:t>„Die Waffen, mit denen wir unseren Kampf führen, sind nicht die Waffen dieser Welt. Es sind Waffen von durchschlagender Kraft, die dazu dienen, im Einsatz für Gott feindliche Festungen zu zerstören. Mit diesen Waffen bringen wir eigenmächtige Gedankengebäude zum Einsturz.“</a:t>
            </a:r>
          </a:p>
        </p:txBody>
      </p:sp>
      <p:sp>
        <p:nvSpPr>
          <p:cNvPr id="319491" name="Text Box 3"/>
          <p:cNvSpPr txBox="1">
            <a:spLocks noChangeArrowheads="1"/>
          </p:cNvSpPr>
          <p:nvPr/>
        </p:nvSpPr>
        <p:spPr bwMode="auto">
          <a:xfrm>
            <a:off x="2483768" y="3368605"/>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2.Korinther-Brief 10,4</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054372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857314" cy="2016224"/>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000" dirty="0"/>
              <a:t>„Dann werdet ihr es auch verstehen, jedem, der mit euch redet, eine angemessene Antwort zu geben.“</a:t>
            </a:r>
          </a:p>
        </p:txBody>
      </p:sp>
      <p:sp>
        <p:nvSpPr>
          <p:cNvPr id="319491" name="Text Box 3"/>
          <p:cNvSpPr txBox="1">
            <a:spLocks noChangeArrowheads="1"/>
          </p:cNvSpPr>
          <p:nvPr/>
        </p:nvSpPr>
        <p:spPr bwMode="auto">
          <a:xfrm>
            <a:off x="3851920" y="2276872"/>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Kolosser-Brief 4,6</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255636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857314" cy="2016224"/>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6600" dirty="0"/>
              <a:t>„Was steht im Gesetz? Was liest du dort?“</a:t>
            </a:r>
          </a:p>
        </p:txBody>
      </p:sp>
      <p:sp>
        <p:nvSpPr>
          <p:cNvPr id="319491" name="Text Box 3"/>
          <p:cNvSpPr txBox="1">
            <a:spLocks noChangeArrowheads="1"/>
          </p:cNvSpPr>
          <p:nvPr/>
        </p:nvSpPr>
        <p:spPr bwMode="auto">
          <a:xfrm>
            <a:off x="3779912" y="2432501"/>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Lukas-Evangelium 10,26</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368684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857314" cy="2016224"/>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400" dirty="0"/>
              <a:t>„Ich sage dir: Wenn jemand nicht von neuem geboren wird, kann er das Reich Gottes nicht sehen.“</a:t>
            </a:r>
          </a:p>
        </p:txBody>
      </p:sp>
      <p:sp>
        <p:nvSpPr>
          <p:cNvPr id="319491" name="Text Box 3"/>
          <p:cNvSpPr txBox="1">
            <a:spLocks noChangeArrowheads="1"/>
          </p:cNvSpPr>
          <p:nvPr/>
        </p:nvSpPr>
        <p:spPr bwMode="auto">
          <a:xfrm>
            <a:off x="3779912" y="2432501"/>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Johannes-Evangelium 3,3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999388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569282" cy="244827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000" dirty="0"/>
              <a:t>„Paulus sah sich in Athen um. Empört und erschüttert stellte er fest, dass ihre Strassen von zahllosen Götterstatuen gesäumt waren.“</a:t>
            </a:r>
          </a:p>
        </p:txBody>
      </p:sp>
      <p:sp>
        <p:nvSpPr>
          <p:cNvPr id="319491" name="Text Box 3"/>
          <p:cNvSpPr txBox="1">
            <a:spLocks noChangeArrowheads="1"/>
          </p:cNvSpPr>
          <p:nvPr/>
        </p:nvSpPr>
        <p:spPr bwMode="auto">
          <a:xfrm>
            <a:off x="3131840" y="2924944"/>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Apostelgeschichte 17,16</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90111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569282" cy="244827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000" dirty="0"/>
              <a:t>„Bürger von Athen! Ich habe mich mit eigenen Augen davon überzeugen können, dass ihr aussergewöhnlich religiöse Leute seid.“</a:t>
            </a:r>
          </a:p>
        </p:txBody>
      </p:sp>
      <p:sp>
        <p:nvSpPr>
          <p:cNvPr id="319491" name="Text Box 3"/>
          <p:cNvSpPr txBox="1">
            <a:spLocks noChangeArrowheads="1"/>
          </p:cNvSpPr>
          <p:nvPr/>
        </p:nvSpPr>
        <p:spPr bwMode="auto">
          <a:xfrm>
            <a:off x="3131840" y="2924944"/>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Apostelgeschichte 17,22</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4201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569282" cy="244827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200" dirty="0"/>
              <a:t>„Als ich durch die Strassen eurer Stadt ging und mir eure Heiligtümer ansah, stiess ich auf einen Altar mit der Inschrift: ›Für einen unbekannten Gott‹. Ihr verehrt also ein göttliches Wesen, ohne es zu kennen. Nun, gerade diese euch unbekannte Gottheit verkünde ich euch.“</a:t>
            </a:r>
          </a:p>
        </p:txBody>
      </p:sp>
      <p:sp>
        <p:nvSpPr>
          <p:cNvPr id="319491" name="Text Box 3"/>
          <p:cNvSpPr txBox="1">
            <a:spLocks noChangeArrowheads="1"/>
          </p:cNvSpPr>
          <p:nvPr/>
        </p:nvSpPr>
        <p:spPr bwMode="auto">
          <a:xfrm>
            <a:off x="2844130" y="3224589"/>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Apostelgeschichte 17,23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942198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5"/>
            <a:ext cx="8424936" cy="280831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„Mit der Botschaft vom Kreuz ist es nämlich so: In den Augen derer, die verloren gehen, ist sie etwas völlig Unsinniges; für uns aber, die wir gerettet werden, ist sie der Inbegriff von Gottes Kraft.“</a:t>
            </a:r>
          </a:p>
        </p:txBody>
      </p:sp>
      <p:sp>
        <p:nvSpPr>
          <p:cNvPr id="319491" name="Text Box 3"/>
          <p:cNvSpPr txBox="1">
            <a:spLocks noChangeArrowheads="1"/>
          </p:cNvSpPr>
          <p:nvPr/>
        </p:nvSpPr>
        <p:spPr bwMode="auto">
          <a:xfrm>
            <a:off x="179512" y="2780928"/>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1.Korinther-Brief 1,18</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790554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569282" cy="244827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6600" dirty="0"/>
              <a:t>„Gross ist die Artemis von Ephesus!“</a:t>
            </a:r>
          </a:p>
        </p:txBody>
      </p:sp>
      <p:sp>
        <p:nvSpPr>
          <p:cNvPr id="319491" name="Text Box 3"/>
          <p:cNvSpPr txBox="1">
            <a:spLocks noChangeArrowheads="1"/>
          </p:cNvSpPr>
          <p:nvPr/>
        </p:nvSpPr>
        <p:spPr bwMode="auto">
          <a:xfrm>
            <a:off x="3851920" y="2276872"/>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Apostelgeschichte 19,34</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10370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569282" cy="244827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000" dirty="0"/>
              <a:t>„Die Männer, die ihr hierher geschleppt habt, haben weder den Tempel entweiht noch unsere Göttin verhöhnt.“</a:t>
            </a:r>
          </a:p>
        </p:txBody>
      </p:sp>
      <p:sp>
        <p:nvSpPr>
          <p:cNvPr id="319491" name="Text Box 3"/>
          <p:cNvSpPr txBox="1">
            <a:spLocks noChangeArrowheads="1"/>
          </p:cNvSpPr>
          <p:nvPr/>
        </p:nvSpPr>
        <p:spPr bwMode="auto">
          <a:xfrm>
            <a:off x="3996258" y="2360493"/>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Apostelgeschichte 19,37</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307279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641290" cy="244827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„Ihr habt sicher schon miterlebt oder durch andere erfahren, dass dieser Paulus nicht nur hier in Ephesus, sondern beinahe überall in der Provinz Asien Scharen von Leuten den Kopf verdreht.“</a:t>
            </a:r>
          </a:p>
        </p:txBody>
      </p:sp>
      <p:sp>
        <p:nvSpPr>
          <p:cNvPr id="319491" name="Text Box 3"/>
          <p:cNvSpPr txBox="1">
            <a:spLocks noChangeArrowheads="1"/>
          </p:cNvSpPr>
          <p:nvPr/>
        </p:nvSpPr>
        <p:spPr bwMode="auto">
          <a:xfrm>
            <a:off x="3131840" y="2924944"/>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Apostelgeschichte 19,26</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960106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107504" y="116632"/>
            <a:ext cx="8928992" cy="1800200"/>
          </a:xfrm>
        </p:spPr>
        <p:txBody>
          <a:bodyPr>
            <a:normAutofit/>
          </a:bodyPr>
          <a:lstStyle/>
          <a:p>
            <a:r>
              <a:rPr lang="de-CH" sz="8000" dirty="0" smtClean="0"/>
              <a:t>Schlussgedanke</a:t>
            </a:r>
            <a:r>
              <a:rPr lang="de-DE" sz="8000" dirty="0" smtClean="0"/>
              <a:t> </a:t>
            </a:r>
            <a:endParaRPr lang="de-CH" sz="8000" dirty="0"/>
          </a:p>
        </p:txBody>
      </p:sp>
      <p:sp>
        <p:nvSpPr>
          <p:cNvPr id="7"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8929322" cy="3258345"/>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000" dirty="0"/>
              <a:t>„Eure Worte sollen immer freundlich und mit dem Salz der Weisheit gewürzt sein. Dann werdet ihr es auch verstehen, jedem, der mit euch redet, eine angemessene Antwort zu geben.“</a:t>
            </a:r>
          </a:p>
        </p:txBody>
      </p:sp>
      <p:sp>
        <p:nvSpPr>
          <p:cNvPr id="319491" name="Text Box 3"/>
          <p:cNvSpPr txBox="1">
            <a:spLocks noChangeArrowheads="1"/>
          </p:cNvSpPr>
          <p:nvPr/>
        </p:nvSpPr>
        <p:spPr bwMode="auto">
          <a:xfrm>
            <a:off x="2267744" y="3356992"/>
            <a:ext cx="4464661"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sz="2000" dirty="0" smtClean="0"/>
              <a:t>Kolosser-Brief 4,6</a:t>
            </a:r>
            <a:endParaRPr lang="de-DE" sz="2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101195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5"/>
            <a:ext cx="8929322" cy="280831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6000" dirty="0"/>
              <a:t>„Seid gewiss: Ich bin jeden Tag bei euch, bis zum Ende der Welt.“</a:t>
            </a:r>
          </a:p>
        </p:txBody>
      </p:sp>
      <p:sp>
        <p:nvSpPr>
          <p:cNvPr id="319491" name="Text Box 3"/>
          <p:cNvSpPr txBox="1">
            <a:spLocks noChangeArrowheads="1"/>
          </p:cNvSpPr>
          <p:nvPr/>
        </p:nvSpPr>
        <p:spPr bwMode="auto">
          <a:xfrm>
            <a:off x="3347864" y="2606715"/>
            <a:ext cx="4464661"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sz="2000" dirty="0" smtClean="0"/>
              <a:t>Matthäus-Evangelium 28,20</a:t>
            </a:r>
            <a:endParaRPr lang="de-DE" sz="2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051425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8280920" cy="3258345"/>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200" dirty="0"/>
              <a:t>„Ehrt Christus, den Herrn, indem ihr ihm von ganzem Herzen vertraut. Und seid jederzeit bereit, jedem Rede und Antwort zu stehen, der euch auffordert, Auskunft über die Hoffnung zu geben, die euch erfüllt. Tut es freundlich und mit dem gebotenen Respekt.“</a:t>
            </a:r>
          </a:p>
        </p:txBody>
      </p:sp>
      <p:sp>
        <p:nvSpPr>
          <p:cNvPr id="319491" name="Text Box 3"/>
          <p:cNvSpPr txBox="1">
            <a:spLocks noChangeArrowheads="1"/>
          </p:cNvSpPr>
          <p:nvPr/>
        </p:nvSpPr>
        <p:spPr bwMode="auto">
          <a:xfrm>
            <a:off x="2771800" y="2996952"/>
            <a:ext cx="4464661"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sz="2000" dirty="0" smtClean="0"/>
              <a:t>1.Petrus-Brief 3,15-16</a:t>
            </a:r>
            <a:endParaRPr lang="de-DE" sz="2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968101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122889" name="Rectangle 9"/>
          <p:cNvSpPr>
            <a:spLocks noGrp="1" noChangeArrowheads="1"/>
          </p:cNvSpPr>
          <p:nvPr>
            <p:ph type="subTitle" idx="1"/>
          </p:nvPr>
        </p:nvSpPr>
        <p:spPr>
          <a:xfrm>
            <a:off x="179388" y="6452295"/>
            <a:ext cx="3816350" cy="289073"/>
          </a:xfrm>
          <a:noFill/>
          <a:ln/>
          <a:effectLst>
            <a:outerShdw dist="35921" dir="2700000" algn="ctr" rotWithShape="0">
              <a:srgbClr val="000000"/>
            </a:outerShdw>
          </a:effectLst>
        </p:spPr>
        <p:txBody>
          <a:bodyPr/>
          <a:lstStyle/>
          <a:p>
            <a:pPr algn="l">
              <a:lnSpc>
                <a:spcPct val="80000"/>
              </a:lnSpc>
            </a:pPr>
            <a:r>
              <a:rPr lang="de-CH" sz="1600" dirty="0" smtClean="0">
                <a:solidFill>
                  <a:srgbClr val="FFFFFF"/>
                </a:solidFill>
              </a:rPr>
              <a:t>Das ABC der Mission</a:t>
            </a:r>
            <a:endParaRPr lang="de-CH" sz="16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5"/>
            <a:ext cx="9001000" cy="280831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Als Paulus von der Auferstehung der Toten sprach, brach ein Teil der Zuhörer in Gelächter aus, und andere sagten: „Über dieses Thema wollen wir zu einem späteren Zeitpunkt mehr von dir erfahren.“</a:t>
            </a:r>
          </a:p>
        </p:txBody>
      </p:sp>
      <p:sp>
        <p:nvSpPr>
          <p:cNvPr id="319491" name="Text Box 3"/>
          <p:cNvSpPr txBox="1">
            <a:spLocks noChangeArrowheads="1"/>
          </p:cNvSpPr>
          <p:nvPr/>
        </p:nvSpPr>
        <p:spPr bwMode="auto">
          <a:xfrm>
            <a:off x="179512" y="2780928"/>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Apostelgeschichte 17,32</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208741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5"/>
            <a:ext cx="8856984" cy="2448271"/>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„Verhaltet euch weise im Umgang mit denen, die nicht zur Gemeinde gehören. Wenn sich euch eine Gelegenheit bietet, euren Glauben zu bezeugen, dann macht davon Gebrauch.“</a:t>
            </a:r>
          </a:p>
        </p:txBody>
      </p:sp>
      <p:sp>
        <p:nvSpPr>
          <p:cNvPr id="319491" name="Text Box 3"/>
          <p:cNvSpPr txBox="1">
            <a:spLocks noChangeArrowheads="1"/>
          </p:cNvSpPr>
          <p:nvPr/>
        </p:nvSpPr>
        <p:spPr bwMode="auto">
          <a:xfrm>
            <a:off x="683890" y="2492896"/>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Kolosser-Brief 4,5</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047563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5"/>
            <a:ext cx="8496944" cy="2808311"/>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„Eure Worte sollen immer freundlich und mit dem Salz der Weisheit gewürzt sein. Dann werdet ihr es auch verstehen, jedem, der mit euch redet, eine angemessene Antwort zu geben.“</a:t>
            </a:r>
          </a:p>
        </p:txBody>
      </p:sp>
      <p:sp>
        <p:nvSpPr>
          <p:cNvPr id="319491" name="Text Box 3"/>
          <p:cNvSpPr txBox="1">
            <a:spLocks noChangeArrowheads="1"/>
          </p:cNvSpPr>
          <p:nvPr/>
        </p:nvSpPr>
        <p:spPr bwMode="auto">
          <a:xfrm>
            <a:off x="323528" y="2792541"/>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Kolosser-Brief 4,6</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651051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251520" y="359898"/>
            <a:ext cx="8587680" cy="1472184"/>
          </a:xfrm>
        </p:spPr>
        <p:txBody>
          <a:bodyPr/>
          <a:lstStyle/>
          <a:p>
            <a:r>
              <a:rPr lang="de-DE" dirty="0" smtClean="0"/>
              <a:t>I.    Bitte recht freundlich</a:t>
            </a:r>
            <a:endParaRPr lang="de-CH" dirty="0"/>
          </a:p>
        </p:txBody>
      </p:sp>
      <p:sp>
        <p:nvSpPr>
          <p:cNvPr id="8" name="Rectangle 4"/>
          <p:cNvSpPr txBox="1">
            <a:spLocks noChangeArrowheads="1"/>
          </p:cNvSpPr>
          <p:nvPr/>
        </p:nvSpPr>
        <p:spPr>
          <a:xfrm>
            <a:off x="1259632" y="6453336"/>
            <a:ext cx="7406640" cy="261610"/>
          </a:xfrm>
          <a:prstGeom prst="rect">
            <a:avLst/>
          </a:prstGeom>
        </p:spPr>
        <p:txBody>
          <a:bodyPr tIns="0">
            <a:sp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fontAlgn="auto">
              <a:spcAft>
                <a:spcPts val="0"/>
              </a:spcAft>
            </a:pPr>
            <a:r>
              <a:rPr lang="de-CH" sz="1400" smtClean="0"/>
              <a:t>Das ABC der Mission</a:t>
            </a:r>
            <a:endParaRPr lang="de-CH"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97641" y="59803"/>
            <a:ext cx="8650823" cy="2970313"/>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000" dirty="0"/>
              <a:t>„Man verflucht uns, aber wir segnen; man verfolgt uns, aber wir geben nicht auf. Auf Beleidigungen reagieren wir mit freundlichen Worten.“</a:t>
            </a:r>
          </a:p>
        </p:txBody>
      </p:sp>
      <p:sp>
        <p:nvSpPr>
          <p:cNvPr id="319491" name="Text Box 3"/>
          <p:cNvSpPr txBox="1">
            <a:spLocks noChangeArrowheads="1"/>
          </p:cNvSpPr>
          <p:nvPr/>
        </p:nvSpPr>
        <p:spPr bwMode="auto">
          <a:xfrm>
            <a:off x="2915816" y="2648525"/>
            <a:ext cx="4862851"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1.Korinther-Brief 4,12-13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439076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8929322" cy="2898305"/>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smtClean="0"/>
              <a:t>„Dich </a:t>
            </a:r>
            <a:r>
              <a:rPr lang="de-CH" sz="3600" dirty="0"/>
              <a:t>wird Gott schlagen, du scheinheiliger Mensch, du weissgetünchte Wand! Im Namen des Gesetzes sitzt du über mich zu Gericht, doch du selbst missachtest das Gesetz, indem du mich schlagen lässt!?“</a:t>
            </a:r>
          </a:p>
        </p:txBody>
      </p:sp>
      <p:sp>
        <p:nvSpPr>
          <p:cNvPr id="319491" name="Text Box 3"/>
          <p:cNvSpPr txBox="1">
            <a:spLocks noChangeArrowheads="1"/>
          </p:cNvSpPr>
          <p:nvPr/>
        </p:nvSpPr>
        <p:spPr bwMode="auto">
          <a:xfrm>
            <a:off x="-252536" y="3224589"/>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Apostelgeschichte 23,3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905554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8929322" cy="2250233"/>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800" dirty="0"/>
              <a:t>„Herr, sollen wir befehlen, dass Feuer vom Himmel fällt und sie vernichtet?“</a:t>
            </a:r>
          </a:p>
        </p:txBody>
      </p:sp>
      <p:sp>
        <p:nvSpPr>
          <p:cNvPr id="319491" name="Text Box 3"/>
          <p:cNvSpPr txBox="1">
            <a:spLocks noChangeArrowheads="1"/>
          </p:cNvSpPr>
          <p:nvPr/>
        </p:nvSpPr>
        <p:spPr bwMode="auto">
          <a:xfrm>
            <a:off x="755576" y="2276872"/>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Lukas-Evangelium 9,54</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571049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Nyad">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Nya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Nya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820</Words>
  <Application>Microsoft Office PowerPoint</Application>
  <PresentationFormat>Bildschirmpräsentation (4:3)</PresentationFormat>
  <Paragraphs>76</Paragraphs>
  <Slides>27</Slides>
  <Notes>0</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Nyad</vt:lpstr>
      <vt:lpstr>Sei freundlich und klar</vt:lpstr>
      <vt:lpstr>PowerPoint-Präsentation</vt:lpstr>
      <vt:lpstr>PowerPoint-Präsentation</vt:lpstr>
      <vt:lpstr>PowerPoint-Präsentation</vt:lpstr>
      <vt:lpstr>PowerPoint-Präsentation</vt:lpstr>
      <vt:lpstr>I.    Bitte recht freundlich</vt:lpstr>
      <vt:lpstr>PowerPoint-Präsentation</vt:lpstr>
      <vt:lpstr>PowerPoint-Präsentation</vt:lpstr>
      <vt:lpstr>PowerPoint-Präsentation</vt:lpstr>
      <vt:lpstr>II.   Bitte recht deutlich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Schlussgedanke </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ABC der Mission - Teil 4/4 - Sei freundlich und klar - Folien</dc:title>
  <dc:creator>Jürg Birnstiel</dc:creator>
  <cp:lastModifiedBy>Me</cp:lastModifiedBy>
  <cp:revision>605</cp:revision>
  <cp:lastPrinted>1601-01-01T00:00:00Z</cp:lastPrinted>
  <dcterms:created xsi:type="dcterms:W3CDTF">2005-04-13T18:10:29Z</dcterms:created>
  <dcterms:modified xsi:type="dcterms:W3CDTF">2013-10-01T20:16:02Z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