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17" r:id="rId3"/>
    <p:sldId id="629" r:id="rId4"/>
    <p:sldId id="430" r:id="rId5"/>
    <p:sldId id="630" r:id="rId6"/>
    <p:sldId id="623" r:id="rId7"/>
    <p:sldId id="631" r:id="rId8"/>
    <p:sldId id="634" r:id="rId9"/>
    <p:sldId id="640" r:id="rId10"/>
    <p:sldId id="641" r:id="rId11"/>
    <p:sldId id="573" r:id="rId12"/>
    <p:sldId id="581" r:id="rId13"/>
    <p:sldId id="635" r:id="rId14"/>
    <p:sldId id="575" r:id="rId15"/>
    <p:sldId id="612" r:id="rId16"/>
    <p:sldId id="636" r:id="rId17"/>
    <p:sldId id="602" r:id="rId18"/>
    <p:sldId id="637" r:id="rId19"/>
    <p:sldId id="518" r:id="rId20"/>
    <p:sldId id="587" r:id="rId21"/>
    <p:sldId id="638" r:id="rId22"/>
    <p:sldId id="263" r:id="rId23"/>
    <p:sldId id="597" r:id="rId24"/>
    <p:sldId id="639" r:id="rId25"/>
    <p:sldId id="325" r:id="rId26"/>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49" autoAdjust="0"/>
  </p:normalViewPr>
  <p:slideViewPr>
    <p:cSldViewPr>
      <p:cViewPr>
        <p:scale>
          <a:sx n="132" d="100"/>
          <a:sy n="132" d="100"/>
        </p:scale>
        <p:origin x="-1134"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190498"/>
            <a:ext cx="8928992" cy="1421928"/>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Der Auftrag weist</a:t>
            </a:r>
            <a:br>
              <a:rPr lang="de-CH" sz="5400" dirty="0" smtClean="0">
                <a:ln>
                  <a:solidFill>
                    <a:srgbClr val="000000"/>
                  </a:solidFill>
                </a:ln>
                <a:solidFill>
                  <a:schemeClr val="bg1"/>
                </a:solidFill>
                <a:latin typeface="Arial Rounded MT Bold" pitchFamily="34" charset="0"/>
              </a:rPr>
            </a:br>
            <a:r>
              <a:rPr lang="de-CH" sz="5400" dirty="0" smtClean="0">
                <a:ln>
                  <a:solidFill>
                    <a:srgbClr val="000000"/>
                  </a:solidFill>
                </a:ln>
                <a:solidFill>
                  <a:schemeClr val="bg1"/>
                </a:solidFill>
                <a:latin typeface="Arial Rounded MT Bold" pitchFamily="34" charset="0"/>
              </a:rPr>
              <a:t>den richtigen Weg</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5949280"/>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Der wichtigste </a:t>
            </a:r>
            <a:r>
              <a:rPr lang="de-CH" sz="2800" kern="1200" smtClean="0">
                <a:ln>
                  <a:solidFill>
                    <a:srgbClr val="000000"/>
                  </a:solidFill>
                </a:ln>
                <a:solidFill>
                  <a:schemeClr val="bg1"/>
                </a:solidFill>
                <a:latin typeface="Arial Rounded MT Bold" pitchFamily="34" charset="0"/>
                <a:ea typeface="+mj-ea"/>
                <a:cs typeface="+mj-cs"/>
              </a:rPr>
              <a:t>Auftrag (3/3</a:t>
            </a:r>
            <a:r>
              <a:rPr lang="de-CH" sz="2800" kern="1200" dirty="0" smtClean="0">
                <a:ln>
                  <a:solidFill>
                    <a:srgbClr val="000000"/>
                  </a:solidFill>
                </a:ln>
                <a:solidFill>
                  <a:schemeClr val="bg1"/>
                </a:solidFill>
                <a:latin typeface="Arial Rounded MT Bold" pitchFamily="34" charset="0"/>
                <a:ea typeface="+mj-ea"/>
                <a:cs typeface="+mj-cs"/>
              </a:rPr>
              <a:t>)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512301" y="4886929"/>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1,27-28      </a:t>
            </a:r>
            <a:endParaRPr lang="de-CH" sz="3200" dirty="0"/>
          </a:p>
        </p:txBody>
      </p:sp>
      <p:sp>
        <p:nvSpPr>
          <p:cNvPr id="5" name="Rectangle 3"/>
          <p:cNvSpPr txBox="1">
            <a:spLocks noChangeArrowheads="1"/>
          </p:cNvSpPr>
          <p:nvPr/>
        </p:nvSpPr>
        <p:spPr bwMode="auto">
          <a:xfrm>
            <a:off x="4511824" y="5466710"/>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3</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3611" y="93980"/>
            <a:ext cx="8856984"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„Wir zeigen </a:t>
            </a:r>
            <a:r>
              <a:rPr lang="de-CH" sz="3200" dirty="0" smtClean="0">
                <a:ln>
                  <a:solidFill>
                    <a:srgbClr val="000000"/>
                  </a:solidFill>
                </a:ln>
                <a:solidFill>
                  <a:srgbClr val="FFFFFF"/>
                </a:solidFill>
                <a:latin typeface="Arial Rounded MT Bold" pitchFamily="34" charset="0"/>
              </a:rPr>
              <a:t>  jedem  Menschen </a:t>
            </a:r>
            <a:r>
              <a:rPr lang="de-CH" sz="3200" dirty="0">
                <a:ln>
                  <a:solidFill>
                    <a:srgbClr val="000000"/>
                  </a:solidFill>
                </a:ln>
                <a:solidFill>
                  <a:srgbClr val="FFFFFF"/>
                </a:solidFill>
                <a:latin typeface="Arial Rounded MT Bold" pitchFamily="34" charset="0"/>
              </a:rPr>
              <a:t>den richtigen Weg.“</a:t>
            </a:r>
          </a:p>
          <a:p>
            <a:pPr>
              <a:spcBef>
                <a:spcPct val="50000"/>
              </a:spcBef>
            </a:pPr>
            <a:r>
              <a:rPr lang="de-CH" sz="3200" dirty="0">
                <a:ln>
                  <a:solidFill>
                    <a:srgbClr val="000000"/>
                  </a:solidFill>
                </a:ln>
                <a:solidFill>
                  <a:srgbClr val="FFFFFF"/>
                </a:solidFill>
                <a:latin typeface="Arial Rounded MT Bold" pitchFamily="34" charset="0"/>
              </a:rPr>
              <a:t>„Wir unterrichten </a:t>
            </a:r>
            <a:r>
              <a:rPr lang="de-CH" sz="3200" dirty="0" smtClean="0">
                <a:ln>
                  <a:solidFill>
                    <a:srgbClr val="000000"/>
                  </a:solidFill>
                </a:ln>
                <a:solidFill>
                  <a:srgbClr val="FFFFFF"/>
                </a:solidFill>
                <a:latin typeface="Arial Rounded MT Bold" pitchFamily="34" charset="0"/>
              </a:rPr>
              <a:t>  jeden   Menschen </a:t>
            </a:r>
            <a:r>
              <a:rPr lang="de-CH" sz="3200" dirty="0">
                <a:ln>
                  <a:solidFill>
                    <a:srgbClr val="000000"/>
                  </a:solidFill>
                </a:ln>
                <a:solidFill>
                  <a:srgbClr val="FFFFFF"/>
                </a:solidFill>
                <a:latin typeface="Arial Rounded MT Bold" pitchFamily="34" charset="0"/>
              </a:rPr>
              <a:t>in der Lehre Christi.“</a:t>
            </a:r>
          </a:p>
          <a:p>
            <a:pPr>
              <a:spcBef>
                <a:spcPct val="50000"/>
              </a:spcBef>
            </a:pPr>
            <a:r>
              <a:rPr lang="de-CH" sz="3200" dirty="0">
                <a:ln>
                  <a:solidFill>
                    <a:srgbClr val="000000"/>
                  </a:solidFill>
                </a:ln>
                <a:solidFill>
                  <a:srgbClr val="FFFFFF"/>
                </a:solidFill>
                <a:latin typeface="Arial Rounded MT Bold" pitchFamily="34" charset="0"/>
              </a:rPr>
              <a:t>„Wir möchten </a:t>
            </a:r>
            <a:r>
              <a:rPr lang="de-CH" sz="3200" dirty="0" smtClean="0">
                <a:ln>
                  <a:solidFill>
                    <a:srgbClr val="000000"/>
                  </a:solidFill>
                </a:ln>
                <a:solidFill>
                  <a:srgbClr val="FFFFFF"/>
                </a:solidFill>
                <a:latin typeface="Arial Rounded MT Bold" pitchFamily="34" charset="0"/>
              </a:rPr>
              <a:t>  jeden   dahin </a:t>
            </a:r>
            <a:r>
              <a:rPr lang="de-CH" sz="3200" dirty="0">
                <a:ln>
                  <a:solidFill>
                    <a:srgbClr val="000000"/>
                  </a:solidFill>
                </a:ln>
                <a:solidFill>
                  <a:srgbClr val="FFFFFF"/>
                </a:solidFill>
                <a:latin typeface="Arial Rounded MT Bold" pitchFamily="34" charset="0"/>
              </a:rPr>
              <a:t>bringen, dass er durch die Zugehörigkeit zu Christus als geistlich reifer Mensch vor Gott treten kann.“</a:t>
            </a:r>
          </a:p>
        </p:txBody>
      </p:sp>
      <p:sp>
        <p:nvSpPr>
          <p:cNvPr id="319491" name="Text Box 3"/>
          <p:cNvSpPr txBox="1">
            <a:spLocks noChangeArrowheads="1"/>
          </p:cNvSpPr>
          <p:nvPr/>
        </p:nvSpPr>
        <p:spPr bwMode="auto">
          <a:xfrm>
            <a:off x="1547664" y="486916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
        <p:nvSpPr>
          <p:cNvPr id="2" name="Flussdiagramm: Alternativer Prozess 1"/>
          <p:cNvSpPr/>
          <p:nvPr/>
        </p:nvSpPr>
        <p:spPr>
          <a:xfrm>
            <a:off x="2555776" y="110539"/>
            <a:ext cx="1512168" cy="670724"/>
          </a:xfrm>
          <a:prstGeom prst="flowChartAlternate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Flussdiagramm: Alternativer Prozess 5"/>
          <p:cNvSpPr/>
          <p:nvPr/>
        </p:nvSpPr>
        <p:spPr>
          <a:xfrm>
            <a:off x="3707904" y="1340768"/>
            <a:ext cx="1512168" cy="670724"/>
          </a:xfrm>
          <a:prstGeom prst="flowChartAlternate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Flussdiagramm: Alternativer Prozess 6"/>
          <p:cNvSpPr/>
          <p:nvPr/>
        </p:nvSpPr>
        <p:spPr>
          <a:xfrm>
            <a:off x="2994948" y="2564904"/>
            <a:ext cx="1512168" cy="526708"/>
          </a:xfrm>
          <a:prstGeom prst="flowChartAlternate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7002218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856984"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„Denn Gott will, dass alle Menschen gerettet </a:t>
            </a:r>
            <a:r>
              <a:rPr lang="de-CH" sz="4400" dirty="0" smtClean="0">
                <a:ln>
                  <a:solidFill>
                    <a:srgbClr val="000000"/>
                  </a:solidFill>
                </a:ln>
                <a:solidFill>
                  <a:srgbClr val="FFFFFF"/>
                </a:solidFill>
                <a:latin typeface="Arial Rounded MT Bold" pitchFamily="34" charset="0"/>
              </a:rPr>
              <a:t>werden</a:t>
            </a:r>
            <a:br>
              <a:rPr lang="de-CH" sz="4400" dirty="0" smtClean="0">
                <a:ln>
                  <a:solidFill>
                    <a:srgbClr val="000000"/>
                  </a:solidFill>
                </a:ln>
                <a:solidFill>
                  <a:srgbClr val="FFFFFF"/>
                </a:solidFill>
                <a:latin typeface="Arial Rounded MT Bold" pitchFamily="34" charset="0"/>
              </a:rPr>
            </a:br>
            <a:r>
              <a:rPr lang="de-CH" sz="4400" dirty="0" smtClean="0">
                <a:ln>
                  <a:solidFill>
                    <a:srgbClr val="000000"/>
                  </a:solidFill>
                </a:ln>
                <a:solidFill>
                  <a:srgbClr val="FFFFFF"/>
                </a:solidFill>
                <a:latin typeface="Arial Rounded MT Bold" pitchFamily="34" charset="0"/>
              </a:rPr>
              <a:t>und </a:t>
            </a:r>
            <a:r>
              <a:rPr lang="de-CH" sz="4400" dirty="0">
                <a:ln>
                  <a:solidFill>
                    <a:srgbClr val="000000"/>
                  </a:solidFill>
                </a:ln>
                <a:solidFill>
                  <a:srgbClr val="FFFFFF"/>
                </a:solidFill>
                <a:latin typeface="Arial Rounded MT Bold" pitchFamily="34" charset="0"/>
              </a:rPr>
              <a:t>dass sie die Wahrheit erkennen.“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79512" y="314096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CH" sz="2000" dirty="0" smtClean="0">
                <a:ln>
                  <a:solidFill>
                    <a:srgbClr val="000000"/>
                  </a:solidFill>
                </a:ln>
                <a:solidFill>
                  <a:srgbClr val="FFFFFF"/>
                </a:solidFill>
                <a:latin typeface="Arial Rounded MT Bold" pitchFamily="34" charset="0"/>
              </a:rPr>
              <a:t>1.Timotheus 2,4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35496" y="188640"/>
            <a:ext cx="900603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Der Weg muss</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erklärt werden</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5220072" y="6453336"/>
            <a:ext cx="3816350" cy="361081"/>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„Ihn, Christus, verkünden wir; wir zeigen jedem Menschen den richtigen Weg und unterrichten jeden Menschen in der Lehre Christi; wir tun es mit der ganzen Weisheit, die Gott uns gegeben hat.“</a:t>
            </a:r>
          </a:p>
        </p:txBody>
      </p:sp>
      <p:sp>
        <p:nvSpPr>
          <p:cNvPr id="319491" name="Text Box 3"/>
          <p:cNvSpPr txBox="1">
            <a:spLocks noChangeArrowheads="1"/>
          </p:cNvSpPr>
          <p:nvPr/>
        </p:nvSpPr>
        <p:spPr bwMode="auto">
          <a:xfrm>
            <a:off x="1566569"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471769711"/>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„Er führte öffentliche Diskussionen mit den Juden, in denen er ihre Einwände mit überzeugenden Argumenten widerlegte und anhand der Schrift nachwies, dass Jesus der Messias ist.“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42900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18,18</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600631173"/>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„Die Waffen, mit denen wir unseren Kampf führen, sind nicht die Waffen dieser </a:t>
            </a:r>
            <a:r>
              <a:rPr lang="de-CH" sz="3200" dirty="0" smtClean="0">
                <a:ln>
                  <a:solidFill>
                    <a:srgbClr val="000000"/>
                  </a:solidFill>
                </a:ln>
                <a:solidFill>
                  <a:srgbClr val="FFFFFF"/>
                </a:solidFill>
                <a:latin typeface="Arial Rounded MT Bold" pitchFamily="34" charset="0"/>
              </a:rPr>
              <a:t>Welt.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Es </a:t>
            </a:r>
            <a:r>
              <a:rPr lang="de-CH" sz="3200" dirty="0">
                <a:ln>
                  <a:solidFill>
                    <a:srgbClr val="000000"/>
                  </a:solidFill>
                </a:ln>
                <a:solidFill>
                  <a:srgbClr val="FFFFFF"/>
                </a:solidFill>
                <a:latin typeface="Arial Rounded MT Bold" pitchFamily="34" charset="0"/>
              </a:rPr>
              <a:t>sind Waffen von </a:t>
            </a:r>
            <a:r>
              <a:rPr lang="de-CH" sz="3200" dirty="0" smtClean="0">
                <a:ln>
                  <a:solidFill>
                    <a:srgbClr val="000000"/>
                  </a:solidFill>
                </a:ln>
                <a:solidFill>
                  <a:srgbClr val="FFFFFF"/>
                </a:solidFill>
                <a:latin typeface="Arial Rounded MT Bold" pitchFamily="34" charset="0"/>
              </a:rPr>
              <a:t>durchschlagender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Kraft</a:t>
            </a:r>
            <a:r>
              <a:rPr lang="de-CH" sz="3200" dirty="0">
                <a:ln>
                  <a:solidFill>
                    <a:srgbClr val="000000"/>
                  </a:solidFill>
                </a:ln>
                <a:solidFill>
                  <a:srgbClr val="FFFFFF"/>
                </a:solidFill>
                <a:latin typeface="Arial Rounded MT Bold" pitchFamily="34" charset="0"/>
              </a:rPr>
              <a:t>, die dazu dienen, im Einsatz </a:t>
            </a:r>
            <a:r>
              <a:rPr lang="de-CH" sz="3200" dirty="0" smtClean="0">
                <a:ln>
                  <a:solidFill>
                    <a:srgbClr val="000000"/>
                  </a:solidFill>
                </a:ln>
                <a:solidFill>
                  <a:srgbClr val="FFFFFF"/>
                </a:solidFill>
                <a:latin typeface="Arial Rounded MT Bold" pitchFamily="34" charset="0"/>
              </a:rPr>
              <a:t>für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Gott </a:t>
            </a:r>
            <a:r>
              <a:rPr lang="de-CH" sz="3200" dirty="0">
                <a:ln>
                  <a:solidFill>
                    <a:srgbClr val="000000"/>
                  </a:solidFill>
                </a:ln>
                <a:solidFill>
                  <a:srgbClr val="FFFFFF"/>
                </a:solidFill>
                <a:latin typeface="Arial Rounded MT Bold" pitchFamily="34" charset="0"/>
              </a:rPr>
              <a:t>feindliche Festungen zu </a:t>
            </a:r>
            <a:r>
              <a:rPr lang="de-CH" sz="3200" dirty="0" smtClean="0">
                <a:ln>
                  <a:solidFill>
                    <a:srgbClr val="000000"/>
                  </a:solidFill>
                </a:ln>
                <a:solidFill>
                  <a:srgbClr val="FFFFFF"/>
                </a:solidFill>
                <a:latin typeface="Arial Rounded MT Bold" pitchFamily="34" charset="0"/>
              </a:rPr>
              <a:t>zerstören.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Mit </a:t>
            </a:r>
            <a:r>
              <a:rPr lang="de-CH" sz="3200" dirty="0">
                <a:ln>
                  <a:solidFill>
                    <a:srgbClr val="000000"/>
                  </a:solidFill>
                </a:ln>
                <a:solidFill>
                  <a:srgbClr val="FFFFFF"/>
                </a:solidFill>
                <a:latin typeface="Arial Rounded MT Bold" pitchFamily="34" charset="0"/>
              </a:rPr>
              <a:t>diesen Waffen bringen wir eigenmächtige </a:t>
            </a:r>
            <a:r>
              <a:rPr lang="de-CH" sz="3200" dirty="0" smtClean="0">
                <a:ln>
                  <a:solidFill>
                    <a:srgbClr val="000000"/>
                  </a:solidFill>
                </a:ln>
                <a:solidFill>
                  <a:srgbClr val="FFFFFF"/>
                </a:solidFill>
                <a:latin typeface="Arial Rounded MT Bold" pitchFamily="34" charset="0"/>
              </a:rPr>
              <a:t>Gedankengebäude</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zum </a:t>
            </a:r>
            <a:r>
              <a:rPr lang="de-CH" sz="3200" dirty="0">
                <a:ln>
                  <a:solidFill>
                    <a:srgbClr val="000000"/>
                  </a:solidFill>
                </a:ln>
                <a:solidFill>
                  <a:srgbClr val="FFFFFF"/>
                </a:solidFill>
                <a:latin typeface="Arial Rounded MT Bold" pitchFamily="34" charset="0"/>
              </a:rPr>
              <a:t>Einsturz.“</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422108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10,4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3995936" y="6381328"/>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263754161"/>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„Wir tun es mit der ganzen Weisheit, die Gott uns gegeben hat.“</a:t>
            </a:r>
          </a:p>
        </p:txBody>
      </p:sp>
      <p:sp>
        <p:nvSpPr>
          <p:cNvPr id="319491" name="Text Box 3"/>
          <p:cNvSpPr txBox="1">
            <a:spLocks noChangeArrowheads="1"/>
          </p:cNvSpPr>
          <p:nvPr/>
        </p:nvSpPr>
        <p:spPr bwMode="auto">
          <a:xfrm>
            <a:off x="1589036" y="263691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689421406"/>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9001000" cy="267765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„Wenn ich mit Juden zu tun habe, verhalte ich mich wie ein Jude, um die Juden zu gewinnen. Wenn ich mit denen zu tun habe, die das Gesetz des Mose nicht kennen, verhalte ich mich so, als würde </a:t>
            </a:r>
            <a:r>
              <a:rPr lang="de-CH" sz="2800" dirty="0" smtClean="0">
                <a:ln>
                  <a:solidFill>
                    <a:srgbClr val="000000"/>
                  </a:solidFill>
                </a:ln>
                <a:solidFill>
                  <a:srgbClr val="FFFFFF"/>
                </a:solidFill>
                <a:latin typeface="Arial Rounded MT Bold" pitchFamily="34" charset="0"/>
              </a:rPr>
              <a:t>ich</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es </a:t>
            </a:r>
            <a:r>
              <a:rPr lang="de-CH" sz="2800" dirty="0">
                <a:ln>
                  <a:solidFill>
                    <a:srgbClr val="000000"/>
                  </a:solidFill>
                </a:ln>
                <a:solidFill>
                  <a:srgbClr val="FFFFFF"/>
                </a:solidFill>
                <a:latin typeface="Arial Rounded MT Bold" pitchFamily="34" charset="0"/>
              </a:rPr>
              <a:t>ebenfalls nicht kennen; denn auch sie möchte ich gewinnen.“</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06896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9,20-21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3336"/>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56527565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„Wir möchten jeden dahin bringen, dass er durch die Zugehörigkeit zu Christus als geistlich reifer </a:t>
            </a:r>
            <a:r>
              <a:rPr lang="de-CH" sz="3600" dirty="0" smtClean="0">
                <a:ln>
                  <a:solidFill>
                    <a:srgbClr val="000000"/>
                  </a:solidFill>
                </a:ln>
                <a:solidFill>
                  <a:srgbClr val="FFFFFF"/>
                </a:solidFill>
                <a:latin typeface="Arial Rounded MT Bold" pitchFamily="34" charset="0"/>
              </a:rPr>
              <a:t>Mensch</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vor </a:t>
            </a:r>
            <a:r>
              <a:rPr lang="de-CH" sz="3600" dirty="0">
                <a:ln>
                  <a:solidFill>
                    <a:srgbClr val="000000"/>
                  </a:solidFill>
                </a:ln>
                <a:solidFill>
                  <a:srgbClr val="FFFFFF"/>
                </a:solidFill>
                <a:latin typeface="Arial Rounded MT Bold" pitchFamily="34" charset="0"/>
              </a:rPr>
              <a:t>Gott treten kann.“</a:t>
            </a:r>
          </a:p>
        </p:txBody>
      </p:sp>
      <p:sp>
        <p:nvSpPr>
          <p:cNvPr id="319491" name="Text Box 3"/>
          <p:cNvSpPr txBox="1">
            <a:spLocks noChangeArrowheads="1"/>
          </p:cNvSpPr>
          <p:nvPr/>
        </p:nvSpPr>
        <p:spPr bwMode="auto">
          <a:xfrm>
            <a:off x="1475656" y="249289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314385681"/>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476672"/>
            <a:ext cx="8928992"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smtClean="0">
                <a:ln>
                  <a:solidFill>
                    <a:srgbClr val="000000"/>
                  </a:solidFill>
                </a:ln>
                <a:solidFill>
                  <a:schemeClr val="bg1"/>
                </a:solidFill>
                <a:latin typeface="Arial Rounded MT Bold" pitchFamily="34" charset="0"/>
              </a:rPr>
              <a:t>III</a:t>
            </a:r>
            <a:r>
              <a:rPr lang="de-DE" sz="5400" dirty="0">
                <a:ln>
                  <a:solidFill>
                    <a:srgbClr val="000000"/>
                  </a:solidFill>
                </a:ln>
                <a:solidFill>
                  <a:schemeClr val="bg1"/>
                </a:solidFill>
                <a:latin typeface="Arial Rounded MT Bold" pitchFamily="34" charset="0"/>
              </a:rPr>
              <a:t>. </a:t>
            </a:r>
            <a:r>
              <a:rPr lang="de-DE" sz="5400" dirty="0" smtClean="0">
                <a:ln>
                  <a:solidFill>
                    <a:srgbClr val="000000"/>
                  </a:solidFill>
                </a:ln>
                <a:solidFill>
                  <a:schemeClr val="bg1"/>
                </a:solidFill>
                <a:latin typeface="Arial Rounded MT Bold" pitchFamily="34" charset="0"/>
              </a:rPr>
              <a:t>Die Erklärung</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ist aufwändig</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5220072" y="6525344"/>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640960"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„Ihn, Christus, verkünden wir; wir zeigen jedem Menschen den richtigen Weg und unterrichten jeden Menschen in der Lehre Christi; wir tun es mit der ganzen Weisheit, die Gott uns gegeben hat. Denn wir möchten jeden dahin bringen, dass er durch die Zugehörigkeit zu Christus als geistlich reifer Mensch vor Gott treten kann.“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03648" y="464384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222007439"/>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44624"/>
            <a:ext cx="9001000"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„Bei diesen Worten packte die Zuhörer ein unbändiger Zorn, und sie </a:t>
            </a:r>
            <a:r>
              <a:rPr lang="de-CH" sz="3600" dirty="0" smtClean="0">
                <a:ln>
                  <a:solidFill>
                    <a:srgbClr val="000000"/>
                  </a:solidFill>
                </a:ln>
                <a:solidFill>
                  <a:srgbClr val="FFFFFF"/>
                </a:solidFill>
                <a:latin typeface="Arial Rounded MT Bold" pitchFamily="34" charset="0"/>
              </a:rPr>
              <a:t>hätten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die </a:t>
            </a:r>
            <a:r>
              <a:rPr lang="de-CH" sz="3600" dirty="0">
                <a:ln>
                  <a:solidFill>
                    <a:srgbClr val="000000"/>
                  </a:solidFill>
                </a:ln>
                <a:solidFill>
                  <a:srgbClr val="FFFFFF"/>
                </a:solidFill>
                <a:latin typeface="Arial Rounded MT Bold" pitchFamily="34" charset="0"/>
              </a:rPr>
              <a:t>Apostel am liebsten auf </a:t>
            </a:r>
            <a:r>
              <a:rPr lang="de-CH" sz="3600" dirty="0" smtClean="0">
                <a:ln>
                  <a:solidFill>
                    <a:srgbClr val="000000"/>
                  </a:solidFill>
                </a:ln>
                <a:solidFill>
                  <a:srgbClr val="FFFFFF"/>
                </a:solidFill>
                <a:latin typeface="Arial Rounded MT Bold" pitchFamily="34" charset="0"/>
              </a:rPr>
              <a:t>der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Stelle </a:t>
            </a:r>
            <a:r>
              <a:rPr lang="de-CH" sz="3600" dirty="0">
                <a:ln>
                  <a:solidFill>
                    <a:srgbClr val="000000"/>
                  </a:solidFill>
                </a:ln>
                <a:solidFill>
                  <a:srgbClr val="FFFFFF"/>
                </a:solidFill>
                <a:latin typeface="Arial Rounded MT Bold" pitchFamily="34" charset="0"/>
              </a:rPr>
              <a:t>getötet.“</a:t>
            </a:r>
            <a:endParaRPr lang="de-CH" sz="36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
        <p:nvSpPr>
          <p:cNvPr id="5" name="Text Box 2"/>
          <p:cNvSpPr txBox="1">
            <a:spLocks noChangeArrowheads="1"/>
          </p:cNvSpPr>
          <p:nvPr/>
        </p:nvSpPr>
        <p:spPr bwMode="auto">
          <a:xfrm>
            <a:off x="2987824" y="2420888"/>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Apostelgeschichte 5,33</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49832480"/>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„Das ist das Ziel meiner Arbeit; dafür mühe ich mich ab, und dafür kämpfe ich im Vertrauen auf Gottes Kraft, die in meinem Leben so mächtig am Werk ist.“</a:t>
            </a:r>
          </a:p>
        </p:txBody>
      </p:sp>
      <p:sp>
        <p:nvSpPr>
          <p:cNvPr id="319491" name="Text Box 3"/>
          <p:cNvSpPr txBox="1">
            <a:spLocks noChangeArrowheads="1"/>
          </p:cNvSpPr>
          <p:nvPr/>
        </p:nvSpPr>
        <p:spPr bwMode="auto">
          <a:xfrm>
            <a:off x="1331640" y="306896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366413435"/>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785249"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„Nun ist alles erfüllt. Ich bin das A und das O, der Ursprung und das Ziel aller Dinge. Wer Durst hat, dem werde ich umsonst von dem Wasser zu trinken geben, das aus der </a:t>
            </a:r>
            <a:r>
              <a:rPr lang="de-CH" sz="3600">
                <a:ln>
                  <a:solidFill>
                    <a:srgbClr val="000000"/>
                  </a:solidFill>
                </a:ln>
                <a:solidFill>
                  <a:srgbClr val="FFFFFF"/>
                </a:solidFill>
                <a:latin typeface="Arial Rounded MT Bold" pitchFamily="34" charset="0"/>
              </a:rPr>
              <a:t>Quelle </a:t>
            </a:r>
            <a:r>
              <a:rPr lang="de-CH" sz="3600" smtClean="0">
                <a:ln>
                  <a:solidFill>
                    <a:srgbClr val="000000"/>
                  </a:solidFill>
                </a:ln>
                <a:solidFill>
                  <a:srgbClr val="FFFFFF"/>
                </a:solidFill>
                <a:latin typeface="Arial Rounded MT Bold" pitchFamily="34" charset="0"/>
              </a:rPr>
              <a:t>des</a:t>
            </a:r>
            <a:br>
              <a:rPr lang="de-CH" sz="3600" smtClean="0">
                <a:ln>
                  <a:solidFill>
                    <a:srgbClr val="000000"/>
                  </a:solidFill>
                </a:ln>
                <a:solidFill>
                  <a:srgbClr val="FFFFFF"/>
                </a:solidFill>
                <a:latin typeface="Arial Rounded MT Bold" pitchFamily="34" charset="0"/>
              </a:rPr>
            </a:br>
            <a:r>
              <a:rPr lang="de-CH" sz="3600" smtClean="0">
                <a:ln>
                  <a:solidFill>
                    <a:srgbClr val="000000"/>
                  </a:solidFill>
                </a:ln>
                <a:solidFill>
                  <a:srgbClr val="FFFFFF"/>
                </a:solidFill>
                <a:latin typeface="Arial Rounded MT Bold" pitchFamily="34" charset="0"/>
              </a:rPr>
              <a:t>Lebens </a:t>
            </a:r>
            <a:r>
              <a:rPr lang="de-CH" sz="3600" dirty="0">
                <a:ln>
                  <a:solidFill>
                    <a:srgbClr val="000000"/>
                  </a:solidFill>
                </a:ln>
                <a:solidFill>
                  <a:srgbClr val="FFFFFF"/>
                </a:solidFill>
                <a:latin typeface="Arial Rounded MT Bold" pitchFamily="34" charset="0"/>
              </a:rPr>
              <a:t>fliesst.“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71703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28,19-20</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785249" cy="132343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„Seid gewiss: Ich bin jeden Tag bei euch, bis zum Ende der Welt.“</a:t>
            </a:r>
            <a:endParaRPr lang="de-DE" sz="40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155679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28,20</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887867221"/>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„Das ist das Ziel meiner Arbeit; dafür mühe ich mich ab, und dafür kämpfe ich im Vertrauen auf Gottes Kraft, die </a:t>
            </a:r>
            <a:r>
              <a:rPr lang="de-CH" sz="3200" dirty="0" smtClean="0">
                <a:ln>
                  <a:solidFill>
                    <a:srgbClr val="000000"/>
                  </a:solidFill>
                </a:ln>
                <a:solidFill>
                  <a:srgbClr val="FFFFFF"/>
                </a:solidFill>
                <a:latin typeface="Arial Rounded MT Bold" pitchFamily="34" charset="0"/>
              </a:rPr>
              <a:t>in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meinem </a:t>
            </a:r>
            <a:r>
              <a:rPr lang="de-CH" sz="3200" dirty="0">
                <a:ln>
                  <a:solidFill>
                    <a:srgbClr val="000000"/>
                  </a:solidFill>
                </a:ln>
                <a:solidFill>
                  <a:srgbClr val="FFFFFF"/>
                </a:solidFill>
                <a:latin typeface="Arial Rounded MT Bold" pitchFamily="34" charset="0"/>
              </a:rPr>
              <a:t>Leben so mächtig am Werk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75656"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222401516"/>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206872"/>
            <a:ext cx="8784976"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Es gibt einen</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richtigen Weg</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„Wir zeigen jedem Menschen den richtigen Weg.“</a:t>
            </a:r>
            <a:endParaRPr lang="de-DE"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03648" y="198884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597337900"/>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8000" b="-18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„Ich bin der Weg, ich bin die Wahrheit, und ich bin das Leben. Zum Vater kommt man nur durch mich.“</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483768" y="392376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14,6</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Der wichtigste Auftrag</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„Bei niemand anderem ist Rettung zu finden; unter dem ganzen Himmel ist uns Menschen kein anderer Name gegeben, durch den wir gerettet werden können.“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220486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4,12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858845043"/>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3611" y="93980"/>
            <a:ext cx="8856984" cy="10772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„Wir zeigen </a:t>
            </a:r>
            <a:r>
              <a:rPr lang="de-CH" sz="3200" dirty="0" smtClean="0">
                <a:ln>
                  <a:solidFill>
                    <a:srgbClr val="000000"/>
                  </a:solidFill>
                </a:ln>
                <a:solidFill>
                  <a:srgbClr val="FFFFFF"/>
                </a:solidFill>
                <a:latin typeface="Arial Rounded MT Bold" pitchFamily="34" charset="0"/>
              </a:rPr>
              <a:t>  jedem  Menschen </a:t>
            </a:r>
            <a:r>
              <a:rPr lang="de-CH" sz="3200" dirty="0">
                <a:ln>
                  <a:solidFill>
                    <a:srgbClr val="000000"/>
                  </a:solidFill>
                </a:ln>
                <a:solidFill>
                  <a:srgbClr val="FFFFFF"/>
                </a:solidFill>
                <a:latin typeface="Arial Rounded MT Bold" pitchFamily="34" charset="0"/>
              </a:rPr>
              <a:t>den richtigen Weg</a:t>
            </a:r>
            <a:r>
              <a:rPr lang="de-CH" sz="3200" dirty="0" smtClean="0">
                <a:ln>
                  <a:solidFill>
                    <a:srgbClr val="000000"/>
                  </a:solidFill>
                </a:ln>
                <a:solidFill>
                  <a:srgbClr val="FFFFFF"/>
                </a:solidFill>
                <a:latin typeface="Arial Rounded MT Bold" pitchFamily="34" charset="0"/>
              </a:rPr>
              <a:t>.“</a:t>
            </a:r>
            <a:endParaRPr lang="de-CH"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57216" y="177281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
        <p:nvSpPr>
          <p:cNvPr id="2" name="Flussdiagramm: Alternativer Prozess 1"/>
          <p:cNvSpPr/>
          <p:nvPr/>
        </p:nvSpPr>
        <p:spPr>
          <a:xfrm>
            <a:off x="2555776" y="110539"/>
            <a:ext cx="1512168" cy="670724"/>
          </a:xfrm>
          <a:prstGeom prst="flowChartAlternate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99885201"/>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3611" y="93980"/>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„Wir zeigen </a:t>
            </a:r>
            <a:r>
              <a:rPr lang="de-CH" sz="3200" dirty="0" smtClean="0">
                <a:ln>
                  <a:solidFill>
                    <a:srgbClr val="000000"/>
                  </a:solidFill>
                </a:ln>
                <a:solidFill>
                  <a:srgbClr val="FFFFFF"/>
                </a:solidFill>
                <a:latin typeface="Arial Rounded MT Bold" pitchFamily="34" charset="0"/>
              </a:rPr>
              <a:t>  jedem  Menschen </a:t>
            </a:r>
            <a:r>
              <a:rPr lang="de-CH" sz="3200" dirty="0">
                <a:ln>
                  <a:solidFill>
                    <a:srgbClr val="000000"/>
                  </a:solidFill>
                </a:ln>
                <a:solidFill>
                  <a:srgbClr val="FFFFFF"/>
                </a:solidFill>
                <a:latin typeface="Arial Rounded MT Bold" pitchFamily="34" charset="0"/>
              </a:rPr>
              <a:t>den richtigen Weg.“</a:t>
            </a:r>
          </a:p>
          <a:p>
            <a:pPr>
              <a:spcBef>
                <a:spcPct val="50000"/>
              </a:spcBef>
            </a:pPr>
            <a:r>
              <a:rPr lang="de-CH" sz="3200" dirty="0">
                <a:ln>
                  <a:solidFill>
                    <a:srgbClr val="000000"/>
                  </a:solidFill>
                </a:ln>
                <a:solidFill>
                  <a:srgbClr val="FFFFFF"/>
                </a:solidFill>
                <a:latin typeface="Arial Rounded MT Bold" pitchFamily="34" charset="0"/>
              </a:rPr>
              <a:t>„Wir unterrichten </a:t>
            </a:r>
            <a:r>
              <a:rPr lang="de-CH" sz="3200" dirty="0" smtClean="0">
                <a:ln>
                  <a:solidFill>
                    <a:srgbClr val="000000"/>
                  </a:solidFill>
                </a:ln>
                <a:solidFill>
                  <a:srgbClr val="FFFFFF"/>
                </a:solidFill>
                <a:latin typeface="Arial Rounded MT Bold" pitchFamily="34" charset="0"/>
              </a:rPr>
              <a:t>  jeden   Menschen </a:t>
            </a:r>
            <a:r>
              <a:rPr lang="de-CH" sz="3200" dirty="0">
                <a:ln>
                  <a:solidFill>
                    <a:srgbClr val="000000"/>
                  </a:solidFill>
                </a:ln>
                <a:solidFill>
                  <a:srgbClr val="FFFFFF"/>
                </a:solidFill>
                <a:latin typeface="Arial Rounded MT Bold" pitchFamily="34" charset="0"/>
              </a:rPr>
              <a:t>in der Lehre Christi</a:t>
            </a:r>
            <a:r>
              <a:rPr lang="de-CH" sz="3200" dirty="0" smtClean="0">
                <a:ln>
                  <a:solidFill>
                    <a:srgbClr val="000000"/>
                  </a:solidFill>
                </a:ln>
                <a:solidFill>
                  <a:srgbClr val="FFFFFF"/>
                </a:solidFill>
                <a:latin typeface="Arial Rounded MT Bold" pitchFamily="34" charset="0"/>
              </a:rPr>
              <a:t>.“</a:t>
            </a:r>
            <a:endParaRPr lang="de-CH"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75656" y="25649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
        <p:nvSpPr>
          <p:cNvPr id="2" name="Flussdiagramm: Alternativer Prozess 1"/>
          <p:cNvSpPr/>
          <p:nvPr/>
        </p:nvSpPr>
        <p:spPr>
          <a:xfrm>
            <a:off x="2555776" y="110539"/>
            <a:ext cx="1512168" cy="670724"/>
          </a:xfrm>
          <a:prstGeom prst="flowChartAlternate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Flussdiagramm: Alternativer Prozess 5"/>
          <p:cNvSpPr/>
          <p:nvPr/>
        </p:nvSpPr>
        <p:spPr>
          <a:xfrm>
            <a:off x="3707904" y="1340768"/>
            <a:ext cx="1512168" cy="670724"/>
          </a:xfrm>
          <a:prstGeom prst="flowChartAlternate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38042842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640</Words>
  <Application>Microsoft Office PowerPoint</Application>
  <PresentationFormat>Bildschirmpräsentation (4:3)</PresentationFormat>
  <Paragraphs>73</Paragraphs>
  <Slides>25</Slides>
  <Notes>0</Notes>
  <HiddenSlides>0</HiddenSlides>
  <MMClips>0</MMClips>
  <ScaleCrop>false</ScaleCrop>
  <HeadingPairs>
    <vt:vector size="4" baseType="variant">
      <vt:variant>
        <vt:lpstr>Design</vt:lpstr>
      </vt:variant>
      <vt:variant>
        <vt:i4>1</vt:i4>
      </vt:variant>
      <vt:variant>
        <vt:lpstr>Folientitel</vt:lpstr>
      </vt:variant>
      <vt:variant>
        <vt:i4>25</vt:i4>
      </vt:variant>
    </vt:vector>
  </HeadingPairs>
  <TitlesOfParts>
    <vt:vector size="26" baseType="lpstr">
      <vt:lpstr>01072134</vt:lpstr>
      <vt:lpstr>Der Auftrag weist den richtigen Weg</vt:lpstr>
      <vt:lpstr>PowerPoint-Präsentation</vt:lpstr>
      <vt:lpstr>PowerPoint-Präsentation</vt:lpstr>
      <vt:lpstr>I.    Es gibt einen richtigen Weg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Der Weg muss erklärt werden</vt:lpstr>
      <vt:lpstr>PowerPoint-Präsentation</vt:lpstr>
      <vt:lpstr>PowerPoint-Präsentation</vt:lpstr>
      <vt:lpstr>PowerPoint-Präsentation</vt:lpstr>
      <vt:lpstr>PowerPoint-Präsentation</vt:lpstr>
      <vt:lpstr>PowerPoint-Präsentation</vt:lpstr>
      <vt:lpstr>PowerPoint-Präsentation</vt:lpstr>
      <vt:lpstr>III. Die Erklärung ist aufwändig</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wichtigste Auftrag - Teil 3/3 - Der Auftrag weist den richtigen Weg - Folien</dc:title>
  <dc:creator>Jürg Birnstiel</dc:creator>
  <cp:lastModifiedBy>Me</cp:lastModifiedBy>
  <cp:revision>460</cp:revision>
  <cp:lastPrinted>1601-01-01T00:00:00Z</cp:lastPrinted>
  <dcterms:created xsi:type="dcterms:W3CDTF">2005-04-13T18:10:29Z</dcterms:created>
  <dcterms:modified xsi:type="dcterms:W3CDTF">2012-11-02T21:36:41Z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