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48"/>
  </p:notesMasterIdLst>
  <p:handoutMasterIdLst>
    <p:handoutMasterId r:id="rId49"/>
  </p:handoutMasterIdLst>
  <p:sldIdLst>
    <p:sldId id="735" r:id="rId2"/>
    <p:sldId id="923" r:id="rId3"/>
    <p:sldId id="924" r:id="rId4"/>
    <p:sldId id="925" r:id="rId5"/>
    <p:sldId id="926" r:id="rId6"/>
    <p:sldId id="927" r:id="rId7"/>
    <p:sldId id="960" r:id="rId8"/>
    <p:sldId id="928" r:id="rId9"/>
    <p:sldId id="929" r:id="rId10"/>
    <p:sldId id="930" r:id="rId11"/>
    <p:sldId id="931" r:id="rId12"/>
    <p:sldId id="932" r:id="rId13"/>
    <p:sldId id="933" r:id="rId14"/>
    <p:sldId id="934" r:id="rId15"/>
    <p:sldId id="935" r:id="rId16"/>
    <p:sldId id="896" r:id="rId17"/>
    <p:sldId id="921" r:id="rId18"/>
    <p:sldId id="936" r:id="rId19"/>
    <p:sldId id="937" r:id="rId20"/>
    <p:sldId id="938" r:id="rId21"/>
    <p:sldId id="961" r:id="rId22"/>
    <p:sldId id="939" r:id="rId23"/>
    <p:sldId id="940" r:id="rId24"/>
    <p:sldId id="941" r:id="rId25"/>
    <p:sldId id="942" r:id="rId26"/>
    <p:sldId id="945" r:id="rId27"/>
    <p:sldId id="962" r:id="rId28"/>
    <p:sldId id="891" r:id="rId29"/>
    <p:sldId id="944" r:id="rId30"/>
    <p:sldId id="943" r:id="rId31"/>
    <p:sldId id="946" r:id="rId32"/>
    <p:sldId id="947" r:id="rId33"/>
    <p:sldId id="922" r:id="rId34"/>
    <p:sldId id="948" r:id="rId35"/>
    <p:sldId id="949" r:id="rId36"/>
    <p:sldId id="950" r:id="rId37"/>
    <p:sldId id="951" r:id="rId38"/>
    <p:sldId id="952" r:id="rId39"/>
    <p:sldId id="953" r:id="rId40"/>
    <p:sldId id="954" r:id="rId41"/>
    <p:sldId id="955" r:id="rId42"/>
    <p:sldId id="259" r:id="rId43"/>
    <p:sldId id="956" r:id="rId44"/>
    <p:sldId id="957" r:id="rId45"/>
    <p:sldId id="958" r:id="rId46"/>
    <p:sldId id="959" r:id="rId47"/>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94698" autoAdjust="0"/>
  </p:normalViewPr>
  <p:slideViewPr>
    <p:cSldViewPr>
      <p:cViewPr>
        <p:scale>
          <a:sx n="110" d="100"/>
          <a:sy n="110" d="100"/>
        </p:scale>
        <p:origin x="-1662"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260648"/>
            <a:ext cx="8880519" cy="830997"/>
          </a:xfrm>
        </p:spPr>
        <p:txBody>
          <a:bodyPr wrap="square">
            <a:spAutoFit/>
          </a:bodyPr>
          <a:lstStyle/>
          <a:p>
            <a:pPr algn="r"/>
            <a:r>
              <a:rPr lang="de-CH" altLang="de-DE" sz="4800" dirty="0" smtClean="0">
                <a:solidFill>
                  <a:schemeClr val="tx1"/>
                </a:solidFill>
                <a:effectLst/>
                <a:latin typeface="Univers LT Std 47 Cn Lt" pitchFamily="34" charset="0"/>
              </a:rPr>
              <a:t>Jesus wird wiederkommen</a:t>
            </a:r>
            <a:endParaRPr lang="de-DE" altLang="de-DE" sz="48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107504" y="5229200"/>
            <a:ext cx="6984776" cy="830997"/>
          </a:xfrm>
        </p:spPr>
        <p:txBody>
          <a:bodyPr wrap="square">
            <a:spAutoFit/>
          </a:bodyPr>
          <a:lstStyle/>
          <a:p>
            <a:pPr algn="l"/>
            <a:r>
              <a:rPr lang="de-DE" altLang="de-DE" sz="2400" dirty="0" smtClean="0">
                <a:effectLst/>
                <a:latin typeface="Univers LT Std 47 Cn Lt" pitchFamily="34" charset="0"/>
              </a:rPr>
              <a:t>Reihe: </a:t>
            </a:r>
            <a:r>
              <a:rPr lang="de-CH" altLang="de-DE" sz="2400" dirty="0" smtClean="0">
                <a:effectLst/>
                <a:latin typeface="Univers LT Std 47 Cn Lt" pitchFamily="34" charset="0"/>
              </a:rPr>
              <a:t>Die letzten Tage von Jesus</a:t>
            </a:r>
            <a:br>
              <a:rPr lang="de-CH" altLang="de-DE" sz="2400" dirty="0" smtClean="0">
                <a:effectLst/>
                <a:latin typeface="Univers LT Std 47 Cn Lt" pitchFamily="34" charset="0"/>
              </a:rPr>
            </a:br>
            <a:r>
              <a:rPr lang="de-CH" altLang="de-DE" sz="2400" dirty="0" smtClean="0">
                <a:effectLst/>
                <a:latin typeface="Univers LT Std 47 Cn Lt" pitchFamily="34" charset="0"/>
              </a:rPr>
              <a:t>auf dieser Erde</a:t>
            </a:r>
            <a:r>
              <a:rPr lang="de-DE" altLang="de-DE" sz="2400" dirty="0" smtClean="0">
                <a:effectLst/>
                <a:latin typeface="Univers LT Std 47 Cn Lt" pitchFamily="34" charset="0"/>
              </a:rPr>
              <a:t> (6/7)</a:t>
            </a:r>
          </a:p>
        </p:txBody>
      </p:sp>
      <p:sp>
        <p:nvSpPr>
          <p:cNvPr id="4" name="Rectangle 3"/>
          <p:cNvSpPr txBox="1">
            <a:spLocks noChangeArrowheads="1"/>
          </p:cNvSpPr>
          <p:nvPr/>
        </p:nvSpPr>
        <p:spPr bwMode="auto">
          <a:xfrm>
            <a:off x="2579311" y="5589240"/>
            <a:ext cx="633670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kern="0" smtClean="0">
                <a:effectLst/>
                <a:latin typeface="Univers LT Std 47 Cn Lt" pitchFamily="34" charset="0"/>
              </a:rPr>
              <a:t>Apostelgeschichte 1,9-14</a:t>
            </a:r>
            <a:endParaRPr lang="de-DE" altLang="de-DE" sz="2400" kern="0" dirty="0">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Apostelgeschichte 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056784" cy="2062103"/>
          </a:xfrm>
        </p:spPr>
        <p:txBody>
          <a:bodyPr wrap="square">
            <a:spAutoFit/>
          </a:bodyPr>
          <a:lstStyle/>
          <a:p>
            <a:pPr algn="l"/>
            <a:r>
              <a:rPr lang="de-CH" altLang="de-DE" sz="3200" dirty="0">
                <a:solidFill>
                  <a:schemeClr val="tx1"/>
                </a:solidFill>
                <a:effectLst/>
                <a:latin typeface="Univers LT Std 47 Cn Lt" pitchFamily="34" charset="0"/>
              </a:rPr>
              <a:t>Nachdem Jesus das gesagt hatte, wurde er vor ihren Augen emporgehoben. Dann hüllte ihn eine Wolke ein, und sie sahen ihn nicht mehr.</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879163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Apostelgeschichte 1,10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632848" cy="2062103"/>
          </a:xfrm>
        </p:spPr>
        <p:txBody>
          <a:bodyPr wrap="square">
            <a:spAutoFit/>
          </a:bodyPr>
          <a:lstStyle/>
          <a:p>
            <a:pPr algn="l"/>
            <a:r>
              <a:rPr lang="de-CH" altLang="de-DE" sz="3200" dirty="0">
                <a:solidFill>
                  <a:schemeClr val="tx1"/>
                </a:solidFill>
                <a:effectLst/>
                <a:latin typeface="Univers LT Std 47 Cn Lt" pitchFamily="34" charset="0"/>
              </a:rPr>
              <a:t>Während sie noch wie gebannt zum Himmel hinaufblickten – dorthin, wo Jesus verschwunden war -, standen mit einem Mal zwei Männer in leuchtend weissen Gewändern bei ihnen.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095312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Apostelgeschichte 1,11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93980"/>
            <a:ext cx="7632848" cy="3046988"/>
          </a:xfrm>
        </p:spPr>
        <p:txBody>
          <a:bodyPr wrap="square">
            <a:spAutoFit/>
          </a:bodyPr>
          <a:lstStyle/>
          <a:p>
            <a:pPr algn="l"/>
            <a:r>
              <a:rPr lang="de-CH" altLang="de-DE" sz="3200" dirty="0">
                <a:solidFill>
                  <a:schemeClr val="tx1"/>
                </a:solidFill>
                <a:effectLst/>
                <a:latin typeface="Univers LT Std 47 Cn Lt" pitchFamily="34" charset="0"/>
              </a:rPr>
              <a:t>„Ihr Männer von Galiläa“, sagten sie, „warum steht ihr hier und starrt zum Himmel hinauf? Dieser Jesus, der aus eurer Mitte in den Himmel genommen worden ist, wird wiederkommen, und zwar auf dieselbe Weise, wie ihr ihn habt gehen sehen.“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680495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Apostelgeschichte 1,12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272808" cy="2554545"/>
          </a:xfrm>
        </p:spPr>
        <p:txBody>
          <a:bodyPr wrap="square">
            <a:spAutoFit/>
          </a:bodyPr>
          <a:lstStyle/>
          <a:p>
            <a:pPr algn="l"/>
            <a:r>
              <a:rPr lang="de-CH" altLang="de-DE" sz="3200" dirty="0">
                <a:solidFill>
                  <a:schemeClr val="tx1"/>
                </a:solidFill>
                <a:effectLst/>
                <a:latin typeface="Univers LT Std 47 Cn Lt" pitchFamily="34" charset="0"/>
              </a:rPr>
              <a:t>Daraufhin kehrten die Apostel nach Jerusalem zurück; sie waren mit Jesus auf einem Hügel gewesen, der „Ölberg“ genannt wird und nur einen Sabbatweg – etwa eine Viertelstunde – von der Stadt entfernt ist.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539306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4469050"/>
            <a:ext cx="4176464" cy="400110"/>
          </a:xfrm>
        </p:spPr>
        <p:txBody>
          <a:bodyPr wrap="square">
            <a:spAutoFit/>
          </a:bodyPr>
          <a:lstStyle/>
          <a:p>
            <a:pPr algn="r"/>
            <a:r>
              <a:rPr lang="de-CH" altLang="de-DE" sz="2000" dirty="0" smtClean="0">
                <a:effectLst/>
                <a:latin typeface="Univers LT Std 47 Cn Lt" pitchFamily="34" charset="0"/>
              </a:rPr>
              <a:t>Apostelgeschichte 1,13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05594"/>
            <a:ext cx="8712968" cy="3539430"/>
          </a:xfrm>
        </p:spPr>
        <p:txBody>
          <a:bodyPr wrap="square">
            <a:spAutoFit/>
          </a:bodyPr>
          <a:lstStyle/>
          <a:p>
            <a:pPr algn="l"/>
            <a:r>
              <a:rPr lang="de-CH" altLang="de-DE" sz="3200" dirty="0">
                <a:solidFill>
                  <a:schemeClr val="tx1"/>
                </a:solidFill>
                <a:effectLst/>
                <a:latin typeface="Univers LT Std 47 Cn Lt" pitchFamily="34" charset="0"/>
              </a:rPr>
              <a:t>In Jerusalem angekommen, gingen sie in den grossen Raum im Obergeschoss jenes Hauses, das ihnen schon bisher als Treffpunkt gedient hatte und wo sie von jetzt an ständig zusammenkamen – Petrus, Johannes, Jakobus und Andreas, Philippus und Thomas, Bartholomäus und Matthäus, Jakobus, der Sohn des </a:t>
            </a:r>
            <a:r>
              <a:rPr lang="de-CH" altLang="de-DE" sz="3200" dirty="0" err="1">
                <a:solidFill>
                  <a:schemeClr val="tx1"/>
                </a:solidFill>
                <a:effectLst/>
                <a:latin typeface="Univers LT Std 47 Cn Lt" pitchFamily="34" charset="0"/>
              </a:rPr>
              <a:t>Alphäus</a:t>
            </a:r>
            <a:r>
              <a:rPr lang="de-CH" altLang="de-DE" sz="3200" dirty="0">
                <a:solidFill>
                  <a:schemeClr val="tx1"/>
                </a:solidFill>
                <a:effectLst/>
                <a:latin typeface="Univers LT Std 47 Cn Lt" pitchFamily="34" charset="0"/>
              </a:rPr>
              <a:t>, Simon der Zelot und Judas, der Sohn des Jakobus.</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987187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Apostelgeschichte 1,14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696744" cy="2554545"/>
          </a:xfrm>
        </p:spPr>
        <p:txBody>
          <a:bodyPr wrap="square">
            <a:spAutoFit/>
          </a:bodyPr>
          <a:lstStyle/>
          <a:p>
            <a:pPr algn="l"/>
            <a:r>
              <a:rPr lang="de-CH" altLang="de-DE" sz="3200" dirty="0">
                <a:solidFill>
                  <a:schemeClr val="tx1"/>
                </a:solidFill>
                <a:effectLst/>
                <a:latin typeface="Univers LT Std 47 Cn Lt" pitchFamily="34" charset="0"/>
              </a:rPr>
              <a:t>Sie alle beteten anhaltend und einmütig miteinander. Auch eine Gruppe von Frauen war dabei, unter ihnen Maria, die Mutter von Jesus; Jesu Brüder gehörten ebenfalls dazu.</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662669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188640"/>
            <a:ext cx="8784976" cy="646331"/>
          </a:xfrm>
        </p:spPr>
        <p:txBody>
          <a:bodyPr wrap="square">
            <a:spAutoFit/>
          </a:bodyPr>
          <a:lstStyle/>
          <a:p>
            <a:pPr algn="l"/>
            <a:r>
              <a:rPr lang="de-DE" altLang="de-DE" sz="3600" dirty="0" smtClean="0">
                <a:solidFill>
                  <a:schemeClr val="tx1"/>
                </a:solidFill>
                <a:effectLst/>
                <a:latin typeface="Univers LT Std 47 Cn Lt" pitchFamily="34" charset="0"/>
              </a:rPr>
              <a:t>I. </a:t>
            </a:r>
            <a:r>
              <a:rPr lang="de-CH" altLang="de-DE" sz="3600" dirty="0">
                <a:solidFill>
                  <a:schemeClr val="tx1"/>
                </a:solidFill>
                <a:effectLst/>
                <a:latin typeface="Univers LT Std 47 Cn Lt" pitchFamily="34" charset="0"/>
              </a:rPr>
              <a:t>Wie Jesus ging, so wird er kommen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796625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Lukas-Evangelium 24,50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91542"/>
            <a:ext cx="6336704" cy="1077218"/>
          </a:xfrm>
        </p:spPr>
        <p:txBody>
          <a:bodyPr wrap="square">
            <a:spAutoFit/>
          </a:bodyPr>
          <a:lstStyle/>
          <a:p>
            <a:pPr algn="l"/>
            <a:r>
              <a:rPr lang="de-CH" altLang="de-DE" sz="3200" dirty="0">
                <a:solidFill>
                  <a:schemeClr val="tx1"/>
                </a:solidFill>
                <a:effectLst/>
                <a:latin typeface="Univers LT Std 47 Cn Lt" pitchFamily="34" charset="0"/>
              </a:rPr>
              <a:t>„Jesus führte die Jünger aus der Stadt hinaus bis in die Nähe von </a:t>
            </a:r>
            <a:r>
              <a:rPr lang="de-CH" altLang="de-DE" sz="3200" dirty="0" err="1">
                <a:solidFill>
                  <a:schemeClr val="tx1"/>
                </a:solidFill>
                <a:effectLst/>
                <a:latin typeface="Univers LT Std 47 Cn Lt" pitchFamily="34" charset="0"/>
              </a:rPr>
              <a:t>Betanien</a:t>
            </a:r>
            <a:r>
              <a:rPr lang="de-CH" altLang="de-DE" sz="3200" dirty="0">
                <a:solidFill>
                  <a:schemeClr val="tx1"/>
                </a:solidFill>
                <a:effectLst/>
                <a:latin typeface="Univers LT Std 47 Cn Lt" pitchFamily="34" charset="0"/>
              </a:rPr>
              <a: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64165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Apostelgeschichte 1,12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848872" cy="2062103"/>
          </a:xfrm>
        </p:spPr>
        <p:txBody>
          <a:bodyPr wrap="square">
            <a:spAutoFit/>
          </a:bodyPr>
          <a:lstStyle/>
          <a:p>
            <a:pPr algn="l"/>
            <a:r>
              <a:rPr lang="de-CH" altLang="de-DE" sz="3200" dirty="0">
                <a:solidFill>
                  <a:schemeClr val="tx1"/>
                </a:solidFill>
                <a:effectLst/>
                <a:latin typeface="Univers LT Std 47 Cn Lt" pitchFamily="34" charset="0"/>
              </a:rPr>
              <a:t>„Sie waren mit Jesus auf einem Hügel gewesen, der ‚Ölberg‘ genannt wird und nur einen Sabbatweg – etwa eine Viertelstunde – von der Stadt entfernt ist.“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313289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Lukas-Evangelium 24,50-51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70753"/>
            <a:ext cx="6984776" cy="2062103"/>
          </a:xfrm>
        </p:spPr>
        <p:txBody>
          <a:bodyPr wrap="square">
            <a:spAutoFit/>
          </a:bodyPr>
          <a:lstStyle/>
          <a:p>
            <a:pPr algn="l"/>
            <a:r>
              <a:rPr lang="de-CH" altLang="de-DE" sz="3200" dirty="0">
                <a:solidFill>
                  <a:schemeClr val="tx1"/>
                </a:solidFill>
                <a:effectLst/>
                <a:latin typeface="Univers LT Std 47 Cn Lt" pitchFamily="34" charset="0"/>
              </a:rPr>
              <a:t>„Dort erhob er die Hände, um sie zu segnen. Und während er sie segnete, wurde er von ihnen weggenommen und zum Himmel emporgehoben.“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905962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Lukas-Evangelium 24,27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7272808" cy="2062103"/>
          </a:xfrm>
        </p:spPr>
        <p:txBody>
          <a:bodyPr wrap="square">
            <a:spAutoFit/>
          </a:bodyPr>
          <a:lstStyle/>
          <a:p>
            <a:pPr algn="l"/>
            <a:r>
              <a:rPr lang="de-CH" altLang="de-DE" sz="3200" dirty="0">
                <a:solidFill>
                  <a:schemeClr val="tx1"/>
                </a:solidFill>
                <a:effectLst/>
                <a:latin typeface="Univers LT Std 47 Cn Lt" pitchFamily="34" charset="0"/>
              </a:rPr>
              <a:t>„Jesus ging mit den Jüngern die ganze Schrift durch und erklärte ihnen alles, was sich auf ihn bezog – zuerst bei Mose und dann bei sämtlichen Propheten.“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868713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Apostelgeschichte 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7848872" cy="1569660"/>
          </a:xfrm>
        </p:spPr>
        <p:txBody>
          <a:bodyPr wrap="square">
            <a:spAutoFit/>
          </a:bodyPr>
          <a:lstStyle/>
          <a:p>
            <a:pPr algn="l"/>
            <a:r>
              <a:rPr lang="de-CH" altLang="de-DE" sz="3200" dirty="0">
                <a:solidFill>
                  <a:schemeClr val="tx1"/>
                </a:solidFill>
                <a:effectLst/>
                <a:latin typeface="Univers LT Std 47 Cn Lt" pitchFamily="34" charset="0"/>
              </a:rPr>
              <a:t>„Jesus wurde </a:t>
            </a:r>
            <a:r>
              <a:rPr lang="de-CH" altLang="de-DE" sz="3200" dirty="0" smtClean="0">
                <a:solidFill>
                  <a:schemeClr val="tx1"/>
                </a:solidFill>
                <a:effectLst/>
                <a:latin typeface="Univers LT Std 47 Cn Lt" pitchFamily="34" charset="0"/>
              </a:rPr>
              <a:t>vor </a:t>
            </a:r>
            <a:r>
              <a:rPr lang="de-CH" altLang="de-DE" sz="3200" dirty="0">
                <a:solidFill>
                  <a:schemeClr val="tx1"/>
                </a:solidFill>
                <a:effectLst/>
                <a:latin typeface="Univers LT Std 47 Cn Lt" pitchFamily="34" charset="0"/>
              </a:rPr>
              <a:t>ihren Augen emporgehoben. Dann hüllte ihn eine Wolke ein, und sie sahen ihn nicht mehr.“</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151376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Lukas-Evangelium 24,39 </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42761"/>
            <a:ext cx="7848872" cy="2062103"/>
          </a:xfrm>
        </p:spPr>
        <p:txBody>
          <a:bodyPr wrap="square">
            <a:spAutoFit/>
          </a:bodyPr>
          <a:lstStyle/>
          <a:p>
            <a:pPr algn="l"/>
            <a:r>
              <a:rPr lang="de-CH" altLang="de-DE" sz="3200" dirty="0">
                <a:solidFill>
                  <a:schemeClr val="tx1"/>
                </a:solidFill>
                <a:effectLst/>
                <a:latin typeface="Univers LT Std 47 Cn Lt" pitchFamily="34" charset="0"/>
              </a:rPr>
              <a:t>„Schaut euch meine Hände und meine Füsse </a:t>
            </a:r>
            <a:r>
              <a:rPr lang="de-CH" altLang="de-DE" sz="3200" dirty="0" smtClean="0">
                <a:solidFill>
                  <a:schemeClr val="tx1"/>
                </a:solidFill>
                <a:effectLst/>
                <a:latin typeface="Univers LT Std 47 Cn Lt" pitchFamily="34" charset="0"/>
              </a:rPr>
              <a:t>an: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Ich </a:t>
            </a:r>
            <a:r>
              <a:rPr lang="de-CH" altLang="de-DE" sz="3200" dirty="0">
                <a:solidFill>
                  <a:schemeClr val="tx1"/>
                </a:solidFill>
                <a:effectLst/>
                <a:latin typeface="Univers LT Std 47 Cn Lt" pitchFamily="34" charset="0"/>
              </a:rPr>
              <a:t>bin es wirklich! Berührt mich und überzeugt euch selbst! Ein Geist hat doch nicht Fleisch und Knochen, wie ihr sie an mir seht.“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032226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Apostelgeschichte 1,10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34861"/>
            <a:ext cx="7344816" cy="1077218"/>
          </a:xfrm>
        </p:spPr>
        <p:txBody>
          <a:bodyPr wrap="square">
            <a:spAutoFit/>
          </a:bodyPr>
          <a:lstStyle/>
          <a:p>
            <a:pPr algn="l"/>
            <a:r>
              <a:rPr lang="de-CH" altLang="de-DE" sz="3200" dirty="0">
                <a:solidFill>
                  <a:schemeClr val="tx1"/>
                </a:solidFill>
                <a:effectLst/>
                <a:latin typeface="Univers LT Std 47 Cn Lt" pitchFamily="34" charset="0"/>
              </a:rPr>
              <a:t>„Plötzlich  standen </a:t>
            </a:r>
            <a:r>
              <a:rPr lang="de-CH" altLang="de-DE" sz="3200" dirty="0" smtClean="0">
                <a:solidFill>
                  <a:schemeClr val="tx1"/>
                </a:solidFill>
                <a:effectLst/>
                <a:latin typeface="Univers LT Std 47 Cn Lt" pitchFamily="34" charset="0"/>
              </a:rPr>
              <a:t>zwei </a:t>
            </a:r>
            <a:r>
              <a:rPr lang="de-CH" altLang="de-DE" sz="3200" dirty="0">
                <a:solidFill>
                  <a:schemeClr val="tx1"/>
                </a:solidFill>
                <a:effectLst/>
                <a:latin typeface="Univers LT Std 47 Cn Lt" pitchFamily="34" charset="0"/>
              </a:rPr>
              <a:t>Männer in leuchtend </a:t>
            </a:r>
            <a:r>
              <a:rPr lang="de-CH" altLang="de-DE" sz="3200" dirty="0" smtClean="0">
                <a:solidFill>
                  <a:schemeClr val="tx1"/>
                </a:solidFill>
                <a:effectLst/>
                <a:latin typeface="Univers LT Std 47 Cn Lt" pitchFamily="34" charset="0"/>
              </a:rPr>
              <a:t>weissen </a:t>
            </a:r>
            <a:r>
              <a:rPr lang="de-CH" altLang="de-DE" sz="3200" dirty="0">
                <a:solidFill>
                  <a:schemeClr val="tx1"/>
                </a:solidFill>
                <a:effectLst/>
                <a:latin typeface="Univers LT Std 47 Cn Lt" pitchFamily="34" charset="0"/>
              </a:rPr>
              <a:t>Gewändern bei ihnen.“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986458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Apostelgeschichte 1,11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82367"/>
            <a:ext cx="7200800" cy="2554545"/>
          </a:xfrm>
        </p:spPr>
        <p:txBody>
          <a:bodyPr wrap="square">
            <a:spAutoFit/>
          </a:bodyPr>
          <a:lstStyle/>
          <a:p>
            <a:pPr algn="l"/>
            <a:r>
              <a:rPr lang="de-CH" altLang="de-DE" sz="3200" dirty="0">
                <a:solidFill>
                  <a:schemeClr val="tx1"/>
                </a:solidFill>
                <a:effectLst/>
                <a:latin typeface="Univers LT Std 47 Cn Lt" pitchFamily="34" charset="0"/>
              </a:rPr>
              <a:t>„Ihr Männer von Galiläa warum steht ihr hier und starrt zum Himmel hinauf? Dieser Jesus, der aus eurer Mitte in den Himmel genommen worden ist, wird wiederkommen, und zwar auf dieselbe Weise, wie ihr ihn habt gehen sehen.“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335728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Sacharja 14,4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7776864" cy="3046988"/>
          </a:xfrm>
        </p:spPr>
        <p:txBody>
          <a:bodyPr wrap="square">
            <a:spAutoFit/>
          </a:bodyPr>
          <a:lstStyle/>
          <a:p>
            <a:pPr algn="l"/>
            <a:r>
              <a:rPr lang="de-CH" altLang="de-DE" sz="3200" dirty="0" smtClean="0">
                <a:solidFill>
                  <a:schemeClr val="tx1"/>
                </a:solidFill>
                <a:effectLst/>
                <a:latin typeface="Univers LT Std 47 Cn Lt" pitchFamily="34" charset="0"/>
              </a:rPr>
              <a:t>„Seine </a:t>
            </a:r>
            <a:r>
              <a:rPr lang="de-CH" altLang="de-DE" sz="3200" dirty="0">
                <a:solidFill>
                  <a:schemeClr val="tx1"/>
                </a:solidFill>
                <a:effectLst/>
                <a:latin typeface="Univers LT Std 47 Cn Lt" pitchFamily="34" charset="0"/>
              </a:rPr>
              <a:t>Füsse werden stehen zu der Zeit auf dem Ölberg, der vor Jerusalem liegt nach Osten hin. Und der Ölberg wird sich in der Mitte spalten, vom Osten bis zum Westen, sehr weit auseinander, sodass die eine Hälfte des Berges nach Norden und die andere nach Süden weichen wird.“</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002099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Lukas-Evangelium 21,27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7776864" cy="1569660"/>
          </a:xfrm>
        </p:spPr>
        <p:txBody>
          <a:bodyPr wrap="square">
            <a:spAutoFit/>
          </a:bodyPr>
          <a:lstStyle/>
          <a:p>
            <a:pPr algn="l"/>
            <a:r>
              <a:rPr lang="de-CH" altLang="de-DE" sz="3200" dirty="0">
                <a:solidFill>
                  <a:schemeClr val="tx1"/>
                </a:solidFill>
                <a:effectLst/>
                <a:latin typeface="Univers LT Std 47 Cn Lt" pitchFamily="34" charset="0"/>
              </a:rPr>
              <a:t>„Dann werden die Menschen den Menschensohn mit grosser Macht und Herrlichkeit auf einer Wolke kommen sehen.“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96484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Offenbarung 22,20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7920880" cy="1077218"/>
          </a:xfrm>
        </p:spPr>
        <p:txBody>
          <a:bodyPr wrap="square">
            <a:spAutoFit/>
          </a:bodyPr>
          <a:lstStyle/>
          <a:p>
            <a:pPr algn="l"/>
            <a:r>
              <a:rPr lang="de-CH" altLang="de-DE" sz="3200" dirty="0">
                <a:solidFill>
                  <a:schemeClr val="tx1"/>
                </a:solidFill>
                <a:effectLst/>
                <a:latin typeface="Univers LT Std 47 Cn Lt" pitchFamily="34" charset="0"/>
              </a:rPr>
              <a:t>Der, der sich für die Wahrheit aller dieser Dinge </a:t>
            </a:r>
            <a:r>
              <a:rPr lang="de-CH" altLang="de-DE" sz="3200" dirty="0" smtClean="0">
                <a:solidFill>
                  <a:schemeClr val="tx1"/>
                </a:solidFill>
                <a:effectLst/>
                <a:latin typeface="Univers LT Std 47 Cn Lt" pitchFamily="34" charset="0"/>
              </a:rPr>
              <a:t>verbürgt (Jesus), </a:t>
            </a:r>
            <a:r>
              <a:rPr lang="de-CH" altLang="de-DE" sz="3200" dirty="0">
                <a:solidFill>
                  <a:schemeClr val="tx1"/>
                </a:solidFill>
                <a:effectLst/>
                <a:latin typeface="Univers LT Std 47 Cn Lt" pitchFamily="34" charset="0"/>
              </a:rPr>
              <a:t>sagt: „Ja, ich komme bald</a:t>
            </a:r>
            <a:r>
              <a:rPr lang="de-CH" altLang="de-DE" sz="3200" dirty="0" smtClean="0">
                <a:solidFill>
                  <a:schemeClr val="tx1"/>
                </a:solidFill>
                <a:effectLst/>
                <a:latin typeface="Univers LT Std 47 Cn Lt" pitchFamily="34" charset="0"/>
              </a:rPr>
              <a: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99977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Offenbarung 22,20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29406"/>
            <a:ext cx="8424936" cy="923330"/>
          </a:xfrm>
        </p:spPr>
        <p:txBody>
          <a:bodyPr wrap="square">
            <a:spAutoFit/>
          </a:bodyPr>
          <a:lstStyle/>
          <a:p>
            <a:pPr algn="l"/>
            <a:r>
              <a:rPr lang="de-CH" altLang="de-DE" dirty="0" smtClean="0">
                <a:solidFill>
                  <a:schemeClr val="tx1"/>
                </a:solidFill>
                <a:effectLst/>
                <a:latin typeface="Univers LT Std 47 Cn Lt" pitchFamily="34" charset="0"/>
              </a:rPr>
              <a:t>„</a:t>
            </a:r>
            <a:r>
              <a:rPr lang="de-CH" altLang="de-DE" dirty="0">
                <a:solidFill>
                  <a:schemeClr val="tx1"/>
                </a:solidFill>
                <a:effectLst/>
                <a:latin typeface="Univers LT Std 47 Cn Lt" pitchFamily="34" charset="0"/>
              </a:rPr>
              <a:t>Amen. Ja, komm, Herr Jesus!“</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119487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200834"/>
            <a:ext cx="8712968" cy="707886"/>
          </a:xfrm>
        </p:spPr>
        <p:txBody>
          <a:bodyPr wrap="square">
            <a:spAutoFit/>
          </a:bodyPr>
          <a:lstStyle/>
          <a:p>
            <a:pPr algn="l"/>
            <a:r>
              <a:rPr lang="de-DE" altLang="de-DE" sz="4000" dirty="0" smtClean="0">
                <a:solidFill>
                  <a:schemeClr val="tx1"/>
                </a:solidFill>
                <a:effectLst/>
                <a:latin typeface="Univers LT Std 47 Cn Lt" pitchFamily="34" charset="0"/>
              </a:rPr>
              <a:t>II. </a:t>
            </a:r>
            <a:r>
              <a:rPr lang="de-CH" altLang="de-DE" sz="4000" dirty="0" smtClean="0">
                <a:solidFill>
                  <a:schemeClr val="tx1"/>
                </a:solidFill>
                <a:effectLst/>
                <a:latin typeface="Univers LT Std 47 Cn Lt" pitchFamily="34" charset="0"/>
              </a:rPr>
              <a:t>Bevor </a:t>
            </a:r>
            <a:r>
              <a:rPr lang="de-CH" altLang="de-DE" sz="4000" dirty="0">
                <a:solidFill>
                  <a:schemeClr val="tx1"/>
                </a:solidFill>
                <a:effectLst/>
                <a:latin typeface="Univers LT Std 47 Cn Lt" pitchFamily="34" charset="0"/>
              </a:rPr>
              <a:t>Jesus kommt, weisen wir auf ihn hin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008111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933056"/>
            <a:ext cx="4176464" cy="400110"/>
          </a:xfrm>
        </p:spPr>
        <p:txBody>
          <a:bodyPr wrap="square">
            <a:spAutoFit/>
          </a:bodyPr>
          <a:lstStyle/>
          <a:p>
            <a:pPr algn="r"/>
            <a:r>
              <a:rPr lang="de-CH" altLang="de-DE" sz="2000" dirty="0" smtClean="0">
                <a:effectLst/>
                <a:latin typeface="Univers LT Std 47 Cn Lt" pitchFamily="34" charset="0"/>
              </a:rPr>
              <a:t>Apostelgeschichte 1,13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712968" cy="3539430"/>
          </a:xfrm>
        </p:spPr>
        <p:txBody>
          <a:bodyPr wrap="square">
            <a:spAutoFit/>
          </a:bodyPr>
          <a:lstStyle/>
          <a:p>
            <a:pPr algn="l"/>
            <a:r>
              <a:rPr lang="de-CH" altLang="de-DE" sz="3200" dirty="0">
                <a:solidFill>
                  <a:schemeClr val="tx1"/>
                </a:solidFill>
                <a:effectLst/>
                <a:latin typeface="Univers LT Std 47 Cn Lt" pitchFamily="34" charset="0"/>
              </a:rPr>
              <a:t>„In Jerusalem angekommen, gingen sie in den grossen Raum im Obergeschoss jenes Hauses, das ihnen schon bisher als Treffpunkt gedient hatte und wo sie von jetzt an ständig zusammenkamen – Petrus, Johannes, Jakobus und Andreas, Philippus und Thomas, Bartholomäus und Matthäus, Jakobus, der Sohn des </a:t>
            </a:r>
            <a:r>
              <a:rPr lang="de-CH" altLang="de-DE" sz="3200" dirty="0" err="1">
                <a:solidFill>
                  <a:schemeClr val="tx1"/>
                </a:solidFill>
                <a:effectLst/>
                <a:latin typeface="Univers LT Std 47 Cn Lt" pitchFamily="34" charset="0"/>
              </a:rPr>
              <a:t>Alphäus</a:t>
            </a:r>
            <a:r>
              <a:rPr lang="de-CH" altLang="de-DE" sz="3200" dirty="0">
                <a:solidFill>
                  <a:schemeClr val="tx1"/>
                </a:solidFill>
                <a:effectLst/>
                <a:latin typeface="Univers LT Std 47 Cn Lt" pitchFamily="34" charset="0"/>
              </a:rPr>
              <a:t>, Simon der Zelot und Judas, der Sohn des Jakobus.“</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187056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Lukas-Evangelium 24,44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272808" cy="2554545"/>
          </a:xfrm>
        </p:spPr>
        <p:txBody>
          <a:bodyPr wrap="square">
            <a:spAutoFit/>
          </a:bodyPr>
          <a:lstStyle/>
          <a:p>
            <a:pPr algn="l"/>
            <a:r>
              <a:rPr lang="de-CH" altLang="de-DE" sz="3200" dirty="0">
                <a:solidFill>
                  <a:schemeClr val="tx1"/>
                </a:solidFill>
                <a:effectLst/>
                <a:latin typeface="Univers LT Std 47 Cn Lt" pitchFamily="34" charset="0"/>
              </a:rPr>
              <a:t>„Nun ist in Erfüllung gegangen, wovon ich sprach, als ich noch bei euch war; ich sagte: ‚Alles, was im Gesetz des Mose, bei den Propheten und in den Psalmen über mich geschrieben ist, muss sich erfüllen.‘“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69403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Lukas-Evangelium 24,49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70753"/>
            <a:ext cx="6912768" cy="2062103"/>
          </a:xfrm>
        </p:spPr>
        <p:txBody>
          <a:bodyPr wrap="square">
            <a:spAutoFit/>
          </a:bodyPr>
          <a:lstStyle/>
          <a:p>
            <a:pPr algn="l"/>
            <a:r>
              <a:rPr lang="de-CH" altLang="de-DE" sz="3200" dirty="0">
                <a:solidFill>
                  <a:schemeClr val="tx1"/>
                </a:solidFill>
                <a:effectLst/>
                <a:latin typeface="Univers LT Std 47 Cn Lt" pitchFamily="34" charset="0"/>
              </a:rPr>
              <a:t>„Ich werde die Kraft aus der Höhe auf euch herabsenden, wie mein Vater es versprochen hat. Bleibt hier in der Stadt, bis ihr damit ausgerüstet werdet.“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645720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Apostelgeschichte 1,14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82367"/>
            <a:ext cx="6624736" cy="2554545"/>
          </a:xfrm>
        </p:spPr>
        <p:txBody>
          <a:bodyPr wrap="square">
            <a:spAutoFit/>
          </a:bodyPr>
          <a:lstStyle/>
          <a:p>
            <a:pPr algn="l"/>
            <a:r>
              <a:rPr lang="de-CH" altLang="de-DE" sz="3200" dirty="0">
                <a:solidFill>
                  <a:schemeClr val="tx1"/>
                </a:solidFill>
                <a:effectLst/>
                <a:latin typeface="Univers LT Std 47 Cn Lt" pitchFamily="34" charset="0"/>
              </a:rPr>
              <a:t>„Sie alle beteten anhaltend und einmütig miteinander. Auch eine Gruppe von Frauen war dabei, unter ihnen Maria, die Mutter von Jesus; Jesu Brüder gehörten ebenfalls dazu.“</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225962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Markus-Evangelium 16,15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6624736" cy="1077218"/>
          </a:xfrm>
        </p:spPr>
        <p:txBody>
          <a:bodyPr wrap="square">
            <a:spAutoFit/>
          </a:bodyPr>
          <a:lstStyle/>
          <a:p>
            <a:pPr algn="l"/>
            <a:r>
              <a:rPr lang="de-CH" altLang="de-DE" sz="3200" dirty="0">
                <a:solidFill>
                  <a:schemeClr val="tx1"/>
                </a:solidFill>
                <a:effectLst/>
                <a:latin typeface="Univers LT Std 47 Cn Lt" pitchFamily="34" charset="0"/>
              </a:rPr>
              <a:t>„Geht in die ganze Welt und verkündet der ganzen Schöpfung das Evangelium!“</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436920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116632"/>
            <a:ext cx="8712968" cy="707886"/>
          </a:xfrm>
        </p:spPr>
        <p:txBody>
          <a:bodyPr wrap="square">
            <a:spAutoFit/>
          </a:bodyPr>
          <a:lstStyle/>
          <a:p>
            <a:pPr algn="l"/>
            <a:r>
              <a:rPr lang="de-DE" altLang="de-DE" sz="4000" dirty="0" smtClean="0">
                <a:solidFill>
                  <a:schemeClr val="tx1"/>
                </a:solidFill>
                <a:effectLst/>
                <a:latin typeface="Univers LT Std 47 Cn Lt" pitchFamily="34" charset="0"/>
              </a:rPr>
              <a:t>III</a:t>
            </a:r>
            <a:r>
              <a:rPr lang="de-DE" altLang="de-DE" sz="4000" dirty="0">
                <a:solidFill>
                  <a:schemeClr val="tx1"/>
                </a:solidFill>
                <a:effectLst/>
                <a:latin typeface="Univers LT Std 47 Cn Lt" pitchFamily="34" charset="0"/>
              </a:rPr>
              <a:t>. </a:t>
            </a:r>
            <a:r>
              <a:rPr lang="de-CH" altLang="de-DE" sz="4000" dirty="0">
                <a:solidFill>
                  <a:schemeClr val="tx1"/>
                </a:solidFill>
                <a:effectLst/>
                <a:latin typeface="Univers LT Std 47 Cn Lt" pitchFamily="34" charset="0"/>
              </a:rPr>
              <a:t>Exkurs: Was macht Jesus jetzt?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532544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Johannes-Evangelium 16,14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31148"/>
            <a:ext cx="6624736" cy="1569660"/>
          </a:xfrm>
        </p:spPr>
        <p:txBody>
          <a:bodyPr wrap="square">
            <a:spAutoFit/>
          </a:bodyPr>
          <a:lstStyle/>
          <a:p>
            <a:pPr algn="l"/>
            <a:r>
              <a:rPr lang="de-CH" altLang="de-DE" sz="3200" dirty="0">
                <a:solidFill>
                  <a:schemeClr val="tx1"/>
                </a:solidFill>
                <a:effectLst/>
                <a:latin typeface="Univers LT Std 47 Cn Lt" pitchFamily="34" charset="0"/>
              </a:rPr>
              <a:t>„Der Heilige Geist wird meine Herrlichkeit offenbaren; denn was er euch verkünden wird, empfängt er von mir.“</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7382386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Markus-Evangelium 16,14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056784" cy="1077218"/>
          </a:xfrm>
        </p:spPr>
        <p:txBody>
          <a:bodyPr wrap="square">
            <a:spAutoFit/>
          </a:bodyPr>
          <a:lstStyle/>
          <a:p>
            <a:pPr algn="l"/>
            <a:r>
              <a:rPr lang="de-CH" altLang="de-DE" sz="3200" dirty="0">
                <a:solidFill>
                  <a:schemeClr val="tx1"/>
                </a:solidFill>
                <a:effectLst/>
                <a:latin typeface="Univers LT Std 47 Cn Lt" pitchFamily="34" charset="0"/>
              </a:rPr>
              <a:t>„Jesus wurde </a:t>
            </a:r>
            <a:r>
              <a:rPr lang="de-CH" altLang="de-DE" sz="3200" dirty="0" smtClean="0">
                <a:solidFill>
                  <a:schemeClr val="tx1"/>
                </a:solidFill>
                <a:effectLst/>
                <a:latin typeface="Univers LT Std 47 Cn Lt" pitchFamily="34" charset="0"/>
              </a:rPr>
              <a:t>in </a:t>
            </a:r>
            <a:r>
              <a:rPr lang="de-CH" altLang="de-DE" sz="3200" dirty="0">
                <a:solidFill>
                  <a:schemeClr val="tx1"/>
                </a:solidFill>
                <a:effectLst/>
                <a:latin typeface="Univers LT Std 47 Cn Lt" pitchFamily="34" charset="0"/>
              </a:rPr>
              <a:t>den Himmel aufgenommen und setzte sich an die rechte Seite Gottes.“</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266696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1.Petrus-Brief 3,22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82367"/>
            <a:ext cx="7056784" cy="2554545"/>
          </a:xfrm>
        </p:spPr>
        <p:txBody>
          <a:bodyPr wrap="square">
            <a:spAutoFit/>
          </a:bodyPr>
          <a:lstStyle/>
          <a:p>
            <a:pPr algn="l"/>
            <a:r>
              <a:rPr lang="de-CH" altLang="de-DE" sz="3200" dirty="0">
                <a:solidFill>
                  <a:schemeClr val="tx1"/>
                </a:solidFill>
                <a:effectLst/>
                <a:latin typeface="Univers LT Std 47 Cn Lt" pitchFamily="34" charset="0"/>
              </a:rPr>
              <a:t>„</a:t>
            </a:r>
            <a:r>
              <a:rPr lang="de-CH" altLang="de-DE" sz="3200" dirty="0" smtClean="0">
                <a:solidFill>
                  <a:schemeClr val="tx1"/>
                </a:solidFill>
                <a:effectLst/>
                <a:latin typeface="Univers LT Std 47 Cn Lt" pitchFamily="34" charset="0"/>
              </a:rPr>
              <a:t>Jesus, </a:t>
            </a:r>
            <a:r>
              <a:rPr lang="de-CH" altLang="de-DE" sz="3200" dirty="0">
                <a:solidFill>
                  <a:schemeClr val="tx1"/>
                </a:solidFill>
                <a:effectLst/>
                <a:latin typeface="Univers LT Std 47 Cn Lt" pitchFamily="34" charset="0"/>
              </a:rPr>
              <a:t>der jetzt – nachdem er in den Himmel gegangen ist – auf dem Ehrenplatz an der rechten Seite Gottes sitzt und dem die Engel und alle Mächte und Gewalten unterstellt sind.“</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951916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Apostelgeschichte 7,55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056784" cy="2062103"/>
          </a:xfrm>
        </p:spPr>
        <p:txBody>
          <a:bodyPr wrap="square">
            <a:spAutoFit/>
          </a:bodyPr>
          <a:lstStyle/>
          <a:p>
            <a:pPr algn="l"/>
            <a:r>
              <a:rPr lang="de-CH" altLang="de-DE" sz="3200" dirty="0">
                <a:solidFill>
                  <a:schemeClr val="tx1"/>
                </a:solidFill>
                <a:effectLst/>
                <a:latin typeface="Univers LT Std 47 Cn Lt" pitchFamily="34" charset="0"/>
              </a:rPr>
              <a:t>„Stephanus, vom Heiligen Geist erfüllt, blickte jetzt unverwandt zum Himmel hinauf, denn er sah dort die Herrlichkeit Gottes, und er sah Jesus, der an Gottes rechter Seite stand.“</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4539778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Hebräer 4,15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82367"/>
            <a:ext cx="8496944" cy="2554545"/>
          </a:xfrm>
        </p:spPr>
        <p:txBody>
          <a:bodyPr wrap="square">
            <a:spAutoFit/>
          </a:bodyPr>
          <a:lstStyle/>
          <a:p>
            <a:pPr algn="l"/>
            <a:r>
              <a:rPr lang="de-CH" altLang="de-DE" sz="3200" dirty="0">
                <a:solidFill>
                  <a:schemeClr val="tx1"/>
                </a:solidFill>
                <a:effectLst/>
                <a:latin typeface="Univers LT Std 47 Cn Lt" pitchFamily="34" charset="0"/>
              </a:rPr>
              <a:t>„Jesus ist ja nicht ein </a:t>
            </a:r>
            <a:r>
              <a:rPr lang="de-CH" altLang="de-DE" sz="3200" dirty="0" err="1">
                <a:solidFill>
                  <a:schemeClr val="tx1"/>
                </a:solidFill>
                <a:effectLst/>
                <a:latin typeface="Univers LT Std 47 Cn Lt" pitchFamily="34" charset="0"/>
              </a:rPr>
              <a:t>Hoherpriester</a:t>
            </a:r>
            <a:r>
              <a:rPr lang="de-CH" altLang="de-DE" sz="3200" dirty="0">
                <a:solidFill>
                  <a:schemeClr val="tx1"/>
                </a:solidFill>
                <a:effectLst/>
                <a:latin typeface="Univers LT Std 47 Cn Lt" pitchFamily="34" charset="0"/>
              </a:rPr>
              <a:t>, der uns in unserer Schwachheit nicht verstehen könnte. Vielmehr war er – genau wie wir – Versuchungen aller Art ausgesetzt, allerdings mit dem entscheidenden </a:t>
            </a:r>
            <a:r>
              <a:rPr lang="de-CH" altLang="de-DE" sz="3200" dirty="0" smtClean="0">
                <a:solidFill>
                  <a:schemeClr val="tx1"/>
                </a:solidFill>
                <a:effectLst/>
                <a:latin typeface="Univers LT Std 47 Cn Lt" pitchFamily="34" charset="0"/>
              </a:rPr>
              <a:t>Unterschied,</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dass </a:t>
            </a:r>
            <a:r>
              <a:rPr lang="de-CH" altLang="de-DE" sz="3200" dirty="0">
                <a:solidFill>
                  <a:schemeClr val="tx1"/>
                </a:solidFill>
                <a:effectLst/>
                <a:latin typeface="Univers LT Std 47 Cn Lt" pitchFamily="34" charset="0"/>
              </a:rPr>
              <a:t>er ohne Sünde blieb.“</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0414336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Hebräer 4,16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82367"/>
            <a:ext cx="7992888" cy="2554545"/>
          </a:xfrm>
        </p:spPr>
        <p:txBody>
          <a:bodyPr wrap="square">
            <a:spAutoFit/>
          </a:bodyPr>
          <a:lstStyle/>
          <a:p>
            <a:pPr algn="l"/>
            <a:r>
              <a:rPr lang="de-CH" altLang="de-DE" sz="3200" dirty="0">
                <a:solidFill>
                  <a:schemeClr val="tx1"/>
                </a:solidFill>
                <a:effectLst/>
                <a:latin typeface="Univers LT Std 47 Cn Lt" pitchFamily="34" charset="0"/>
              </a:rPr>
              <a:t>„Wir wollen also voll Zuversicht vor den Thron unseres gnädigen Gottes treten, damit er uns sein Erbarmen schenkt und uns seine Gnade erfahren lässt und wir zur rechten Zeit die Hilfe bekommen, die wir brauchen.“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792679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Lukas-Evangelium 24,45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7272808" cy="1077218"/>
          </a:xfrm>
        </p:spPr>
        <p:txBody>
          <a:bodyPr wrap="square">
            <a:spAutoFit/>
          </a:bodyPr>
          <a:lstStyle/>
          <a:p>
            <a:pPr algn="l"/>
            <a:r>
              <a:rPr lang="de-CH" altLang="de-DE" sz="3200" dirty="0">
                <a:solidFill>
                  <a:schemeClr val="tx1"/>
                </a:solidFill>
                <a:effectLst/>
                <a:latin typeface="Univers LT Std 47 Cn Lt" pitchFamily="34" charset="0"/>
              </a:rPr>
              <a:t>„Jesus öffnete ihnen das Verständnis für die Schrift, sodass sie sie verstehen konnten.“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0289383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Römer-Brief 8,34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992888" cy="2062103"/>
          </a:xfrm>
        </p:spPr>
        <p:txBody>
          <a:bodyPr wrap="square">
            <a:spAutoFit/>
          </a:bodyPr>
          <a:lstStyle/>
          <a:p>
            <a:pPr algn="l"/>
            <a:r>
              <a:rPr lang="de-CH" altLang="de-DE" sz="3200" dirty="0">
                <a:solidFill>
                  <a:schemeClr val="tx1"/>
                </a:solidFill>
                <a:effectLst/>
                <a:latin typeface="Univers LT Std 47 Cn Lt" pitchFamily="34" charset="0"/>
              </a:rPr>
              <a:t>„Ist da noch jemand, der sie verurteilen könnte? Jesus Christus ist doch für sie gestorben, mehr noch: Er ist auferweckt worden, und er sitzt an Gottes rechter Seite und tritt für uns ein.“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9941793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Kolosser-Brief 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624736" cy="1077218"/>
          </a:xfrm>
        </p:spPr>
        <p:txBody>
          <a:bodyPr wrap="square">
            <a:spAutoFit/>
          </a:bodyPr>
          <a:lstStyle/>
          <a:p>
            <a:pPr algn="l"/>
            <a:r>
              <a:rPr lang="de-CH" altLang="de-DE" sz="3200" dirty="0">
                <a:solidFill>
                  <a:schemeClr val="tx1"/>
                </a:solidFill>
                <a:effectLst/>
                <a:latin typeface="Univers LT Std 47 Cn Lt" pitchFamily="34" charset="0"/>
              </a:rPr>
              <a:t>„In Christus sind alle Schätze der Weisheit und der Erkenntnis verborgen.“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012036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88756"/>
            <a:ext cx="8568952" cy="1107996"/>
          </a:xfrm>
        </p:spPr>
        <p:txBody>
          <a:bodyPr wrap="square">
            <a:spAutoFit/>
          </a:bodyPr>
          <a:lstStyle/>
          <a:p>
            <a:pPr algn="l"/>
            <a:r>
              <a:rPr lang="de-DE" altLang="de-DE" sz="6600" dirty="0" smtClean="0">
                <a:solidFill>
                  <a:schemeClr val="tx1"/>
                </a:solidFill>
                <a:effectLst/>
                <a:latin typeface="Univers LT Std 47 Cn Lt" pitchFamily="34" charset="0"/>
              </a:rPr>
              <a:t>Schlussgedanke</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Matthäus-Evangelium 24,27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59140"/>
            <a:ext cx="7488832" cy="1569660"/>
          </a:xfrm>
        </p:spPr>
        <p:txBody>
          <a:bodyPr wrap="square">
            <a:spAutoFit/>
          </a:bodyPr>
          <a:lstStyle/>
          <a:p>
            <a:pPr algn="l"/>
            <a:r>
              <a:rPr lang="de-CH" altLang="de-DE" sz="3200" dirty="0">
                <a:solidFill>
                  <a:schemeClr val="tx1"/>
                </a:solidFill>
                <a:effectLst/>
                <a:latin typeface="Univers LT Std 47 Cn Lt" pitchFamily="34" charset="0"/>
              </a:rPr>
              <a:t>„Denn wenn der Menschensohn wiederkommt, wird es sein, wie wenn der Blitz im Osten aufzuckt und bis zum Westen hin leuchtet.“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9147543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Matthäus-Evangelium 24,29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42761"/>
            <a:ext cx="7488832" cy="2062103"/>
          </a:xfrm>
        </p:spPr>
        <p:txBody>
          <a:bodyPr wrap="square">
            <a:spAutoFit/>
          </a:bodyPr>
          <a:lstStyle/>
          <a:p>
            <a:pPr algn="l"/>
            <a:r>
              <a:rPr lang="de-CH" altLang="de-DE" sz="3200" dirty="0">
                <a:solidFill>
                  <a:schemeClr val="tx1"/>
                </a:solidFill>
                <a:effectLst/>
                <a:latin typeface="Univers LT Std 47 Cn Lt" pitchFamily="34" charset="0"/>
              </a:rPr>
              <a:t>„Die Sonne wird sich verfinstern, und der Mond wird nicht mehr scheinen. Die Sterne werden vom Himmel fallen, und die Kräfte des Himmels werden aus dem Gleichgewicht geraten.“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1466008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Matthäus-Evangelium 24,30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82367"/>
            <a:ext cx="8064896" cy="2554545"/>
          </a:xfrm>
        </p:spPr>
        <p:txBody>
          <a:bodyPr wrap="square">
            <a:spAutoFit/>
          </a:bodyPr>
          <a:lstStyle/>
          <a:p>
            <a:pPr algn="l"/>
            <a:r>
              <a:rPr lang="de-CH" altLang="de-DE" sz="3200" dirty="0">
                <a:solidFill>
                  <a:schemeClr val="tx1"/>
                </a:solidFill>
                <a:effectLst/>
                <a:latin typeface="Univers LT Std 47 Cn Lt" pitchFamily="34" charset="0"/>
              </a:rPr>
              <a:t>„Dann wird das Zeichen des Menschensohnes am Himmel erscheinen, und alle Völker der Erde werden jammern und klagen; sie werden den Menschensohn mit grosser Macht und Herrlichkeit auf den Wolken des Himmels kommen sehen.“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7941601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Offenbarung 22,20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0648"/>
            <a:ext cx="8064896" cy="1107996"/>
          </a:xfrm>
        </p:spPr>
        <p:txBody>
          <a:bodyPr wrap="square">
            <a:spAutoFit/>
          </a:bodyPr>
          <a:lstStyle/>
          <a:p>
            <a:pPr algn="l"/>
            <a:r>
              <a:rPr lang="de-CH" altLang="de-DE" sz="6600" dirty="0">
                <a:solidFill>
                  <a:schemeClr val="tx1"/>
                </a:solidFill>
                <a:effectLst/>
                <a:latin typeface="Univers LT Std 47 Cn Lt" pitchFamily="34" charset="0"/>
              </a:rPr>
              <a:t>„Ja, komm, Herr Jesus!“</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83092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Lukas-Evangelium 24,46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31148"/>
            <a:ext cx="7056784" cy="1569660"/>
          </a:xfrm>
        </p:spPr>
        <p:txBody>
          <a:bodyPr wrap="square">
            <a:spAutoFit/>
          </a:bodyPr>
          <a:lstStyle/>
          <a:p>
            <a:pPr algn="l"/>
            <a:r>
              <a:rPr lang="de-CH" altLang="de-DE" sz="3200" dirty="0">
                <a:solidFill>
                  <a:schemeClr val="tx1"/>
                </a:solidFill>
                <a:effectLst/>
                <a:latin typeface="Univers LT Std 47 Cn Lt" pitchFamily="34" charset="0"/>
              </a:rPr>
              <a:t>„So steht es </a:t>
            </a:r>
            <a:r>
              <a:rPr lang="de-CH" altLang="de-DE" sz="3200" dirty="0" smtClean="0">
                <a:solidFill>
                  <a:schemeClr val="tx1"/>
                </a:solidFill>
                <a:effectLst/>
                <a:latin typeface="Univers LT Std 47 Cn Lt" pitchFamily="34" charset="0"/>
              </a:rPr>
              <a:t>in </a:t>
            </a:r>
            <a:r>
              <a:rPr lang="de-CH" altLang="de-DE" sz="3200" dirty="0">
                <a:solidFill>
                  <a:schemeClr val="tx1"/>
                </a:solidFill>
                <a:effectLst/>
                <a:latin typeface="Univers LT Std 47 Cn Lt" pitchFamily="34" charset="0"/>
              </a:rPr>
              <a:t>der Schrift: Der Messias muss leiden und sterben, und drei Tage danach wird er von den Toten auferstehen.“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192705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Lukas-Evangelium 24,47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056784" cy="2062103"/>
          </a:xfrm>
        </p:spPr>
        <p:txBody>
          <a:bodyPr wrap="square">
            <a:spAutoFit/>
          </a:bodyPr>
          <a:lstStyle/>
          <a:p>
            <a:pPr algn="l"/>
            <a:r>
              <a:rPr lang="de-CH" altLang="de-DE" sz="3200" dirty="0">
                <a:solidFill>
                  <a:schemeClr val="tx1"/>
                </a:solidFill>
                <a:effectLst/>
                <a:latin typeface="Univers LT Std 47 Cn Lt" pitchFamily="34" charset="0"/>
              </a:rPr>
              <a:t>„Und in seinem Namen sollen alle </a:t>
            </a:r>
            <a:r>
              <a:rPr lang="de-CH" altLang="de-DE" sz="3200" dirty="0" smtClean="0">
                <a:solidFill>
                  <a:schemeClr val="tx1"/>
                </a:solidFill>
                <a:effectLst/>
                <a:latin typeface="Univers LT Std 47 Cn Lt" pitchFamily="34" charset="0"/>
              </a:rPr>
              <a:t>Völker</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zur </a:t>
            </a:r>
            <a:r>
              <a:rPr lang="de-CH" altLang="de-DE" sz="3200" dirty="0">
                <a:solidFill>
                  <a:schemeClr val="tx1"/>
                </a:solidFill>
                <a:effectLst/>
                <a:latin typeface="Univers LT Std 47 Cn Lt" pitchFamily="34" charset="0"/>
              </a:rPr>
              <a:t>Umkehr aufgerufen werden, damit sie Vergebung ihrer Sünden empfangen. In Jerusalem soll damit begonnen werden.“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373572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Apostelgeschichte 3,19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70753"/>
            <a:ext cx="7056784" cy="2062103"/>
          </a:xfrm>
        </p:spPr>
        <p:txBody>
          <a:bodyPr wrap="square">
            <a:spAutoFit/>
          </a:bodyPr>
          <a:lstStyle/>
          <a:p>
            <a:pPr algn="l"/>
            <a:r>
              <a:rPr lang="de-CH" altLang="de-DE" sz="3200" dirty="0">
                <a:solidFill>
                  <a:schemeClr val="tx1"/>
                </a:solidFill>
                <a:effectLst/>
                <a:latin typeface="Univers LT Std 47 Cn Lt" pitchFamily="34" charset="0"/>
              </a:rPr>
              <a:t>„Kehrt jetzt um und wendet euch ihm, dem Herrn, zu, damit er die Schuld </a:t>
            </a:r>
            <a:r>
              <a:rPr lang="de-CH" altLang="de-DE" sz="3200" dirty="0" smtClean="0">
                <a:solidFill>
                  <a:schemeClr val="tx1"/>
                </a:solidFill>
                <a:effectLst/>
                <a:latin typeface="Univers LT Std 47 Cn Lt" pitchFamily="34" charset="0"/>
              </a:rPr>
              <a:t>auslöscht,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die </a:t>
            </a:r>
            <a:r>
              <a:rPr lang="de-CH" altLang="de-DE" sz="3200" dirty="0">
                <a:solidFill>
                  <a:schemeClr val="tx1"/>
                </a:solidFill>
                <a:effectLst/>
                <a:latin typeface="Univers LT Std 47 Cn Lt" pitchFamily="34" charset="0"/>
              </a:rPr>
              <a:t>ihr durch eure Verfehlungen auf euch geladen habt.“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33596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Apostelgeschichte 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0648"/>
            <a:ext cx="7056784" cy="1077218"/>
          </a:xfrm>
        </p:spPr>
        <p:txBody>
          <a:bodyPr wrap="square">
            <a:spAutoFit/>
          </a:bodyPr>
          <a:lstStyle/>
          <a:p>
            <a:pPr algn="l"/>
            <a:r>
              <a:rPr lang="de-CH" altLang="de-DE" sz="3200" dirty="0">
                <a:solidFill>
                  <a:schemeClr val="tx1"/>
                </a:solidFill>
                <a:effectLst/>
                <a:latin typeface="Univers LT Std 47 Cn Lt" pitchFamily="34" charset="0"/>
              </a:rPr>
              <a:t>„Herr, ist jetzt die Zeit gekommen, in der du das israelitische Reich wiederherstellst?“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045059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Apostelgeschichte 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31148"/>
            <a:ext cx="7056784" cy="1569660"/>
          </a:xfrm>
        </p:spPr>
        <p:txBody>
          <a:bodyPr wrap="square">
            <a:spAutoFit/>
          </a:bodyPr>
          <a:lstStyle/>
          <a:p>
            <a:pPr algn="l"/>
            <a:r>
              <a:rPr lang="de-CH" altLang="de-DE" sz="3200" dirty="0">
                <a:solidFill>
                  <a:schemeClr val="tx1"/>
                </a:solidFill>
                <a:effectLst/>
                <a:latin typeface="Univers LT Std 47 Cn Lt" pitchFamily="34" charset="0"/>
              </a:rPr>
              <a:t>„Es steht euch nicht zu, Zeitspannen und Zeitpunkte zu kennen, die der Vater festgelegt hat und über die er allein entscheidet.“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85411272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1354</Words>
  <Application>Microsoft Office PowerPoint</Application>
  <PresentationFormat>Bildschirmpräsentation (4:3)</PresentationFormat>
  <Paragraphs>135</Paragraphs>
  <Slides>46</Slides>
  <Notes>46</Notes>
  <HiddenSlides>0</HiddenSlides>
  <MMClips>0</MMClips>
  <ScaleCrop>false</ScaleCrop>
  <HeadingPairs>
    <vt:vector size="4" baseType="variant">
      <vt:variant>
        <vt:lpstr>Design</vt:lpstr>
      </vt:variant>
      <vt:variant>
        <vt:i4>1</vt:i4>
      </vt:variant>
      <vt:variant>
        <vt:lpstr>Folientitel</vt:lpstr>
      </vt:variant>
      <vt:variant>
        <vt:i4>46</vt:i4>
      </vt:variant>
    </vt:vector>
  </HeadingPairs>
  <TitlesOfParts>
    <vt:vector size="47" baseType="lpstr">
      <vt:lpstr>Designvorlage 'Berggipfel'</vt:lpstr>
      <vt:lpstr>Jesus wird wiederkommen</vt:lpstr>
      <vt:lpstr>„Jesus ging mit den Jüngern die ganze Schrift durch und erklärte ihnen alles, was sich auf ihn bezog – zuerst bei Mose und dann bei sämtlichen Propheten.“</vt:lpstr>
      <vt:lpstr>„Nun ist in Erfüllung gegangen, wovon ich sprach, als ich noch bei euch war; ich sagte: ‚Alles, was im Gesetz des Mose, bei den Propheten und in den Psalmen über mich geschrieben ist, muss sich erfüllen.‘“</vt:lpstr>
      <vt:lpstr>„Jesus öffnete ihnen das Verständnis für die Schrift, sodass sie sie verstehen konnten.“</vt:lpstr>
      <vt:lpstr>„So steht es in der Schrift: Der Messias muss leiden und sterben, und drei Tage danach wird er von den Toten auferstehen.“</vt:lpstr>
      <vt:lpstr>„Und in seinem Namen sollen alle Völker zur Umkehr aufgerufen werden, damit sie Vergebung ihrer Sünden empfangen. In Jerusalem soll damit begonnen werden.“</vt:lpstr>
      <vt:lpstr>„Kehrt jetzt um und wendet euch ihm, dem Herrn, zu, damit er die Schuld auslöscht, die ihr durch eure Verfehlungen auf euch geladen habt.“</vt:lpstr>
      <vt:lpstr>„Herr, ist jetzt die Zeit gekommen, in der du das israelitische Reich wiederherstellst?“</vt:lpstr>
      <vt:lpstr>„Es steht euch nicht zu, Zeitspannen und Zeitpunkte zu kennen, die der Vater festgelegt hat und über die er allein entscheidet.“</vt:lpstr>
      <vt:lpstr>Nachdem Jesus das gesagt hatte, wurde er vor ihren Augen emporgehoben. Dann hüllte ihn eine Wolke ein, und sie sahen ihn nicht mehr.</vt:lpstr>
      <vt:lpstr>Während sie noch wie gebannt zum Himmel hinaufblickten – dorthin, wo Jesus verschwunden war -, standen mit einem Mal zwei Männer in leuchtend weissen Gewändern bei ihnen.</vt:lpstr>
      <vt:lpstr>„Ihr Männer von Galiläa“, sagten sie, „warum steht ihr hier und starrt zum Himmel hinauf? Dieser Jesus, der aus eurer Mitte in den Himmel genommen worden ist, wird wiederkommen, und zwar auf dieselbe Weise, wie ihr ihn habt gehen sehen.“</vt:lpstr>
      <vt:lpstr>Daraufhin kehrten die Apostel nach Jerusalem zurück; sie waren mit Jesus auf einem Hügel gewesen, der „Ölberg“ genannt wird und nur einen Sabbatweg – etwa eine Viertelstunde – von der Stadt entfernt ist.</vt:lpstr>
      <vt:lpstr>In Jerusalem angekommen, gingen sie in den grossen Raum im Obergeschoss jenes Hauses, das ihnen schon bisher als Treffpunkt gedient hatte und wo sie von jetzt an ständig zusammenkamen – Petrus, Johannes, Jakobus und Andreas, Philippus und Thomas, Bartholomäus und Matthäus, Jakobus, der Sohn des Alphäus, Simon der Zelot und Judas, der Sohn des Jakobus.</vt:lpstr>
      <vt:lpstr>Sie alle beteten anhaltend und einmütig miteinander. Auch eine Gruppe von Frauen war dabei, unter ihnen Maria, die Mutter von Jesus; Jesu Brüder gehörten ebenfalls dazu.</vt:lpstr>
      <vt:lpstr>I. Wie Jesus ging, so wird er kommen</vt:lpstr>
      <vt:lpstr>„Jesus führte die Jünger aus der Stadt hinaus bis in die Nähe von Betanien.“</vt:lpstr>
      <vt:lpstr>„Sie waren mit Jesus auf einem Hügel gewesen, der ‚Ölberg‘ genannt wird und nur einen Sabbatweg – etwa eine Viertelstunde – von der Stadt entfernt ist.“</vt:lpstr>
      <vt:lpstr>„Dort erhob er die Hände, um sie zu segnen. Und während er sie segnete, wurde er von ihnen weggenommen und zum Himmel emporgehoben.“</vt:lpstr>
      <vt:lpstr>„Jesus wurde vor ihren Augen emporgehoben. Dann hüllte ihn eine Wolke ein, und sie sahen ihn nicht mehr.“</vt:lpstr>
      <vt:lpstr>„Schaut euch meine Hände und meine Füsse an: Ich bin es wirklich! Berührt mich und überzeugt euch selbst! Ein Geist hat doch nicht Fleisch und Knochen, wie ihr sie an mir seht.“</vt:lpstr>
      <vt:lpstr>„Plötzlich  standen zwei Männer in leuchtend weissen Gewändern bei ihnen.“</vt:lpstr>
      <vt:lpstr>„Ihr Männer von Galiläa warum steht ihr hier und starrt zum Himmel hinauf? Dieser Jesus, der aus eurer Mitte in den Himmel genommen worden ist, wird wiederkommen, und zwar auf dieselbe Weise, wie ihr ihn habt gehen sehen.“</vt:lpstr>
      <vt:lpstr>„Seine Füsse werden stehen zu der Zeit auf dem Ölberg, der vor Jerusalem liegt nach Osten hin. Und der Ölberg wird sich in der Mitte spalten, vom Osten bis zum Westen, sehr weit auseinander, sodass die eine Hälfte des Berges nach Norden und die andere nach Süden weichen wird.“</vt:lpstr>
      <vt:lpstr>„Dann werden die Menschen den Menschensohn mit grosser Macht und Herrlichkeit auf einer Wolke kommen sehen.“</vt:lpstr>
      <vt:lpstr>Der, der sich für die Wahrheit aller dieser Dinge verbürgt (Jesus), sagt: „Ja, ich komme bald.“</vt:lpstr>
      <vt:lpstr>„Amen. Ja, komm, Herr Jesus!“</vt:lpstr>
      <vt:lpstr>II. Bevor Jesus kommt, weisen wir auf ihn hin</vt:lpstr>
      <vt:lpstr>„In Jerusalem angekommen, gingen sie in den grossen Raum im Obergeschoss jenes Hauses, das ihnen schon bisher als Treffpunkt gedient hatte und wo sie von jetzt an ständig zusammenkamen – Petrus, Johannes, Jakobus und Andreas, Philippus und Thomas, Bartholomäus und Matthäus, Jakobus, der Sohn des Alphäus, Simon der Zelot und Judas, der Sohn des Jakobus.“</vt:lpstr>
      <vt:lpstr>„Ich werde die Kraft aus der Höhe auf euch herabsenden, wie mein Vater es versprochen hat. Bleibt hier in der Stadt, bis ihr damit ausgerüstet werdet.“</vt:lpstr>
      <vt:lpstr>„Sie alle beteten anhaltend und einmütig miteinander. Auch eine Gruppe von Frauen war dabei, unter ihnen Maria, die Mutter von Jesus; Jesu Brüder gehörten ebenfalls dazu.“</vt:lpstr>
      <vt:lpstr>„Geht in die ganze Welt und verkündet der ganzen Schöpfung das Evangelium!“</vt:lpstr>
      <vt:lpstr>III. Exkurs: Was macht Jesus jetzt?</vt:lpstr>
      <vt:lpstr>„Der Heilige Geist wird meine Herrlichkeit offenbaren; denn was er euch verkünden wird, empfängt er von mir.“</vt:lpstr>
      <vt:lpstr>„Jesus wurde in den Himmel aufgenommen und setzte sich an die rechte Seite Gottes.“</vt:lpstr>
      <vt:lpstr>„Jesus, der jetzt – nachdem er in den Himmel gegangen ist – auf dem Ehrenplatz an der rechten Seite Gottes sitzt und dem die Engel und alle Mächte und Gewalten unterstellt sind.“</vt:lpstr>
      <vt:lpstr>„Stephanus, vom Heiligen Geist erfüllt, blickte jetzt unverwandt zum Himmel hinauf, denn er sah dort die Herrlichkeit Gottes, und er sah Jesus, der an Gottes rechter Seite stand.“</vt:lpstr>
      <vt:lpstr>„Jesus ist ja nicht ein Hoherpriester, der uns in unserer Schwachheit nicht verstehen könnte. Vielmehr war er – genau wie wir – Versuchungen aller Art ausgesetzt, allerdings mit dem entscheidenden Unterschied, dass er ohne Sünde blieb.“</vt:lpstr>
      <vt:lpstr>„Wir wollen also voll Zuversicht vor den Thron unseres gnädigen Gottes treten, damit er uns sein Erbarmen schenkt und uns seine Gnade erfahren lässt und wir zur rechten Zeit die Hilfe bekommen, die wir brauchen.“</vt:lpstr>
      <vt:lpstr>„Ist da noch jemand, der sie verurteilen könnte? Jesus Christus ist doch für sie gestorben, mehr noch: Er ist auferweckt worden, und er sitzt an Gottes rechter Seite und tritt für uns ein.“</vt:lpstr>
      <vt:lpstr>„In Christus sind alle Schätze der Weisheit und der Erkenntnis verborgen.“</vt:lpstr>
      <vt:lpstr>Schlussgedanke</vt:lpstr>
      <vt:lpstr>„Denn wenn der Menschensohn wiederkommt, wird es sein, wie wenn der Blitz im Osten aufzuckt und bis zum Westen hin leuchtet.“</vt:lpstr>
      <vt:lpstr>„Die Sonne wird sich verfinstern, und der Mond wird nicht mehr scheinen. Die Sterne werden vom Himmel fallen, und die Kräfte des Himmels werden aus dem Gleichgewicht geraten.“</vt:lpstr>
      <vt:lpstr>„Dann wird das Zeichen des Menschensohnes am Himmel erscheinen, und alle Völker der Erde werden jammern und klagen; sie werden den Menschensohn mit grosser Macht und Herrlichkeit auf den Wolken des Himmels kommen sehen.“</vt:lpstr>
      <vt:lpstr>„Ja, komm, Herr Jesus!“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letzten Tage von Jesus auf dieser Erde - Teil 6/7 - Jesus wird wiederkommen - Folien</dc:title>
  <dc:creator>Jürg Birnstiel</dc:creator>
  <cp:lastModifiedBy>Me</cp:lastModifiedBy>
  <cp:revision>551</cp:revision>
  <dcterms:created xsi:type="dcterms:W3CDTF">2013-11-12T15:20:47Z</dcterms:created>
  <dcterms:modified xsi:type="dcterms:W3CDTF">2016-05-19T15:49:16Z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