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60" r:id="rId5"/>
    <p:sldId id="258" r:id="rId6"/>
    <p:sldId id="259" r:id="rId7"/>
    <p:sldId id="276" r:id="rId8"/>
    <p:sldId id="277" r:id="rId9"/>
    <p:sldId id="262" r:id="rId10"/>
    <p:sldId id="271" r:id="rId11"/>
    <p:sldId id="281" r:id="rId12"/>
    <p:sldId id="272" r:id="rId13"/>
    <p:sldId id="273" r:id="rId14"/>
    <p:sldId id="279" r:id="rId15"/>
    <p:sldId id="274" r:id="rId16"/>
    <p:sldId id="275" r:id="rId17"/>
    <p:sldId id="280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B79E9F-7AF3-4639-868B-D305D524163F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882067-91B9-436E-BDD6-D885B6C5BF5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829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028694-734C-4DEE-AD82-ABA9516E16AA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D90C5E-3EFB-485C-A702-DFB62655A3C2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D90C5E-3EFB-485C-A702-DFB62655A3C2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7208FE-3C65-42F7-85BB-182CB1FFE236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379EA7-DE06-43C4-9A8C-5A3EED87E1FD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B33DF2-5725-473B-A61D-BD3B09D2D8A9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59F89-4AE6-41D5-AC44-9C9C36D909EA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37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E44C8F-FFA1-4583-8127-A127E625CDFE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96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83D0B2-62AE-408F-A7E8-587825A8816A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2A1E-CF33-44FD-88C0-B4753B6EBE1B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80DF-D7B7-4E72-8311-4F870A20D58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CC8A-3B94-4DAC-825C-05D6ECC4458F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43C52-816D-42C7-BAC7-0AAF5D5B866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5447F-E8BF-496C-B3BD-8B485AA52372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C85F-40D3-4A62-B3D6-B990FB58CE5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610E7-183C-4E8C-826B-63B479068A50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C714-12B0-4296-B363-2A915DDBB23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181A-5312-40B5-8387-F5C743FC2CF3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BDA69-5794-4535-B7B6-014A18C2BAB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0623-E8F6-48FD-92CE-1B836649637D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F5E6C-C46D-4B0A-9975-9CA38971491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2BD1-FBC2-4FA0-8BAD-DAAAB16E27A6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329D-747E-4C25-AAA6-865E4365EB3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1A9E-44C0-4458-9768-A063DC87D1E2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A421-C975-4B6E-A555-9D6733D36DE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673B-6CCF-4097-9704-F34BC5F5ACFB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D4D4-E27D-404D-B690-7B38B883E8C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0638-677F-4C1E-ABA7-DF1B04E4BF33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AD6E-DBE7-4D75-A3F3-25F7916B62B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1C66-718C-4177-A6C3-75E42BC45121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741F-C73D-4149-B23D-DAB8D58385F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CH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43B8D-D56E-46E1-91DA-2A87C754C5C1}" type="datetimeFigureOut">
              <a:rPr lang="de-CH"/>
              <a:pPr>
                <a:defRPr/>
              </a:pPr>
              <a:t>01.01.2016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D01551-21A1-4C12-84D8-D5A9D2C573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mtClean="0"/>
              <a:t>Auslegung von Gleichnissen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Mt 13: </a:t>
            </a:r>
            <a:r>
              <a:rPr lang="de-DE" dirty="0"/>
              <a:t>Gleichnis </a:t>
            </a:r>
            <a:r>
              <a:rPr lang="de-DE" dirty="0" smtClean="0"/>
              <a:t>2 </a:t>
            </a:r>
            <a:r>
              <a:rPr lang="de-DE" dirty="0"/>
              <a:t>und </a:t>
            </a:r>
            <a:r>
              <a:rPr lang="de-DE" dirty="0" smtClean="0"/>
              <a:t>7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270684"/>
              </p:ext>
            </p:extLst>
          </p:nvPr>
        </p:nvGraphicFramePr>
        <p:xfrm>
          <a:off x="107504" y="1412875"/>
          <a:ext cx="8964612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306"/>
                <a:gridCol w="448230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Gleichnis</a:t>
                      </a:r>
                      <a:r>
                        <a:rPr lang="de-DE" baseline="0" dirty="0" smtClean="0"/>
                        <a:t> vom Unkraut unter dem Weizen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Gleichnis</a:t>
                      </a:r>
                      <a:r>
                        <a:rPr lang="de-DE" baseline="0" dirty="0" smtClean="0"/>
                        <a:t> vom Fischernetz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20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Unkraut</a:t>
                      </a:r>
                      <a:endParaRPr lang="de-CH" sz="2000" b="1" i="1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20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Netz</a:t>
                      </a:r>
                      <a:endParaRPr lang="de-CH" sz="2000" b="1" i="1" dirty="0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Von Christus gedeutet. 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Von Christus gedeutet.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Engel, Feuer, Zähneknirschen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Engel, Feuer, Zähneknirschen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Unkraut und Weizen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Faule (Böse) und Edle (Gerechte)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Sollen wir das Unkraut jetzt ausreißen und verbrennen? – Nein!</a:t>
                      </a: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Sollen die Bösen aus der Mitte der Gerechten ausgesondert werden? – Ja!</a:t>
                      </a: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Beides reifen lassen bis zur Ernte. 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Trennen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!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Beides 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wächst miteinander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Scheidung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Das 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Unkraut gebündelt → Feuer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Gute in Gefäße; Rest → Feuerofen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Böse = alle, die andere zu Fall bringen und das Gesetzlose tun „im Königreich“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Böse aus der Mitte der Gerechten ausgesondert.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07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Fischernetz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Königreich (in seiner unsichtbaren Gestalt) besteht aus Menschen „jeder Gattung“. → </a:t>
            </a:r>
          </a:p>
          <a:p>
            <a:r>
              <a:rPr lang="de-DE" dirty="0" smtClean="0"/>
              <a:t>Einmal ist das Netz voll. Die sich eingeschlichen hatten, werden hinausgeworfen!  (Vgl. Mt 22,11-13.)</a:t>
            </a:r>
          </a:p>
          <a:p>
            <a:pPr>
              <a:buFont typeface="Arial" charset="0"/>
              <a:buNone/>
            </a:pP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9775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Mt 13: </a:t>
            </a:r>
            <a:r>
              <a:rPr lang="de-DE" dirty="0"/>
              <a:t>Gleichnis </a:t>
            </a:r>
            <a:r>
              <a:rPr lang="de-DE" dirty="0" smtClean="0"/>
              <a:t>3/4 </a:t>
            </a:r>
            <a:r>
              <a:rPr lang="de-DE" dirty="0"/>
              <a:t>und </a:t>
            </a:r>
            <a:r>
              <a:rPr lang="de-DE" dirty="0" smtClean="0"/>
              <a:t>5/6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044788"/>
              </p:ext>
            </p:extLst>
          </p:nvPr>
        </p:nvGraphicFramePr>
        <p:xfrm>
          <a:off x="107504" y="1412875"/>
          <a:ext cx="8964612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306"/>
                <a:gridCol w="4482306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400" b="1" i="1" smtClean="0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3+4</a:t>
                      </a:r>
                      <a:r>
                        <a:rPr lang="x-none" sz="2400" b="1" i="1" smtClean="0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Senfkorn und Sauerteig</a:t>
                      </a:r>
                      <a:endParaRPr lang="de-CH" sz="2400" b="1" i="1" dirty="0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400" b="1" i="1" smtClean="0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5+6</a:t>
                      </a:r>
                      <a:r>
                        <a:rPr lang="x-none" sz="2400" b="1" i="1" smtClean="0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Acker und Perle</a:t>
                      </a:r>
                      <a:endParaRPr lang="de-CH" sz="2400" b="1" i="1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vor allem eine Botschaft an das </a:t>
                      </a:r>
                      <a:r>
                        <a:rPr lang="de-DE" sz="28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Volk</a:t>
                      </a:r>
                      <a:endParaRPr lang="de-CH" sz="28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vor allem eine Botschaft an die </a:t>
                      </a:r>
                      <a:r>
                        <a:rPr lang="de-DE" sz="28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Jünger</a:t>
                      </a:r>
                      <a:endParaRPr lang="de-CH" sz="28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Betonung auf dem </a:t>
                      </a:r>
                      <a:r>
                        <a:rPr lang="de-DE" sz="28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Wachstum</a:t>
                      </a: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des Königreiches </a:t>
                      </a:r>
                      <a:endParaRPr lang="de-CH" sz="2800" dirty="0" smtClean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de-CH" sz="28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Betonung auf dem </a:t>
                      </a:r>
                      <a:r>
                        <a:rPr lang="de-DE" sz="28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Wert</a:t>
                      </a: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des Königreiches (und auf der </a:t>
                      </a:r>
                      <a:r>
                        <a:rPr lang="de-DE" sz="28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Freude</a:t>
                      </a: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 – für den Jünger. </a:t>
                      </a:r>
                      <a:endParaRPr lang="de-CH" sz="2800" dirty="0" smtClean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Brot – essen: Der den ganzen Prozess gestartet hat, hat etwas davon.</a:t>
                      </a:r>
                      <a:endParaRPr lang="de-CH" sz="28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Reichtum: Der Mensch, der es findet, hat etwas davon.</a:t>
                      </a:r>
                      <a:endParaRPr lang="de-CH" sz="28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6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Mt 13: </a:t>
            </a:r>
            <a:r>
              <a:rPr lang="de-DE" dirty="0"/>
              <a:t>Gleichnis 3/4 und 5/6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580598"/>
              </p:ext>
            </p:extLst>
          </p:nvPr>
        </p:nvGraphicFramePr>
        <p:xfrm>
          <a:off x="107504" y="1412875"/>
          <a:ext cx="8964612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306"/>
                <a:gridCol w="4482306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4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3+4</a:t>
                      </a:r>
                      <a:r>
                        <a:rPr lang="x-none" sz="24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Senfkorn und Sauerteig</a:t>
                      </a:r>
                      <a:endParaRPr lang="de-CH" sz="2400" b="1" i="1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4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5+6</a:t>
                      </a:r>
                      <a:r>
                        <a:rPr lang="x-none" sz="24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Acker und Perle</a:t>
                      </a:r>
                      <a:endParaRPr lang="de-CH" sz="2400" b="1" i="1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Senfkorn: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Kleinheit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→ </a:t>
                      </a:r>
                      <a:r>
                        <a:rPr lang="de-DE" sz="24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sehr groß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 D. h.: das Königreich ist schlussendlich 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sehr, sehr groß.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Sauerteig: üblicherweise </a:t>
                      </a:r>
                      <a:r>
                        <a:rPr lang="de-DE" sz="2400" dirty="0" err="1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Böses,Schlechtigkeit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→ </a:t>
                      </a:r>
                      <a:r>
                        <a:rPr lang="de-DE" sz="24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alles durchsäuert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Ausbreitung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(klein 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→ groß; aber nicht gleich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offensichtlich.</a:t>
                      </a:r>
                      <a:r>
                        <a:rPr lang="de-DE" sz="24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D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ie</a:t>
                      </a:r>
                      <a:r>
                        <a:rPr lang="de-DE" sz="24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Größe wird dann offenbar durch die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Vögel, die sich niederlassen und Nester bauen.)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Durchdringung</a:t>
                      </a:r>
                      <a:r>
                        <a:rPr lang="de-DE" sz="24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/ Transformation </a:t>
                      </a:r>
                      <a:r>
                        <a:rPr lang="de-DE" sz="2400" dirty="0" smtClean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Das verborgene kleine Element macht alles so, wie das Element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selber</a:t>
                      </a:r>
                      <a:r>
                        <a:rPr lang="de-DE" sz="24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Christi Wesen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.)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Beide Gleichnisse zeigen: Das Königreich arbeitet im Stillen, Verborgenen. Wachstum und Durchdringung geschehen </a:t>
                      </a:r>
                      <a:r>
                        <a:rPr lang="de-DE" sz="24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nicht öffentlich. </a:t>
                      </a:r>
                      <a:endParaRPr lang="de-CH" sz="2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71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Senfkorn und Sauerteig</a:t>
            </a:r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Senfkorn</a:t>
            </a:r>
            <a:r>
              <a:rPr lang="de-DE" dirty="0" smtClean="0"/>
              <a:t>: </a:t>
            </a:r>
          </a:p>
          <a:p>
            <a:r>
              <a:rPr lang="de-DE" dirty="0" smtClean="0"/>
              <a:t>Das Königreich ist da, aber zuerst verborgen. </a:t>
            </a:r>
          </a:p>
          <a:p>
            <a:r>
              <a:rPr lang="de-DE" dirty="0" smtClean="0"/>
              <a:t>Kleiner Beginn → </a:t>
            </a:r>
            <a:r>
              <a:rPr lang="de-DE" u="sng" dirty="0" smtClean="0"/>
              <a:t>gewaltiges, großes Ende </a:t>
            </a:r>
            <a:r>
              <a:rPr lang="de-DE" dirty="0" smtClean="0"/>
              <a:t>(bei Christi Ankunft</a:t>
            </a:r>
            <a:r>
              <a:rPr lang="de-DE" dirty="0"/>
              <a:t>)</a:t>
            </a:r>
            <a:endParaRPr lang="de-DE" dirty="0" smtClean="0"/>
          </a:p>
          <a:p>
            <a:r>
              <a:rPr lang="de-DE" b="1" dirty="0" smtClean="0"/>
              <a:t>Sauerteig</a:t>
            </a:r>
            <a:r>
              <a:rPr lang="de-DE" dirty="0" smtClean="0"/>
              <a:t>: </a:t>
            </a:r>
          </a:p>
          <a:p>
            <a:r>
              <a:rPr lang="de-DE" dirty="0" smtClean="0"/>
              <a:t>Verborgenes Wirken → </a:t>
            </a:r>
            <a:r>
              <a:rPr lang="de-DE" u="sng" dirty="0" smtClean="0"/>
              <a:t>gänzliche</a:t>
            </a:r>
            <a:r>
              <a:rPr lang="de-DE" dirty="0" smtClean="0"/>
              <a:t> </a:t>
            </a:r>
            <a:r>
              <a:rPr lang="de-DE" u="sng" dirty="0" smtClean="0"/>
              <a:t>Durchdringung und Transformation </a:t>
            </a:r>
            <a:r>
              <a:rPr lang="de-DE" dirty="0" smtClean="0"/>
              <a:t>(→ Gott „alles in allen“) 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0013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424455"/>
              </p:ext>
            </p:extLst>
          </p:nvPr>
        </p:nvGraphicFramePr>
        <p:xfrm>
          <a:off x="107504" y="1"/>
          <a:ext cx="8964612" cy="7857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932164"/>
              </a:tblGrid>
              <a:tr h="310904"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400" b="1" i="1" dirty="0" smtClean="0"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Acker (Gleichnis 5)</a:t>
                      </a:r>
                      <a:endParaRPr lang="de-CH" sz="2400" b="1" i="1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2400" b="1" i="1" smtClean="0"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Perle</a:t>
                      </a:r>
                      <a:r>
                        <a:rPr lang="de-DE" sz="2400" b="1" i="1" dirty="0" smtClean="0"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(Gleichnis 6)</a:t>
                      </a:r>
                      <a:endParaRPr lang="de-CH" sz="2400" b="1" i="1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28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Wertvoll</a:t>
                      </a:r>
                      <a:endParaRPr lang="de-CH" sz="2000" b="1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Wertvoll</a:t>
                      </a:r>
                      <a:endParaRPr lang="de-CH" sz="2000" b="1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Er erkennt den großen Wert und gibt alles hin.  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Er erkennt den großen Wert und gibt alles hin.  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Wert ist dem Menschen zuerst verborgen. 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Wert ist dem Nichtkenner verborgen. 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Mann findet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unerwartet.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V. 44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Kaufmann sucht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 Er findet, nachdem er Ausschau gehalten hatte. Er war Experte in Sachen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Perlen.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V. 46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d. h.: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Mancher stößt wie zufällig auf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den König (und das Königreich)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z. B. Apg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 (Saulus).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Ein anderer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findet den</a:t>
                      </a:r>
                      <a:r>
                        <a:rPr lang="de-DE" sz="2000" b="1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König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(und das Königreich),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nachdem er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lange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gesucht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hatte,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B. Apg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 (Kämmerer).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6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Mann erkennt, kauft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alles. 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Kaufmann,</a:t>
                      </a:r>
                      <a:r>
                        <a:rPr lang="de-DE" sz="2000" b="1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erkennt, d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er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Wert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Perle ist so groß, dass es angemessen ist, alle bisher gesammelten Perlen,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Haus +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Grundstück zu verkaufen, um mit dem Erlös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de-DE" sz="2000" b="1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Perle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zu kaufen. </a:t>
                      </a:r>
                      <a:endParaRPr lang="de-CH" sz="20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Er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verkauft alles (vgl. Mt 19,21.27), weil er erkennt, dass das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nichts </a:t>
                      </a:r>
                      <a:r>
                        <a:rPr lang="de-DE" sz="20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ist im Vergleich </a:t>
                      </a:r>
                      <a:r>
                        <a:rPr lang="de-DE" sz="20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zur Perle. </a:t>
                      </a:r>
                      <a:endParaRPr lang="de-CH" sz="2000" b="1" dirty="0">
                        <a:solidFill>
                          <a:srgbClr val="0000FF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02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r>
              <a:rPr lang="de-DE" sz="2800" dirty="0"/>
              <a:t>Das Königreich ist </a:t>
            </a:r>
            <a:r>
              <a:rPr lang="de-DE" sz="2800" dirty="0" smtClean="0"/>
              <a:t>mehr </a:t>
            </a:r>
            <a:r>
              <a:rPr lang="de-DE" sz="2800" dirty="0"/>
              <a:t>wert als die „Kosten der Nachfolge</a:t>
            </a:r>
            <a:r>
              <a:rPr lang="de-DE" sz="2800" dirty="0" smtClean="0"/>
              <a:t>“, </a:t>
            </a:r>
            <a:r>
              <a:rPr lang="de-DE" sz="2800" dirty="0"/>
              <a:t>mehr wert als was es kostet, Christus völlig nachzufolgen. </a:t>
            </a:r>
            <a:r>
              <a:rPr lang="de-DE" sz="2800" dirty="0" smtClean="0"/>
              <a:t>Und </a:t>
            </a:r>
            <a:r>
              <a:rPr lang="de-DE" sz="2800" dirty="0"/>
              <a:t>was kostet es, Christus zu folgen? – </a:t>
            </a:r>
            <a:r>
              <a:rPr lang="de-DE" sz="2800" dirty="0" err="1"/>
              <a:t>Lk</a:t>
            </a:r>
            <a:r>
              <a:rPr lang="de-DE" sz="2800" dirty="0"/>
              <a:t> 14,33.26ff: allem entsagen! </a:t>
            </a:r>
            <a:endParaRPr lang="de-CH" sz="2800" dirty="0"/>
          </a:p>
          <a:p>
            <a:r>
              <a:rPr lang="de-DE" sz="2800" b="1" dirty="0">
                <a:solidFill>
                  <a:srgbClr val="0000FF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Das </a:t>
            </a:r>
            <a:r>
              <a:rPr lang="de-DE" sz="2800" b="1" dirty="0" smtClean="0">
                <a:solidFill>
                  <a:srgbClr val="0000FF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Königreich (und der König) </a:t>
            </a:r>
            <a:r>
              <a:rPr lang="de-DE" sz="2800" b="1" dirty="0">
                <a:solidFill>
                  <a:srgbClr val="0000FF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ist viel mehr wert als alles in der </a:t>
            </a:r>
            <a:r>
              <a:rPr lang="de-DE" sz="2800" b="1" dirty="0" smtClean="0">
                <a:solidFill>
                  <a:srgbClr val="0000FF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Welt, </a:t>
            </a:r>
            <a:r>
              <a:rPr lang="de-DE" sz="2800" dirty="0" smtClean="0"/>
              <a:t>mehr </a:t>
            </a:r>
            <a:r>
              <a:rPr lang="de-DE" sz="2800" dirty="0"/>
              <a:t>wert als weltliche Freuden, Familienbande, Karriere, </a:t>
            </a:r>
            <a:r>
              <a:rPr lang="de-DE" sz="2800" dirty="0" smtClean="0"/>
              <a:t>irdischer </a:t>
            </a:r>
            <a:r>
              <a:rPr lang="de-DE" sz="2800" dirty="0"/>
              <a:t>Wohlstand, hohe Stellung in der </a:t>
            </a:r>
            <a:r>
              <a:rPr lang="de-DE" sz="2800" dirty="0" smtClean="0"/>
              <a:t>Gesellschaft. </a:t>
            </a:r>
            <a:r>
              <a:rPr lang="de-DE" sz="2800" b="1" dirty="0">
                <a:solidFill>
                  <a:srgbClr val="0000FF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Darum kaufe es „um alles in der Welt“. </a:t>
            </a:r>
            <a:endParaRPr lang="de-CH" sz="2800" b="1" dirty="0">
              <a:solidFill>
                <a:srgbClr val="0000FF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de-DE" sz="2800" dirty="0" smtClean="0"/>
              <a:t>Wer den Wert des Königs/Königreiches erkennt, lässt alles </a:t>
            </a:r>
            <a:r>
              <a:rPr lang="de-DE" sz="2800" dirty="0"/>
              <a:t>mit Freuden </a:t>
            </a:r>
            <a:r>
              <a:rPr lang="de-DE" sz="2800" dirty="0" smtClean="0"/>
              <a:t>fahren. </a:t>
            </a:r>
            <a:endParaRPr lang="de-CH" sz="2800" dirty="0"/>
          </a:p>
          <a:p>
            <a:r>
              <a:rPr lang="de-DE" sz="2800" dirty="0"/>
              <a:t>Das Gleichnis hat nur einen Vergleichspunkt. </a:t>
            </a:r>
            <a:r>
              <a:rPr lang="de-DE" sz="2800" u="sng" dirty="0"/>
              <a:t>Es geht nicht darum, wer der </a:t>
            </a:r>
            <a:r>
              <a:rPr lang="de-DE" sz="2800" u="sng" dirty="0" smtClean="0"/>
              <a:t>Mann/Kaufmann </a:t>
            </a:r>
            <a:r>
              <a:rPr lang="de-DE" sz="2800" dirty="0" smtClean="0"/>
              <a:t>(oder die Frau </a:t>
            </a:r>
            <a:r>
              <a:rPr lang="de-DE" sz="2800" dirty="0"/>
              <a:t>im </a:t>
            </a:r>
            <a:r>
              <a:rPr lang="de-DE" sz="2800" dirty="0" smtClean="0"/>
              <a:t>Gl. </a:t>
            </a:r>
            <a:r>
              <a:rPr lang="de-DE" sz="2800" dirty="0"/>
              <a:t>vom </a:t>
            </a:r>
            <a:r>
              <a:rPr lang="de-DE" sz="2800" dirty="0" smtClean="0"/>
              <a:t>Sauerteig o. der Mensch im Gl. v. Senfkorn) </a:t>
            </a:r>
            <a:r>
              <a:rPr lang="de-DE" sz="2800" u="sng" dirty="0" smtClean="0"/>
              <a:t>ist</a:t>
            </a:r>
            <a:r>
              <a:rPr lang="de-DE" sz="2800" u="sng" dirty="0"/>
              <a:t>, sondern wie viel der Schatz wert ist</a:t>
            </a:r>
            <a:r>
              <a:rPr lang="de-DE" sz="2800" dirty="0"/>
              <a:t>. </a:t>
            </a:r>
            <a:r>
              <a:rPr lang="de-DE" sz="2800" dirty="0" smtClean="0"/>
              <a:t> 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39862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Mt 13: </a:t>
            </a:r>
            <a:r>
              <a:rPr lang="de-DE" dirty="0"/>
              <a:t>Gleichnis 1 und 8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07968"/>
              </p:ext>
            </p:extLst>
          </p:nvPr>
        </p:nvGraphicFramePr>
        <p:xfrm>
          <a:off x="107504" y="1412875"/>
          <a:ext cx="8964612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71614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Gleichnis</a:t>
                      </a:r>
                      <a:r>
                        <a:rPr lang="de-DE" baseline="0" dirty="0" smtClean="0"/>
                        <a:t> vom Sämann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Gleichnis vom Hausherrn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2000" b="1" i="1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Sämann</a:t>
                      </a:r>
                      <a:endParaRPr lang="de-CH" sz="2000" b="1" i="1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x-none" sz="2000" b="1" i="1" smtClean="0">
                          <a:solidFill>
                            <a:srgbClr val="3333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Hausherr</a:t>
                      </a:r>
                      <a:endParaRPr lang="de-CH" sz="2000" b="1" i="1" dirty="0">
                        <a:solidFill>
                          <a:srgbClr val="333300"/>
                        </a:solidFill>
                        <a:effectLst/>
                        <a:latin typeface="Arial Narrow" panose="020B0606020202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Andere Einleitung als die sonstigen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Andere Einleitung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</a:t>
                      </a:r>
                      <a:r>
                        <a:rPr lang="de-DE" sz="2400" dirty="0" err="1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Säman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sät, der Samen fällt …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schlechter 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Boden – guter Boden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 Böden, nur einer bringt Frucht.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= der, der hört und vernimmt und versteht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Hausherr holt hervor …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Altes – Neues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Alles ist wertvoll, weil das Alte durch das Neue wertvoll wird. Das AT bekommt erst durch das NT seine wirkliche Bedeutung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(Schatten –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Wirklichkeit;</a:t>
                      </a:r>
                      <a:r>
                        <a:rPr lang="de-DE" sz="24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z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B. Tempel, tägl. </a:t>
                      </a:r>
                      <a:r>
                        <a:rPr lang="de-DE" sz="24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Morgen-/Abendopfer</a:t>
                      </a: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 Passa, Feste, Gebote)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Sämann hat einen Gewinn. </a:t>
                      </a:r>
                      <a:endParaRPr lang="de-CH" sz="24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Der Jünger hat einen Gewinn. </a:t>
                      </a:r>
                      <a:endParaRPr lang="de-CH" sz="2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07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b="1" dirty="0" smtClean="0"/>
              <a:t>Worauf bei Gleichnissen zu achten ist: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b="1" i="1" dirty="0" smtClean="0"/>
              <a:t>1</a:t>
            </a:r>
            <a:r>
              <a:rPr lang="de-CH" b="1" i="1" dirty="0"/>
              <a:t>. </a:t>
            </a:r>
            <a:r>
              <a:rPr lang="de-CH" b="1" i="1" dirty="0" smtClean="0"/>
              <a:t>Was ist der historische Zusammenhang?</a:t>
            </a:r>
            <a:endParaRPr lang="de-CH" b="1" i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dirty="0" err="1" smtClean="0"/>
              <a:t>Lk</a:t>
            </a:r>
            <a:r>
              <a:rPr lang="de-CH" dirty="0" smtClean="0"/>
              <a:t> </a:t>
            </a:r>
            <a:r>
              <a:rPr lang="de-CH" dirty="0"/>
              <a:t>15,1-2: </a:t>
            </a:r>
            <a:r>
              <a:rPr lang="de-DE" dirty="0"/>
              <a:t>„Es nahten sich zu ihm </a:t>
            </a:r>
            <a:r>
              <a:rPr lang="de-DE" dirty="0" smtClean="0"/>
              <a:t>alle </a:t>
            </a:r>
            <a:r>
              <a:rPr lang="de-DE" dirty="0"/>
              <a:t>Zolleinnehmer und Sünder, ihn zu hören. 2 Und es war ein Murren unter den Pharisäern und den Schriftgelehrten: ‘Dieser nimmt Sünder an’, sagten sie, ‘und isst mit ihnen.’“ </a:t>
            </a:r>
            <a:endParaRPr lang="de-CH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b="1" i="1" dirty="0"/>
              <a:t>2. </a:t>
            </a:r>
            <a:r>
              <a:rPr lang="de-CH" b="1" i="1" dirty="0" smtClean="0"/>
              <a:t>Was ist </a:t>
            </a:r>
            <a:r>
              <a:rPr lang="de-CH" b="1" i="1" dirty="0"/>
              <a:t>der normale Inhalt der </a:t>
            </a:r>
            <a:r>
              <a:rPr lang="de-CH" b="1" i="1" dirty="0" smtClean="0"/>
              <a:t>Geschichte? </a:t>
            </a:r>
            <a:endParaRPr lang="de-CH" b="1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b="1" i="1" dirty="0"/>
              <a:t>3. </a:t>
            </a:r>
            <a:r>
              <a:rPr lang="de-CH" b="1" i="1" dirty="0" smtClean="0"/>
              <a:t>Wie deutet Jesus </a:t>
            </a:r>
            <a:r>
              <a:rPr lang="de-CH" b="1" i="1" dirty="0"/>
              <a:t>selbst </a:t>
            </a:r>
            <a:r>
              <a:rPr lang="de-CH" b="1" i="1" dirty="0" smtClean="0"/>
              <a:t>Gleichnisse? </a:t>
            </a:r>
          </a:p>
          <a:p>
            <a:pPr lvl="1"/>
            <a:r>
              <a:rPr lang="de-CH" dirty="0" smtClean="0"/>
              <a:t>Nicht alle Details ausdeuten! Mt 13,36ff: Jesus deutete </a:t>
            </a:r>
            <a:r>
              <a:rPr lang="de-CH" b="1" dirty="0" smtClean="0"/>
              <a:t>nicht</a:t>
            </a:r>
            <a:r>
              <a:rPr lang="de-CH" dirty="0" smtClean="0"/>
              <a:t> die „Menschen“  von V. 25, die Knechte (V. 27) und was das Bündel (V. 30) sei.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b="1" dirty="0"/>
              <a:t>Worauf bei Gleichnissen zu achten ist: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b="1" i="1" dirty="0" smtClean="0"/>
              <a:t>4</a:t>
            </a:r>
            <a:r>
              <a:rPr lang="de-CH" b="1" i="1" dirty="0"/>
              <a:t>. </a:t>
            </a:r>
            <a:r>
              <a:rPr lang="de-CH" b="1" i="1" dirty="0" err="1" smtClean="0"/>
              <a:t>Skopus</a:t>
            </a:r>
            <a:r>
              <a:rPr lang="de-CH" b="1" i="1" dirty="0" smtClean="0"/>
              <a:t> </a:t>
            </a:r>
            <a:r>
              <a:rPr lang="de-CH" b="1" i="1" dirty="0"/>
              <a:t>in eigenen Worten ausdrücken.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dirty="0"/>
              <a:t>Die zentrale </a:t>
            </a:r>
            <a:r>
              <a:rPr lang="de-CH" dirty="0" smtClean="0"/>
              <a:t>Wahrheit wiedergeben</a:t>
            </a:r>
            <a:r>
              <a:rPr lang="de-CH" dirty="0"/>
              <a:t>. </a:t>
            </a:r>
            <a:endParaRPr lang="de-CH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dirty="0" smtClean="0"/>
              <a:t>Z. Bsp. Mt 25,13! Es geht nicht darum, wer die Braut ist oder warum auch die Klugen einschliefen. </a:t>
            </a:r>
            <a:endParaRPr lang="de-CH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b="1" i="1" dirty="0"/>
              <a:t>5. Die Wahrheit mit der Lehre Jesu und der Apostel vergleichen.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b="1" i="1" dirty="0"/>
              <a:t>6. Auf Gleichnisse </a:t>
            </a:r>
            <a:r>
              <a:rPr lang="de-CH" b="1" i="1" dirty="0" smtClean="0"/>
              <a:t>keine </a:t>
            </a:r>
            <a:r>
              <a:rPr lang="de-CH" b="1" i="1" dirty="0"/>
              <a:t>Lehrsysteme </a:t>
            </a:r>
            <a:r>
              <a:rPr lang="de-CH" b="1" i="1" dirty="0" smtClean="0"/>
              <a:t>aufbauen</a:t>
            </a:r>
            <a:r>
              <a:rPr lang="de-CH" b="1" i="1" dirty="0"/>
              <a:t>. </a:t>
            </a:r>
            <a:endParaRPr lang="de-CH" b="1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dirty="0" smtClean="0"/>
              <a:t>(Z. Bsp. Off 2+3)</a:t>
            </a:r>
            <a:endParaRPr lang="de-CH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Pharisäer und Zöllner Lk 18,9ff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18,14: „</a:t>
            </a:r>
            <a:r>
              <a:rPr lang="de-DE" smtClean="0"/>
              <a:t>Ich sage euch: Es ging dieser gerechtfertigt in sein Haus hinab, im Gegensatz zu jenem; denn jeder, </a:t>
            </a:r>
            <a:r>
              <a:rPr lang="de-DE" u="sng" smtClean="0"/>
              <a:t>der sich selbst erhöht, wird erniedrigt werden, aber wer sich selbst erniedrigt, wird erhöht werden</a:t>
            </a:r>
            <a:r>
              <a:rPr lang="en-US" smtClean="0"/>
              <a:t>.“ </a:t>
            </a:r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Die zehn Jungfrauen Mt 25,1ff</a:t>
            </a: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Thema ist das Kommen des Bräutigams Jesus Christus, das zu einem unbestimmten Zeitpunkt geschieht.</a:t>
            </a:r>
            <a:r>
              <a:rPr lang="de-DE" u="sng" dirty="0" smtClean="0"/>
              <a:t> 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vorbereitet</a:t>
            </a:r>
            <a:r>
              <a:rPr lang="en-US" dirty="0" smtClean="0"/>
              <a:t>. Reserve-</a:t>
            </a:r>
            <a:r>
              <a:rPr lang="en-US" dirty="0" err="1" smtClean="0"/>
              <a:t>Öl</a:t>
            </a:r>
            <a:r>
              <a:rPr lang="en-US" dirty="0" smtClean="0"/>
              <a:t>!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vorzubereiten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töricht</a:t>
            </a:r>
            <a:r>
              <a:rPr lang="en-US" dirty="0" smtClean="0"/>
              <a:t>. </a:t>
            </a:r>
            <a:endParaRPr lang="de-CH" dirty="0" smtClean="0"/>
          </a:p>
          <a:p>
            <a:r>
              <a:rPr lang="de-CH" dirty="0" smtClean="0"/>
              <a:t>V. 13: „</a:t>
            </a:r>
            <a:r>
              <a:rPr lang="de-DE" u="sng" dirty="0" smtClean="0"/>
              <a:t>Wacht also </a:t>
            </a:r>
            <a:r>
              <a:rPr lang="de-DE" dirty="0" smtClean="0"/>
              <a:t>(= Seid vorbereitet!)</a:t>
            </a:r>
            <a:r>
              <a:rPr lang="de-DE" u="sng" dirty="0" smtClean="0"/>
              <a:t>, weil ihr nicht den Tag wisst noch die Stunde, in der der Sohn des Menschen kommt</a:t>
            </a:r>
            <a:r>
              <a:rPr lang="en-US" dirty="0" smtClean="0"/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CH" dirty="0" smtClean="0"/>
              <a:t>Der barmherzige </a:t>
            </a:r>
            <a:r>
              <a:rPr lang="de-CH" dirty="0"/>
              <a:t>Samariter </a:t>
            </a:r>
            <a:r>
              <a:rPr lang="de-CH" dirty="0" smtClean="0"/>
              <a:t>Lk 10,29ff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dirty="0"/>
              <a:t>Frage: „</a:t>
            </a:r>
            <a:r>
              <a:rPr lang="de-DE" dirty="0"/>
              <a:t>Wer ist mein Nächster?“ (V. 29)</a:t>
            </a:r>
            <a:endParaRPr lang="de-CH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CH" dirty="0"/>
              <a:t>V. 36.37: „</a:t>
            </a:r>
            <a:r>
              <a:rPr lang="de-DE" dirty="0"/>
              <a:t>‘Wer von diesen Dreien scheint dir also Nächster dessen geworden zu sein, der unter die Räuber gefallen war?‘  37 Er sagte: ‚Der, der die Barmherzigkeit an ihm tat.‘ Daraufhin sagte Jesus zu ihm</a:t>
            </a:r>
            <a:r>
              <a:rPr lang="de-DE" dirty="0" smtClean="0"/>
              <a:t>: „</a:t>
            </a:r>
            <a:r>
              <a:rPr lang="de-DE" u="sng" dirty="0"/>
              <a:t>Gehe hin und tue du gleicherweise</a:t>
            </a:r>
            <a:r>
              <a:rPr lang="en-US" dirty="0"/>
              <a:t>.“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Es geht nicht um die Frage, ob Jesus der Samariter ist.</a:t>
            </a:r>
            <a:endParaRPr lang="de-CH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 Vergleiche in Mt 13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de-DE" sz="2800" dirty="0">
                <a:solidFill>
                  <a:srgbClr val="0070C0"/>
                </a:solidFill>
              </a:rPr>
              <a:t>A: </a:t>
            </a:r>
            <a:r>
              <a:rPr lang="de-DE" sz="3200" dirty="0">
                <a:solidFill>
                  <a:srgbClr val="0070C0"/>
                </a:solidFill>
              </a:rPr>
              <a:t>1. Sämann</a:t>
            </a:r>
            <a:r>
              <a:rPr lang="de-DE" sz="2800" dirty="0">
                <a:solidFill>
                  <a:srgbClr val="0070C0"/>
                </a:solidFill>
              </a:rPr>
              <a:t> (andere Einleitung)  </a:t>
            </a:r>
            <a:r>
              <a:rPr lang="de-DE" sz="2800" dirty="0" smtClean="0">
                <a:solidFill>
                  <a:srgbClr val="0070C0"/>
                </a:solidFill>
              </a:rPr>
              <a:t>V. 3-9,18-23</a:t>
            </a:r>
            <a:endParaRPr lang="de-DE" sz="2800" dirty="0">
              <a:solidFill>
                <a:srgbClr val="0070C0"/>
              </a:solidFill>
            </a:endParaRPr>
          </a:p>
          <a:p>
            <a:r>
              <a:rPr lang="de-DE" sz="2800" dirty="0" smtClean="0">
                <a:solidFill>
                  <a:srgbClr val="008A3E"/>
                </a:solidFill>
              </a:rPr>
              <a:t> B</a:t>
            </a:r>
            <a:r>
              <a:rPr lang="de-DE" sz="2800" dirty="0">
                <a:solidFill>
                  <a:srgbClr val="008A3E"/>
                </a:solidFill>
              </a:rPr>
              <a:t>: </a:t>
            </a:r>
            <a:r>
              <a:rPr lang="de-DE" sz="3200" dirty="0">
                <a:solidFill>
                  <a:srgbClr val="008A3E"/>
                </a:solidFill>
              </a:rPr>
              <a:t>2 Gleichnis vom Unkraut im Weizen </a:t>
            </a:r>
            <a:r>
              <a:rPr lang="de-DE" sz="3200" dirty="0" smtClean="0">
                <a:solidFill>
                  <a:srgbClr val="008A3E"/>
                </a:solidFill>
              </a:rPr>
              <a:t>V. </a:t>
            </a:r>
            <a:r>
              <a:rPr lang="de-DE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24-30</a:t>
            </a:r>
            <a:endParaRPr lang="de-DE" sz="2800" dirty="0" smtClean="0"/>
          </a:p>
          <a:p>
            <a:r>
              <a:rPr lang="de-DE" sz="2800" dirty="0" smtClean="0">
                <a:solidFill>
                  <a:srgbClr val="FF0000"/>
                </a:solidFill>
              </a:rPr>
              <a:t>  C</a:t>
            </a:r>
            <a:r>
              <a:rPr lang="de-DE" sz="2800" dirty="0">
                <a:solidFill>
                  <a:srgbClr val="FF0000"/>
                </a:solidFill>
              </a:rPr>
              <a:t>: </a:t>
            </a:r>
            <a:r>
              <a:rPr lang="de-DE" sz="2800" dirty="0" smtClean="0">
                <a:solidFill>
                  <a:srgbClr val="FF0000"/>
                </a:solidFill>
              </a:rPr>
              <a:t>3+4 </a:t>
            </a:r>
            <a:r>
              <a:rPr lang="de-DE" sz="3200" dirty="0" smtClean="0">
                <a:solidFill>
                  <a:srgbClr val="FF0000"/>
                </a:solidFill>
              </a:rPr>
              <a:t>Doppelgleichnis</a:t>
            </a:r>
            <a:r>
              <a:rPr lang="de-DE" sz="3200" dirty="0">
                <a:solidFill>
                  <a:srgbClr val="FF0000"/>
                </a:solidFill>
              </a:rPr>
              <a:t>: </a:t>
            </a:r>
            <a:r>
              <a:rPr lang="de-DE" sz="3200" dirty="0" smtClean="0">
                <a:solidFill>
                  <a:srgbClr val="FF0000"/>
                </a:solidFill>
              </a:rPr>
              <a:t>Senfkorn + Sauerteig </a:t>
            </a:r>
            <a:r>
              <a:rPr lang="de-DE" sz="2800" dirty="0" smtClean="0"/>
              <a:t>31-33 </a:t>
            </a:r>
            <a:r>
              <a:rPr lang="de-DE" sz="2800" dirty="0"/>
              <a:t> </a:t>
            </a:r>
            <a:r>
              <a:rPr lang="de-DE" sz="2400" dirty="0" smtClean="0"/>
              <a:t> </a:t>
            </a:r>
            <a:endParaRPr lang="de-DE" sz="2400" dirty="0"/>
          </a:p>
          <a:p>
            <a:r>
              <a:rPr lang="de-DE" sz="2800" dirty="0" smtClean="0">
                <a:solidFill>
                  <a:srgbClr val="FF0000"/>
                </a:solidFill>
              </a:rPr>
              <a:t>  C</a:t>
            </a:r>
            <a:r>
              <a:rPr lang="de-DE" sz="2800" dirty="0">
                <a:solidFill>
                  <a:srgbClr val="FF0000"/>
                </a:solidFill>
              </a:rPr>
              <a:t>: </a:t>
            </a:r>
            <a:r>
              <a:rPr lang="de-DE" sz="2800" dirty="0" smtClean="0">
                <a:solidFill>
                  <a:srgbClr val="FF0000"/>
                </a:solidFill>
              </a:rPr>
              <a:t>5+6 </a:t>
            </a:r>
            <a:r>
              <a:rPr lang="de-DE" sz="3200" dirty="0" smtClean="0">
                <a:solidFill>
                  <a:srgbClr val="FF0000"/>
                </a:solidFill>
              </a:rPr>
              <a:t>Doppelgleichnis: Ackerschatz + Perle </a:t>
            </a:r>
            <a:r>
              <a:rPr lang="de-DE" sz="2400" dirty="0" smtClean="0"/>
              <a:t> </a:t>
            </a:r>
            <a:r>
              <a:rPr lang="de-DE" sz="2800" dirty="0" smtClean="0"/>
              <a:t>44-46 </a:t>
            </a:r>
            <a:r>
              <a:rPr lang="de-DE" sz="2400" dirty="0" smtClean="0"/>
              <a:t> </a:t>
            </a:r>
            <a:endParaRPr lang="de-DE" sz="2400" dirty="0"/>
          </a:p>
          <a:p>
            <a:r>
              <a:rPr lang="de-DE" sz="2800" dirty="0" smtClean="0">
                <a:solidFill>
                  <a:srgbClr val="008A3E"/>
                </a:solidFill>
              </a:rPr>
              <a:t> B</a:t>
            </a:r>
            <a:r>
              <a:rPr lang="de-DE" sz="2800" dirty="0">
                <a:solidFill>
                  <a:srgbClr val="008A3E"/>
                </a:solidFill>
              </a:rPr>
              <a:t>: </a:t>
            </a:r>
            <a:r>
              <a:rPr lang="de-DE" sz="3200" dirty="0" smtClean="0">
                <a:solidFill>
                  <a:srgbClr val="008A3E"/>
                </a:solidFill>
              </a:rPr>
              <a:t>7 Gleichnis </a:t>
            </a:r>
            <a:r>
              <a:rPr lang="de-DE" sz="3200" dirty="0">
                <a:solidFill>
                  <a:srgbClr val="008A3E"/>
                </a:solidFill>
              </a:rPr>
              <a:t>vom Netz </a:t>
            </a:r>
            <a:r>
              <a:rPr lang="de-DE" sz="3200" dirty="0" smtClean="0">
                <a:solidFill>
                  <a:srgbClr val="008A3E"/>
                </a:solidFill>
              </a:rPr>
              <a:t>V. </a:t>
            </a:r>
            <a:r>
              <a:rPr lang="de-DE" sz="2800" dirty="0" smtClean="0">
                <a:solidFill>
                  <a:srgbClr val="008A3E"/>
                </a:solidFill>
              </a:rPr>
              <a:t>49-51</a:t>
            </a:r>
            <a:r>
              <a:rPr lang="de-DE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400" i="1" u="sng" dirty="0" smtClean="0"/>
              <a:t> </a:t>
            </a:r>
            <a:endParaRPr lang="de-DE" sz="2400" dirty="0"/>
          </a:p>
          <a:p>
            <a:r>
              <a:rPr lang="de-DE" sz="2800" dirty="0" smtClean="0">
                <a:solidFill>
                  <a:srgbClr val="0070C0"/>
                </a:solidFill>
              </a:rPr>
              <a:t>A</a:t>
            </a:r>
            <a:r>
              <a:rPr lang="de-DE" sz="2800" dirty="0">
                <a:solidFill>
                  <a:srgbClr val="0070C0"/>
                </a:solidFill>
              </a:rPr>
              <a:t>: </a:t>
            </a:r>
            <a:r>
              <a:rPr lang="de-DE" sz="3200" dirty="0">
                <a:solidFill>
                  <a:srgbClr val="0070C0"/>
                </a:solidFill>
              </a:rPr>
              <a:t>8 Hausherr </a:t>
            </a:r>
            <a:r>
              <a:rPr lang="de-DE" sz="2800" dirty="0">
                <a:solidFill>
                  <a:srgbClr val="0070C0"/>
                </a:solidFill>
              </a:rPr>
              <a:t>(andere Einleitung)  </a:t>
            </a:r>
            <a:r>
              <a:rPr lang="de-DE" sz="2800" dirty="0" smtClean="0">
                <a:solidFill>
                  <a:srgbClr val="0070C0"/>
                </a:solidFill>
              </a:rPr>
              <a:t>V. 52</a:t>
            </a:r>
            <a:endParaRPr lang="de-DE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6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04056"/>
          </a:xfrm>
        </p:spPr>
        <p:txBody>
          <a:bodyPr/>
          <a:lstStyle/>
          <a:p>
            <a:r>
              <a:rPr lang="de-DE" dirty="0" smtClean="0"/>
              <a:t>8 Vergleiche in Mt 13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de-DE" sz="2400" dirty="0">
                <a:solidFill>
                  <a:srgbClr val="0070C0"/>
                </a:solidFill>
              </a:rPr>
              <a:t>A: </a:t>
            </a:r>
            <a:r>
              <a:rPr lang="de-DE" sz="2800" dirty="0">
                <a:solidFill>
                  <a:srgbClr val="0070C0"/>
                </a:solidFill>
              </a:rPr>
              <a:t>1. Sämann</a:t>
            </a:r>
            <a:r>
              <a:rPr lang="de-DE" sz="2400" dirty="0">
                <a:solidFill>
                  <a:srgbClr val="0070C0"/>
                </a:solidFill>
              </a:rPr>
              <a:t> (andere Einleitung)  </a:t>
            </a:r>
            <a:r>
              <a:rPr lang="de-DE" sz="2400" dirty="0" smtClean="0">
                <a:solidFill>
                  <a:srgbClr val="0070C0"/>
                </a:solidFill>
              </a:rPr>
              <a:t>3-9</a:t>
            </a:r>
            <a:endParaRPr lang="de-DE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rgbClr val="7030A0"/>
                </a:solidFill>
              </a:rPr>
              <a:t> [</a:t>
            </a:r>
            <a:r>
              <a:rPr lang="de-DE" sz="2000" dirty="0">
                <a:solidFill>
                  <a:srgbClr val="7030A0"/>
                </a:solidFill>
              </a:rPr>
              <a:t>Frage – nicht verstehen. 10-17; Zitat. + Deutung vom Gleichnis von </a:t>
            </a:r>
            <a:r>
              <a:rPr lang="de-DE" sz="2000" dirty="0" smtClean="0">
                <a:solidFill>
                  <a:srgbClr val="7030A0"/>
                </a:solidFill>
              </a:rPr>
              <a:t>Sämann 18-23]</a:t>
            </a:r>
            <a:endParaRPr lang="de-DE" sz="2000" dirty="0">
              <a:solidFill>
                <a:srgbClr val="7030A0"/>
              </a:solidFill>
            </a:endParaRPr>
          </a:p>
          <a:p>
            <a:r>
              <a:rPr lang="de-DE" sz="2400" dirty="0" smtClean="0">
                <a:solidFill>
                  <a:srgbClr val="008A3E"/>
                </a:solidFill>
              </a:rPr>
              <a:t>B</a:t>
            </a:r>
            <a:r>
              <a:rPr lang="de-DE" sz="2400" dirty="0">
                <a:solidFill>
                  <a:srgbClr val="008A3E"/>
                </a:solidFill>
              </a:rPr>
              <a:t>: </a:t>
            </a:r>
            <a:r>
              <a:rPr lang="de-DE" sz="2800" dirty="0">
                <a:solidFill>
                  <a:srgbClr val="008A3E"/>
                </a:solidFill>
              </a:rPr>
              <a:t>2 Gleichnis vom Unkraut im Weizen 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24-30 </a:t>
            </a:r>
            <a:r>
              <a:rPr lang="de-DE" sz="2000" i="1" dirty="0" smtClean="0"/>
              <a:t>Das </a:t>
            </a:r>
            <a:r>
              <a:rPr lang="de-DE" sz="2000" i="1" dirty="0"/>
              <a:t>Königreich der Himmel ist gleich </a:t>
            </a:r>
            <a:r>
              <a:rPr lang="de-DE" sz="2400" dirty="0"/>
              <a:t> </a:t>
            </a:r>
            <a:endParaRPr lang="de-DE" sz="2400" dirty="0" smtClean="0"/>
          </a:p>
          <a:p>
            <a:r>
              <a:rPr lang="de-DE" sz="2400" dirty="0" smtClean="0">
                <a:solidFill>
                  <a:srgbClr val="FF0000"/>
                </a:solidFill>
              </a:rPr>
              <a:t>C</a:t>
            </a:r>
            <a:r>
              <a:rPr lang="de-DE" sz="2400" dirty="0">
                <a:solidFill>
                  <a:srgbClr val="FF0000"/>
                </a:solidFill>
              </a:rPr>
              <a:t>: </a:t>
            </a:r>
            <a:r>
              <a:rPr lang="de-DE" sz="2400" dirty="0" smtClean="0">
                <a:solidFill>
                  <a:srgbClr val="FF0000"/>
                </a:solidFill>
              </a:rPr>
              <a:t>3+4 </a:t>
            </a:r>
            <a:r>
              <a:rPr lang="de-DE" sz="2800" dirty="0" smtClean="0">
                <a:solidFill>
                  <a:srgbClr val="FF0000"/>
                </a:solidFill>
              </a:rPr>
              <a:t>Doppelgleichnis</a:t>
            </a:r>
            <a:r>
              <a:rPr lang="de-DE" sz="2800" dirty="0">
                <a:solidFill>
                  <a:srgbClr val="FF0000"/>
                </a:solidFill>
              </a:rPr>
              <a:t>: </a:t>
            </a:r>
            <a:r>
              <a:rPr lang="de-DE" sz="2800" dirty="0" smtClean="0">
                <a:solidFill>
                  <a:srgbClr val="FF0000"/>
                </a:solidFill>
              </a:rPr>
              <a:t>Senfkorn + Sauerteig </a:t>
            </a:r>
            <a:r>
              <a:rPr lang="de-DE" sz="2000" i="1" dirty="0" smtClean="0"/>
              <a:t>2xDas </a:t>
            </a:r>
            <a:r>
              <a:rPr lang="de-DE" sz="2000" i="1" dirty="0"/>
              <a:t>Königreich der Himmel ist gleich einem</a:t>
            </a:r>
            <a:r>
              <a:rPr lang="de-DE" sz="2000" dirty="0"/>
              <a:t> </a:t>
            </a:r>
            <a:r>
              <a:rPr lang="de-DE" sz="2000" dirty="0" smtClean="0"/>
              <a:t>… </a:t>
            </a:r>
            <a:r>
              <a:rPr lang="de-DE" sz="2400" dirty="0"/>
              <a:t>31-33 </a:t>
            </a:r>
            <a:r>
              <a:rPr lang="de-DE" sz="2000" dirty="0">
                <a:solidFill>
                  <a:srgbClr val="D6A300"/>
                </a:solidFill>
              </a:rPr>
              <a:t>Keine Deutung</a:t>
            </a:r>
            <a:endParaRPr lang="de-DE" sz="2400" dirty="0">
              <a:solidFill>
                <a:srgbClr val="D6A30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7030A0"/>
                </a:solidFill>
              </a:rPr>
              <a:t> </a:t>
            </a:r>
            <a:r>
              <a:rPr lang="de-DE" sz="2000" dirty="0" smtClean="0">
                <a:solidFill>
                  <a:srgbClr val="7030A0"/>
                </a:solidFill>
              </a:rPr>
              <a:t>[</a:t>
            </a:r>
            <a:r>
              <a:rPr lang="de-DE" sz="2000" dirty="0">
                <a:solidFill>
                  <a:srgbClr val="7030A0"/>
                </a:solidFill>
              </a:rPr>
              <a:t>Zitat 34.35, Bitte + Deutung vom Gleichnis vom Unkraut im Weizen 37-43]</a:t>
            </a:r>
          </a:p>
          <a:p>
            <a:r>
              <a:rPr lang="de-DE" sz="2400" dirty="0" smtClean="0">
                <a:solidFill>
                  <a:srgbClr val="FF0000"/>
                </a:solidFill>
              </a:rPr>
              <a:t>C</a:t>
            </a:r>
            <a:r>
              <a:rPr lang="de-DE" sz="2400" dirty="0">
                <a:solidFill>
                  <a:srgbClr val="FF0000"/>
                </a:solidFill>
              </a:rPr>
              <a:t>: </a:t>
            </a:r>
            <a:r>
              <a:rPr lang="de-DE" sz="2400" dirty="0" smtClean="0">
                <a:solidFill>
                  <a:srgbClr val="FF0000"/>
                </a:solidFill>
              </a:rPr>
              <a:t>5+6 </a:t>
            </a:r>
            <a:r>
              <a:rPr lang="de-DE" sz="2800" dirty="0" smtClean="0">
                <a:solidFill>
                  <a:srgbClr val="FF0000"/>
                </a:solidFill>
              </a:rPr>
              <a:t>Doppelgleichnis: Ackerschatz und Perle </a:t>
            </a:r>
            <a:r>
              <a:rPr lang="de-DE" sz="2000" dirty="0" smtClean="0"/>
              <a:t>(</a:t>
            </a:r>
            <a:r>
              <a:rPr lang="de-DE" sz="2000" i="1" dirty="0" smtClean="0"/>
              <a:t>2x </a:t>
            </a:r>
            <a:r>
              <a:rPr lang="de-DE" sz="2000" i="1" u="sng" dirty="0"/>
              <a:t>Wiederum</a:t>
            </a:r>
            <a:r>
              <a:rPr lang="de-DE" sz="2000" i="1" dirty="0"/>
              <a:t> ist das Königreich der Himmel </a:t>
            </a:r>
            <a:r>
              <a:rPr lang="de-DE" sz="2000" i="1" dirty="0" smtClean="0"/>
              <a:t>gleich </a:t>
            </a:r>
            <a:r>
              <a:rPr lang="de-DE" sz="2000" i="1" dirty="0"/>
              <a:t>einem</a:t>
            </a:r>
            <a:r>
              <a:rPr lang="de-DE" sz="2000" dirty="0"/>
              <a:t> …) </a:t>
            </a:r>
            <a:r>
              <a:rPr lang="de-DE" sz="2400" dirty="0"/>
              <a:t>44-46 </a:t>
            </a:r>
            <a:r>
              <a:rPr lang="de-DE" sz="2000" dirty="0">
                <a:solidFill>
                  <a:srgbClr val="D6A300"/>
                </a:solidFill>
              </a:rPr>
              <a:t>Keine Deutung</a:t>
            </a:r>
          </a:p>
          <a:p>
            <a:r>
              <a:rPr lang="de-DE" sz="2400" dirty="0" smtClean="0">
                <a:solidFill>
                  <a:srgbClr val="008A3E"/>
                </a:solidFill>
              </a:rPr>
              <a:t>B</a:t>
            </a:r>
            <a:r>
              <a:rPr lang="de-DE" sz="2400" dirty="0">
                <a:solidFill>
                  <a:srgbClr val="008A3E"/>
                </a:solidFill>
              </a:rPr>
              <a:t>: </a:t>
            </a:r>
            <a:r>
              <a:rPr lang="de-DE" sz="2800" dirty="0" smtClean="0">
                <a:solidFill>
                  <a:srgbClr val="008A3E"/>
                </a:solidFill>
              </a:rPr>
              <a:t>7 Gleichnis </a:t>
            </a:r>
            <a:r>
              <a:rPr lang="de-DE" sz="2800" dirty="0">
                <a:solidFill>
                  <a:srgbClr val="008A3E"/>
                </a:solidFill>
              </a:rPr>
              <a:t>vom Netz </a:t>
            </a:r>
            <a:r>
              <a:rPr lang="de-DE" sz="2400" dirty="0">
                <a:solidFill>
                  <a:srgbClr val="008A3E"/>
                </a:solidFill>
              </a:rPr>
              <a:t>49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000" i="1" u="sng" dirty="0" smtClean="0"/>
              <a:t>Wiederum</a:t>
            </a:r>
            <a:r>
              <a:rPr lang="de-DE" sz="2000" i="1" dirty="0" smtClean="0"/>
              <a:t> </a:t>
            </a:r>
            <a:r>
              <a:rPr lang="de-DE" sz="2000" i="1" dirty="0"/>
              <a:t>ist das Königreich der Himmel ist </a:t>
            </a:r>
            <a:r>
              <a:rPr lang="de-DE" sz="2000" i="1" dirty="0" smtClean="0"/>
              <a:t>gleich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 </a:t>
            </a:r>
            <a:r>
              <a:rPr lang="de-DE" sz="2000" dirty="0" smtClean="0">
                <a:solidFill>
                  <a:srgbClr val="7030A0"/>
                </a:solidFill>
              </a:rPr>
              <a:t>[</a:t>
            </a:r>
            <a:r>
              <a:rPr lang="de-DE" sz="2000" dirty="0">
                <a:solidFill>
                  <a:srgbClr val="7030A0"/>
                </a:solidFill>
              </a:rPr>
              <a:t>Deutung vom Gleichnis vom Netz 49.50 + Frage + Verstanden? Ja.. 51]</a:t>
            </a:r>
          </a:p>
          <a:p>
            <a:r>
              <a:rPr lang="de-DE" sz="2400" dirty="0" smtClean="0">
                <a:solidFill>
                  <a:srgbClr val="0070C0"/>
                </a:solidFill>
              </a:rPr>
              <a:t>A</a:t>
            </a:r>
            <a:r>
              <a:rPr lang="de-DE" sz="2400" dirty="0">
                <a:solidFill>
                  <a:srgbClr val="0070C0"/>
                </a:solidFill>
              </a:rPr>
              <a:t>: </a:t>
            </a:r>
            <a:r>
              <a:rPr lang="de-DE" sz="2800" dirty="0">
                <a:solidFill>
                  <a:srgbClr val="0070C0"/>
                </a:solidFill>
              </a:rPr>
              <a:t>8 Hausherr </a:t>
            </a:r>
            <a:r>
              <a:rPr lang="de-DE" sz="2400" dirty="0">
                <a:solidFill>
                  <a:srgbClr val="0070C0"/>
                </a:solidFill>
              </a:rPr>
              <a:t>(andere Einleitung)  </a:t>
            </a:r>
            <a:r>
              <a:rPr lang="de-DE" sz="2400" dirty="0" smtClean="0">
                <a:solidFill>
                  <a:srgbClr val="0070C0"/>
                </a:solidFill>
              </a:rPr>
              <a:t>52</a:t>
            </a:r>
            <a:endParaRPr lang="de-DE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8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8 Vergleiche in Mt 13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de-DE" dirty="0"/>
              <a:t>Das Geheimnis des </a:t>
            </a:r>
            <a:r>
              <a:rPr lang="de-DE" dirty="0" smtClean="0"/>
              <a:t>Königreiches: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Es kommt nicht gleich sichtbar.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Es kommt nicht erst am Ende plötzlich.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Mit </a:t>
            </a:r>
            <a:r>
              <a:rPr lang="de-DE" dirty="0"/>
              <a:t>der Menschwerdung des </a:t>
            </a:r>
            <a:r>
              <a:rPr lang="de-DE" dirty="0" smtClean="0"/>
              <a:t>Messias ist es bereits </a:t>
            </a:r>
            <a:r>
              <a:rPr lang="de-DE" dirty="0"/>
              <a:t>in die Welt </a:t>
            </a:r>
            <a:r>
              <a:rPr lang="de-DE" dirty="0" smtClean="0"/>
              <a:t>gekommen – verborgen.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800" dirty="0" smtClean="0"/>
              <a:t>(Mt 12,28: </a:t>
            </a:r>
            <a:r>
              <a:rPr lang="de-CH" sz="1800" dirty="0" smtClean="0"/>
              <a:t>Aber </a:t>
            </a:r>
            <a:r>
              <a:rPr lang="de-CH" sz="1800" dirty="0"/>
              <a:t>wenn ICH durch den Geist Gottes die Dämonen austreibe, dann ist das Königreich Gottes zu euch gekommen.</a:t>
            </a:r>
            <a:r>
              <a:rPr lang="de-DE" sz="1800" dirty="0" smtClean="0"/>
              <a:t>)</a:t>
            </a:r>
            <a:r>
              <a:rPr lang="de-DE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Es</a:t>
            </a:r>
            <a:r>
              <a:rPr lang="de-DE" dirty="0"/>
              <a:t> </a:t>
            </a:r>
            <a:r>
              <a:rPr lang="de-DE" dirty="0" smtClean="0"/>
              <a:t>gibt eine Zwischenzeit, </a:t>
            </a:r>
            <a:r>
              <a:rPr lang="de-DE" dirty="0"/>
              <a:t>bis </a:t>
            </a:r>
            <a:r>
              <a:rPr lang="de-DE" dirty="0" smtClean="0"/>
              <a:t>es so weit ist, dass das </a:t>
            </a:r>
            <a:r>
              <a:rPr lang="de-DE" dirty="0"/>
              <a:t>R</a:t>
            </a:r>
            <a:r>
              <a:rPr lang="de-DE" dirty="0" smtClean="0"/>
              <a:t>eich </a:t>
            </a:r>
            <a:r>
              <a:rPr lang="de-DE" dirty="0"/>
              <a:t>in Macht und Herrlichkeit anbricht und alles </a:t>
            </a:r>
            <a:r>
              <a:rPr lang="de-DE" dirty="0" smtClean="0"/>
              <a:t>durchdringt.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1399</Words>
  <Application>Microsoft Office PowerPoint</Application>
  <PresentationFormat>Bildschirmpräsentation (4:3)</PresentationFormat>
  <Paragraphs>144</Paragraphs>
  <Slides>17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Larissa-Design</vt:lpstr>
      <vt:lpstr>Auslegung von Gleichnissen</vt:lpstr>
      <vt:lpstr>Worauf bei Gleichnissen zu achten ist: </vt:lpstr>
      <vt:lpstr>Worauf bei Gleichnissen zu achten ist: </vt:lpstr>
      <vt:lpstr>Pharisäer und Zöllner Lk 18,9ff</vt:lpstr>
      <vt:lpstr>Die zehn Jungfrauen Mt 25,1ff</vt:lpstr>
      <vt:lpstr>Der barmherzige Samariter Lk 10,29ff </vt:lpstr>
      <vt:lpstr>8 Vergleiche in Mt 13</vt:lpstr>
      <vt:lpstr>8 Vergleiche in Mt 13</vt:lpstr>
      <vt:lpstr>8 Vergleiche in Mt 13</vt:lpstr>
      <vt:lpstr>Mt 13: Gleichnis 2 und 7</vt:lpstr>
      <vt:lpstr>Fischernetz</vt:lpstr>
      <vt:lpstr>Mt 13: Gleichnis 3/4 und 5/6</vt:lpstr>
      <vt:lpstr>Mt 13: Gleichnis 3/4 und 5/6</vt:lpstr>
      <vt:lpstr>Senfkorn und Sauerteig</vt:lpstr>
      <vt:lpstr>PowerPoint-Präsentation</vt:lpstr>
      <vt:lpstr>PowerPoint-Präsentation</vt:lpstr>
      <vt:lpstr>Mt 13: Gleichnis 1 und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Auslegung von Gleichnissen</dc:title>
  <dc:creator>Thomas Jettel</dc:creator>
  <cp:lastModifiedBy>Me</cp:lastModifiedBy>
  <cp:revision>22</cp:revision>
  <dcterms:created xsi:type="dcterms:W3CDTF">2010-09-23T12:19:02Z</dcterms:created>
  <dcterms:modified xsi:type="dcterms:W3CDTF">2016-01-01T20:15:51Z</dcterms:modified>
</cp:coreProperties>
</file>