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3"/>
  </p:notesMasterIdLst>
  <p:sldIdLst>
    <p:sldId id="256" r:id="rId2"/>
    <p:sldId id="534" r:id="rId3"/>
    <p:sldId id="259" r:id="rId4"/>
    <p:sldId id="546" r:id="rId5"/>
    <p:sldId id="536" r:id="rId6"/>
    <p:sldId id="407" r:id="rId7"/>
    <p:sldId id="541" r:id="rId8"/>
    <p:sldId id="535" r:id="rId9"/>
    <p:sldId id="260" r:id="rId10"/>
    <p:sldId id="547" r:id="rId11"/>
    <p:sldId id="262" r:id="rId12"/>
    <p:sldId id="537" r:id="rId13"/>
    <p:sldId id="261" r:id="rId14"/>
    <p:sldId id="265" r:id="rId15"/>
    <p:sldId id="263" r:id="rId16"/>
    <p:sldId id="264" r:id="rId17"/>
    <p:sldId id="538" r:id="rId18"/>
    <p:sldId id="531" r:id="rId19"/>
    <p:sldId id="527" r:id="rId20"/>
    <p:sldId id="533" r:id="rId21"/>
    <p:sldId id="532" r:id="rId22"/>
    <p:sldId id="539" r:id="rId23"/>
    <p:sldId id="540" r:id="rId24"/>
    <p:sldId id="528" r:id="rId25"/>
    <p:sldId id="529" r:id="rId26"/>
    <p:sldId id="548" r:id="rId27"/>
    <p:sldId id="542" r:id="rId28"/>
    <p:sldId id="544" r:id="rId29"/>
    <p:sldId id="545" r:id="rId30"/>
    <p:sldId id="543" r:id="rId31"/>
    <p:sldId id="530" r:id="rId32"/>
  </p:sldIdLst>
  <p:sldSz cx="12192000" cy="6858000"/>
  <p:notesSz cx="6858000" cy="9144000"/>
  <p:defaultTextStyle>
    <a:defPPr>
      <a:defRPr lang="en-US"/>
    </a:defPPr>
    <a:lvl1pPr algn="l" rtl="0" fontAlgn="base">
      <a:spcBef>
        <a:spcPct val="0"/>
      </a:spcBef>
      <a:spcAft>
        <a:spcPct val="0"/>
      </a:spcAft>
      <a:defRPr sz="3500" kern="1200">
        <a:solidFill>
          <a:srgbClr val="000000"/>
        </a:solidFill>
        <a:latin typeface="Frutiger Next Pro Light" charset="0"/>
        <a:ea typeface="ＭＳ Ｐゴシック" charset="0"/>
        <a:cs typeface="ＭＳ Ｐゴシック" charset="0"/>
        <a:sym typeface="Frutiger Next Pro Light" charset="0"/>
      </a:defRPr>
    </a:lvl1pPr>
    <a:lvl2pPr marL="457200" algn="l" rtl="0" fontAlgn="base">
      <a:spcBef>
        <a:spcPct val="0"/>
      </a:spcBef>
      <a:spcAft>
        <a:spcPct val="0"/>
      </a:spcAft>
      <a:defRPr sz="3500" kern="1200">
        <a:solidFill>
          <a:srgbClr val="000000"/>
        </a:solidFill>
        <a:latin typeface="Frutiger Next Pro Light" charset="0"/>
        <a:ea typeface="ＭＳ Ｐゴシック" charset="0"/>
        <a:cs typeface="ＭＳ Ｐゴシック" charset="0"/>
        <a:sym typeface="Frutiger Next Pro Light" charset="0"/>
      </a:defRPr>
    </a:lvl2pPr>
    <a:lvl3pPr marL="914400" algn="l" rtl="0" fontAlgn="base">
      <a:spcBef>
        <a:spcPct val="0"/>
      </a:spcBef>
      <a:spcAft>
        <a:spcPct val="0"/>
      </a:spcAft>
      <a:defRPr sz="3500" kern="1200">
        <a:solidFill>
          <a:srgbClr val="000000"/>
        </a:solidFill>
        <a:latin typeface="Frutiger Next Pro Light" charset="0"/>
        <a:ea typeface="ＭＳ Ｐゴシック" charset="0"/>
        <a:cs typeface="ＭＳ Ｐゴシック" charset="0"/>
        <a:sym typeface="Frutiger Next Pro Light" charset="0"/>
      </a:defRPr>
    </a:lvl3pPr>
    <a:lvl4pPr marL="1371600" algn="l" rtl="0" fontAlgn="base">
      <a:spcBef>
        <a:spcPct val="0"/>
      </a:spcBef>
      <a:spcAft>
        <a:spcPct val="0"/>
      </a:spcAft>
      <a:defRPr sz="3500" kern="1200">
        <a:solidFill>
          <a:srgbClr val="000000"/>
        </a:solidFill>
        <a:latin typeface="Frutiger Next Pro Light" charset="0"/>
        <a:ea typeface="ＭＳ Ｐゴシック" charset="0"/>
        <a:cs typeface="ＭＳ Ｐゴシック" charset="0"/>
        <a:sym typeface="Frutiger Next Pro Light" charset="0"/>
      </a:defRPr>
    </a:lvl4pPr>
    <a:lvl5pPr marL="1828800" algn="l" rtl="0" fontAlgn="base">
      <a:spcBef>
        <a:spcPct val="0"/>
      </a:spcBef>
      <a:spcAft>
        <a:spcPct val="0"/>
      </a:spcAft>
      <a:defRPr sz="3500" kern="1200">
        <a:solidFill>
          <a:srgbClr val="000000"/>
        </a:solidFill>
        <a:latin typeface="Frutiger Next Pro Light" charset="0"/>
        <a:ea typeface="ＭＳ Ｐゴシック" charset="0"/>
        <a:cs typeface="ＭＳ Ｐゴシック" charset="0"/>
        <a:sym typeface="Frutiger Next Pro Light" charset="0"/>
      </a:defRPr>
    </a:lvl5pPr>
    <a:lvl6pPr marL="2286000" algn="l" defTabSz="457200" rtl="0" eaLnBrk="1" latinLnBrk="0" hangingPunct="1">
      <a:defRPr sz="3500" kern="1200">
        <a:solidFill>
          <a:srgbClr val="000000"/>
        </a:solidFill>
        <a:latin typeface="Frutiger Next Pro Light" charset="0"/>
        <a:ea typeface="ＭＳ Ｐゴシック" charset="0"/>
        <a:cs typeface="ＭＳ Ｐゴシック" charset="0"/>
        <a:sym typeface="Frutiger Next Pro Light" charset="0"/>
      </a:defRPr>
    </a:lvl6pPr>
    <a:lvl7pPr marL="2743200" algn="l" defTabSz="457200" rtl="0" eaLnBrk="1" latinLnBrk="0" hangingPunct="1">
      <a:defRPr sz="3500" kern="1200">
        <a:solidFill>
          <a:srgbClr val="000000"/>
        </a:solidFill>
        <a:latin typeface="Frutiger Next Pro Light" charset="0"/>
        <a:ea typeface="ＭＳ Ｐゴシック" charset="0"/>
        <a:cs typeface="ＭＳ Ｐゴシック" charset="0"/>
        <a:sym typeface="Frutiger Next Pro Light" charset="0"/>
      </a:defRPr>
    </a:lvl7pPr>
    <a:lvl8pPr marL="3200400" algn="l" defTabSz="457200" rtl="0" eaLnBrk="1" latinLnBrk="0" hangingPunct="1">
      <a:defRPr sz="3500" kern="1200">
        <a:solidFill>
          <a:srgbClr val="000000"/>
        </a:solidFill>
        <a:latin typeface="Frutiger Next Pro Light" charset="0"/>
        <a:ea typeface="ＭＳ Ｐゴシック" charset="0"/>
        <a:cs typeface="ＭＳ Ｐゴシック" charset="0"/>
        <a:sym typeface="Frutiger Next Pro Light" charset="0"/>
      </a:defRPr>
    </a:lvl8pPr>
    <a:lvl9pPr marL="3657600" algn="l" defTabSz="457200" rtl="0" eaLnBrk="1" latinLnBrk="0" hangingPunct="1">
      <a:defRPr sz="3500" kern="1200">
        <a:solidFill>
          <a:srgbClr val="000000"/>
        </a:solidFill>
        <a:latin typeface="Frutiger Next Pro Light" charset="0"/>
        <a:ea typeface="ＭＳ Ｐゴシック" charset="0"/>
        <a:cs typeface="ＭＳ Ｐゴシック" charset="0"/>
        <a:sym typeface="Frutiger Next Pro Light"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3172"/>
  </p:normalViewPr>
  <p:slideViewPr>
    <p:cSldViewPr snapToGrid="0" snapToObjects="1">
      <p:cViewPr varScale="1">
        <p:scale>
          <a:sx n="102" d="100"/>
          <a:sy n="102" d="100"/>
        </p:scale>
        <p:origin x="216" y="1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EB4567-D27F-4440-85DF-64141D7A5311}" type="datetimeFigureOut">
              <a:rPr lang="de-DE" smtClean="0"/>
              <a:t>15.11.21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8C0372-882C-FE47-8E66-08568ABE11A3}" type="slidenum">
              <a:rPr lang="de-DE" smtClean="0"/>
              <a:t>‹Nr.›</a:t>
            </a:fld>
            <a:endParaRPr lang="de-DE"/>
          </a:p>
        </p:txBody>
      </p:sp>
    </p:spTree>
    <p:extLst>
      <p:ext uri="{BB962C8B-B14F-4D97-AF65-F5344CB8AC3E}">
        <p14:creationId xmlns:p14="http://schemas.microsoft.com/office/powerpoint/2010/main" val="2403541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2598D9-C8EB-4F9D-A7EF-8806A5EC0DD1}" type="slidenum">
              <a:rPr lang="de-CH"/>
              <a:pPr/>
              <a:t>6</a:t>
            </a:fld>
            <a:endParaRPr lang="de-CH"/>
          </a:p>
        </p:txBody>
      </p:sp>
      <p:sp>
        <p:nvSpPr>
          <p:cNvPr id="115714" name="Placeholder 2"/>
          <p:cNvSpPr>
            <a:spLocks noGrp="1" noRot="1" noChangeAspect="1" noChangeArrowheads="1" noTextEdit="1"/>
          </p:cNvSpPr>
          <p:nvPr>
            <p:ph type="sldImg"/>
          </p:nvPr>
        </p:nvSpPr>
        <p:spPr>
          <a:ln/>
        </p:spPr>
      </p:sp>
      <p:sp>
        <p:nvSpPr>
          <p:cNvPr id="115715" name="Placeholder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13307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CH" dirty="0"/>
          </a:p>
        </p:txBody>
      </p:sp>
      <p:sp>
        <p:nvSpPr>
          <p:cNvPr id="3" name="Inhaltsplatzhalter 2"/>
          <p:cNvSpPr>
            <a:spLocks noGrp="1"/>
          </p:cNvSpPr>
          <p:nvPr>
            <p:ph sz="half" idx="1"/>
          </p:nvPr>
        </p:nvSpPr>
        <p:spPr>
          <a:xfrm>
            <a:off x="440531" y="803672"/>
            <a:ext cx="5726906" cy="4938117"/>
          </a:xfrm>
        </p:spPr>
        <p:txBody>
          <a:bodyPr/>
          <a:lstStyle>
            <a:lvl1pPr>
              <a:defRPr sz="1969"/>
            </a:lvl1pPr>
            <a:lvl2pPr>
              <a:defRPr sz="1687"/>
            </a:lvl2pPr>
            <a:lvl3pPr>
              <a:defRPr sz="1406"/>
            </a:lvl3pPr>
            <a:lvl4pPr>
              <a:defRPr sz="1266"/>
            </a:lvl4pPr>
            <a:lvl5pPr>
              <a:defRPr sz="1266"/>
            </a:lvl5pPr>
            <a:lvl6pPr>
              <a:defRPr sz="1266"/>
            </a:lvl6pPr>
            <a:lvl7pPr>
              <a:defRPr sz="1266"/>
            </a:lvl7pPr>
            <a:lvl8pPr>
              <a:defRPr sz="1266"/>
            </a:lvl8pPr>
            <a:lvl9pPr>
              <a:defRPr sz="1266"/>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Inhaltsplatzhalter 3"/>
          <p:cNvSpPr>
            <a:spLocks noGrp="1"/>
          </p:cNvSpPr>
          <p:nvPr>
            <p:ph sz="half" idx="2"/>
          </p:nvPr>
        </p:nvSpPr>
        <p:spPr>
          <a:xfrm>
            <a:off x="6310313" y="803672"/>
            <a:ext cx="5726906" cy="4938117"/>
          </a:xfrm>
        </p:spPr>
        <p:txBody>
          <a:bodyPr/>
          <a:lstStyle>
            <a:lvl1pPr>
              <a:defRPr sz="1969"/>
            </a:lvl1pPr>
            <a:lvl2pPr>
              <a:defRPr sz="1687"/>
            </a:lvl2pPr>
            <a:lvl3pPr>
              <a:defRPr sz="1406"/>
            </a:lvl3pPr>
            <a:lvl4pPr>
              <a:defRPr sz="1266"/>
            </a:lvl4pPr>
            <a:lvl5pPr>
              <a:defRPr sz="1266"/>
            </a:lvl5pPr>
            <a:lvl6pPr>
              <a:defRPr sz="1266"/>
            </a:lvl6pPr>
            <a:lvl7pPr>
              <a:defRPr sz="1266"/>
            </a:lvl7pPr>
            <a:lvl8pPr>
              <a:defRPr sz="1266"/>
            </a:lvl8pPr>
            <a:lvl9pPr>
              <a:defRPr sz="1266"/>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 Box 8"/>
          <p:cNvSpPr txBox="1">
            <a:spLocks noGrp="1" noChangeArrowheads="1"/>
          </p:cNvSpPr>
          <p:nvPr>
            <p:ph type="sldNum" sz="quarter" idx="10"/>
          </p:nvPr>
        </p:nvSpPr>
        <p:spPr>
          <a:ln/>
        </p:spPr>
        <p:txBody>
          <a:bodyPr/>
          <a:lstStyle>
            <a:lvl1pPr>
              <a:defRPr/>
            </a:lvl1pPr>
          </a:lstStyle>
          <a:p>
            <a:fld id="{D66D9E52-BE93-3946-B2FE-E3E3275C8AF8}" type="slidenum">
              <a:rPr lang="de-DE" smtClean="0"/>
              <a:t>‹Nr.›</a:t>
            </a:fld>
            <a:endParaRPr lang="de-DE"/>
          </a:p>
        </p:txBody>
      </p:sp>
    </p:spTree>
    <p:extLst>
      <p:ext uri="{BB962C8B-B14F-4D97-AF65-F5344CB8AC3E}">
        <p14:creationId xmlns:p14="http://schemas.microsoft.com/office/powerpoint/2010/main" val="352731583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CH" dirty="0"/>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Text Box 8"/>
          <p:cNvSpPr txBox="1">
            <a:spLocks noGrp="1" noChangeArrowheads="1"/>
          </p:cNvSpPr>
          <p:nvPr>
            <p:ph type="sldNum" sz="quarter" idx="10"/>
          </p:nvPr>
        </p:nvSpPr>
        <p:spPr>
          <a:ln/>
        </p:spPr>
        <p:txBody>
          <a:bodyPr/>
          <a:lstStyle>
            <a:lvl1pPr>
              <a:defRPr/>
            </a:lvl1pPr>
          </a:lstStyle>
          <a:p>
            <a:fld id="{D66D9E52-BE93-3946-B2FE-E3E3275C8AF8}" type="slidenum">
              <a:rPr lang="de-DE" smtClean="0"/>
              <a:t>‹Nr.›</a:t>
            </a:fld>
            <a:endParaRPr lang="de-DE"/>
          </a:p>
        </p:txBody>
      </p:sp>
    </p:spTree>
    <p:extLst>
      <p:ext uri="{BB962C8B-B14F-4D97-AF65-F5344CB8AC3E}">
        <p14:creationId xmlns:p14="http://schemas.microsoft.com/office/powerpoint/2010/main" val="210001425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3" name="Text Box 8"/>
          <p:cNvSpPr txBox="1">
            <a:spLocks noGrp="1" noChangeArrowheads="1"/>
          </p:cNvSpPr>
          <p:nvPr>
            <p:ph type="sldNum" sz="quarter" idx="10"/>
          </p:nvPr>
        </p:nvSpPr>
        <p:spPr>
          <a:ln/>
        </p:spPr>
        <p:txBody>
          <a:bodyPr/>
          <a:lstStyle>
            <a:lvl1pPr>
              <a:defRPr/>
            </a:lvl1pPr>
          </a:lstStyle>
          <a:p>
            <a:fld id="{D66D9E52-BE93-3946-B2FE-E3E3275C8AF8}" type="slidenum">
              <a:rPr lang="de-DE" smtClean="0"/>
              <a:t>‹Nr.›</a:t>
            </a:fld>
            <a:endParaRPr lang="de-DE"/>
          </a:p>
        </p:txBody>
      </p:sp>
      <p:sp>
        <p:nvSpPr>
          <p:cNvPr id="14" name="Titel 13">
            <a:extLst>
              <a:ext uri="{FF2B5EF4-FFF2-40B4-BE49-F238E27FC236}">
                <a16:creationId xmlns:a16="http://schemas.microsoft.com/office/drawing/2014/main" id="{941ACD0A-ABE7-9E46-94AE-B27FFD65A0BE}"/>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221113834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Text Box 8"/>
          <p:cNvSpPr txBox="1">
            <a:spLocks noGrp="1" noChangeArrowheads="1"/>
          </p:cNvSpPr>
          <p:nvPr>
            <p:ph type="sldNum" sz="quarter" idx="10"/>
          </p:nvPr>
        </p:nvSpPr>
        <p:spPr>
          <a:ln/>
        </p:spPr>
        <p:txBody>
          <a:bodyPr/>
          <a:lstStyle>
            <a:lvl1pPr>
              <a:defRPr/>
            </a:lvl1pPr>
          </a:lstStyle>
          <a:p>
            <a:fld id="{D66D9E52-BE93-3946-B2FE-E3E3275C8AF8}" type="slidenum">
              <a:rPr lang="de-DE" smtClean="0"/>
              <a:t>‹Nr.›</a:t>
            </a:fld>
            <a:endParaRPr lang="de-DE"/>
          </a:p>
        </p:txBody>
      </p:sp>
    </p:spTree>
    <p:extLst>
      <p:ext uri="{BB962C8B-B14F-4D97-AF65-F5344CB8AC3E}">
        <p14:creationId xmlns:p14="http://schemas.microsoft.com/office/powerpoint/2010/main" val="425545239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416969" y="1403775"/>
            <a:ext cx="9358313" cy="3088468"/>
          </a:xfrm>
        </p:spPr>
        <p:txBody>
          <a:bodyPr/>
          <a:lstStyle/>
          <a:p>
            <a:r>
              <a:rPr lang="de-DE"/>
              <a:t>Mastertitelformat bearbeiten</a:t>
            </a:r>
            <a:endParaRPr lang="de-CH" dirty="0"/>
          </a:p>
        </p:txBody>
      </p:sp>
      <p:sp>
        <p:nvSpPr>
          <p:cNvPr id="3" name="Foliennummernplatzhalter 3"/>
          <p:cNvSpPr>
            <a:spLocks noGrp="1"/>
          </p:cNvSpPr>
          <p:nvPr>
            <p:ph type="sldNum" sz="quarter" idx="10"/>
          </p:nvPr>
        </p:nvSpPr>
        <p:spPr>
          <a:xfrm>
            <a:off x="11775281" y="6327800"/>
            <a:ext cx="416719" cy="291331"/>
          </a:xfrm>
        </p:spPr>
        <p:txBody>
          <a:bodyPr/>
          <a:lstStyle>
            <a:lvl1pPr>
              <a:defRPr smtClean="0"/>
            </a:lvl1pPr>
          </a:lstStyle>
          <a:p>
            <a:fld id="{D66D9E52-BE93-3946-B2FE-E3E3275C8AF8}" type="slidenum">
              <a:rPr lang="de-DE" smtClean="0"/>
              <a:t>‹Nr.›</a:t>
            </a:fld>
            <a:endParaRPr lang="de-DE"/>
          </a:p>
        </p:txBody>
      </p:sp>
    </p:spTree>
    <p:extLst>
      <p:ext uri="{BB962C8B-B14F-4D97-AF65-F5344CB8AC3E}">
        <p14:creationId xmlns:p14="http://schemas.microsoft.com/office/powerpoint/2010/main" val="155040627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EB0899-8AF1-E94C-B057-DE037C83994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8DEF4AB-98E5-CB4E-B8C6-D5F005FEF8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360058F-A03F-DD44-ADBC-CCB3AB9D0CBD}"/>
              </a:ext>
            </a:extLst>
          </p:cNvPr>
          <p:cNvSpPr>
            <a:spLocks noGrp="1"/>
          </p:cNvSpPr>
          <p:nvPr>
            <p:ph type="dt" sz="half" idx="10"/>
          </p:nvPr>
        </p:nvSpPr>
        <p:spPr/>
        <p:txBody>
          <a:bodyPr/>
          <a:lstStyle/>
          <a:p>
            <a:fld id="{48B0059B-0D91-F84A-AA78-77FD9B7D40A4}" type="datetimeFigureOut">
              <a:rPr lang="de-DE" smtClean="0"/>
              <a:t>15.11.21</a:t>
            </a:fld>
            <a:endParaRPr lang="de-DE"/>
          </a:p>
        </p:txBody>
      </p:sp>
      <p:sp>
        <p:nvSpPr>
          <p:cNvPr id="5" name="Fußzeilenplatzhalter 4">
            <a:extLst>
              <a:ext uri="{FF2B5EF4-FFF2-40B4-BE49-F238E27FC236}">
                <a16:creationId xmlns:a16="http://schemas.microsoft.com/office/drawing/2014/main" id="{6ED9367E-7A50-7141-8835-3BA3DB8F0F9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D7E95E4-7E46-6C47-BB7A-AFDC1208EC33}"/>
              </a:ext>
            </a:extLst>
          </p:cNvPr>
          <p:cNvSpPr>
            <a:spLocks noGrp="1"/>
          </p:cNvSpPr>
          <p:nvPr>
            <p:ph type="sldNum" sz="quarter" idx="12"/>
          </p:nvPr>
        </p:nvSpPr>
        <p:spPr/>
        <p:txBody>
          <a:bodyPr/>
          <a:lstStyle/>
          <a:p>
            <a:fld id="{D66D9E52-BE93-3946-B2FE-E3E3275C8AF8}" type="slidenum">
              <a:rPr lang="de-DE" smtClean="0"/>
              <a:t>‹Nr.›</a:t>
            </a:fld>
            <a:endParaRPr lang="de-DE"/>
          </a:p>
        </p:txBody>
      </p:sp>
    </p:spTree>
    <p:extLst>
      <p:ext uri="{BB962C8B-B14F-4D97-AF65-F5344CB8AC3E}">
        <p14:creationId xmlns:p14="http://schemas.microsoft.com/office/powerpoint/2010/main" val="145189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2131219" y="6098977"/>
            <a:ext cx="10084594" cy="616148"/>
          </a:xfrm>
          <a:prstGeom prst="rect">
            <a:avLst/>
          </a:prstGeom>
          <a:solidFill>
            <a:schemeClr val="accent1"/>
          </a:solidFill>
          <a:ln>
            <a:noFill/>
          </a:ln>
          <a:extLst>
            <a:ext uri="{91240B29-F687-4f45-9708-019B960494DF}">
              <a14:hiddenLine xmlns:a14="http://schemas.microsoft.com/office/drawing/2010/main" xmlns="" w="25400">
                <a:solidFill>
                  <a:srgbClr val="000000"/>
                </a:solidFill>
                <a:miter lim="800000"/>
                <a:headEnd/>
                <a:tailEnd/>
              </a14:hiddenLine>
            </a:ext>
          </a:extLst>
        </p:spPr>
        <p:txBody>
          <a:bodyPr lIns="0" tIns="0" rIns="0" bIns="0"/>
          <a:lstStyle/>
          <a:p>
            <a:pPr algn="ctr"/>
            <a:endParaRPr lang="de-CH" sz="1266">
              <a:cs typeface=".Aqua かな" charset="0"/>
            </a:endParaRPr>
          </a:p>
        </p:txBody>
      </p:sp>
      <p:pic>
        <p:nvPicPr>
          <p:cNvPr id="5123"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5312" y="6098977"/>
            <a:ext cx="1452563" cy="625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5124" name="Rectangle 3"/>
          <p:cNvSpPr>
            <a:spLocks/>
          </p:cNvSpPr>
          <p:nvPr/>
        </p:nvSpPr>
        <p:spPr bwMode="auto">
          <a:xfrm>
            <a:off x="0" y="6107906"/>
            <a:ext cx="464344" cy="616148"/>
          </a:xfrm>
          <a:prstGeom prst="rect">
            <a:avLst/>
          </a:prstGeom>
          <a:solidFill>
            <a:schemeClr val="accent1"/>
          </a:solidFill>
          <a:ln>
            <a:noFill/>
          </a:ln>
          <a:extLst>
            <a:ext uri="{91240B29-F687-4f45-9708-019B960494DF}">
              <a14:hiddenLine xmlns:a14="http://schemas.microsoft.com/office/drawing/2010/main" xmlns="" w="25400">
                <a:solidFill>
                  <a:srgbClr val="000000"/>
                </a:solidFill>
                <a:miter lim="800000"/>
                <a:headEnd/>
                <a:tailEnd/>
              </a14:hiddenLine>
            </a:ext>
          </a:extLst>
        </p:spPr>
        <p:txBody>
          <a:bodyPr lIns="0" tIns="0" rIns="0" bIns="0"/>
          <a:lstStyle/>
          <a:p>
            <a:pPr algn="ctr"/>
            <a:endParaRPr lang="de-CH" sz="1266">
              <a:cs typeface=".Aqua かな" charset="0"/>
            </a:endParaRPr>
          </a:p>
        </p:txBody>
      </p:sp>
      <p:sp>
        <p:nvSpPr>
          <p:cNvPr id="5125" name="Rectangle 4"/>
          <p:cNvSpPr>
            <a:spLocks/>
          </p:cNvSpPr>
          <p:nvPr/>
        </p:nvSpPr>
        <p:spPr bwMode="auto">
          <a:xfrm>
            <a:off x="0" y="0"/>
            <a:ext cx="12192000" cy="598289"/>
          </a:xfrm>
          <a:prstGeom prst="rect">
            <a:avLst/>
          </a:prstGeom>
          <a:solidFill>
            <a:schemeClr val="accent1"/>
          </a:solidFill>
          <a:ln>
            <a:noFill/>
          </a:ln>
          <a:extLst>
            <a:ext uri="{91240B29-F687-4f45-9708-019B960494DF}">
              <a14:hiddenLine xmlns:a14="http://schemas.microsoft.com/office/drawing/2010/main" xmlns="" w="25400">
                <a:solidFill>
                  <a:srgbClr val="000000"/>
                </a:solidFill>
                <a:miter lim="800000"/>
                <a:headEnd/>
                <a:tailEnd/>
              </a14:hiddenLine>
            </a:ext>
          </a:extLst>
        </p:spPr>
        <p:txBody>
          <a:bodyPr lIns="0" tIns="0" rIns="0" bIns="0"/>
          <a:lstStyle/>
          <a:p>
            <a:pPr algn="ctr"/>
            <a:endParaRPr lang="de-CH" sz="1266">
              <a:cs typeface=".Aqua かな" charset="0"/>
            </a:endParaRPr>
          </a:p>
        </p:txBody>
      </p:sp>
      <p:sp>
        <p:nvSpPr>
          <p:cNvPr id="5126" name="Rectangle 5"/>
          <p:cNvSpPr>
            <a:spLocks noGrp="1" noChangeArrowheads="1"/>
          </p:cNvSpPr>
          <p:nvPr>
            <p:ph type="title"/>
          </p:nvPr>
        </p:nvSpPr>
        <p:spPr bwMode="auto">
          <a:xfrm>
            <a:off x="442020" y="25673"/>
            <a:ext cx="11596688" cy="5179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0800" tIns="50800" rIns="50800" bIns="50800" numCol="1" anchor="t" anchorCtr="0" compatLnSpc="1">
            <a:prstTxWarp prst="textNoShape">
              <a:avLst/>
            </a:prstTxWarp>
          </a:bodyPr>
          <a:lstStyle/>
          <a:p>
            <a:pPr lvl="0"/>
            <a:r>
              <a:rPr lang="de-DE">
                <a:sym typeface="Frutiger Next Pro Light" charset="0"/>
              </a:rPr>
              <a:t>Mastertitelformat bearbeiten</a:t>
            </a:r>
            <a:endParaRPr lang="en-US">
              <a:sym typeface="Frutiger Next Pro Light" charset="0"/>
            </a:endParaRPr>
          </a:p>
        </p:txBody>
      </p:sp>
      <p:sp>
        <p:nvSpPr>
          <p:cNvPr id="3" name="Rectangle 6"/>
          <p:cNvSpPr>
            <a:spLocks noGrp="1" noChangeArrowheads="1"/>
          </p:cNvSpPr>
          <p:nvPr>
            <p:ph type="body" idx="1"/>
          </p:nvPr>
        </p:nvSpPr>
        <p:spPr bwMode="auto">
          <a:xfrm>
            <a:off x="440531" y="803672"/>
            <a:ext cx="11596688" cy="49381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0800" tIns="50800" rIns="50800" bIns="50800" numCol="1" anchor="t" anchorCtr="0" compatLnSpc="1">
            <a:prstTxWarp prst="textNoShape">
              <a:avLst/>
            </a:prstTxWarp>
          </a:bodyPr>
          <a:lstStyle/>
          <a:p>
            <a:pPr lvl="0"/>
            <a:r>
              <a:rPr lang="de-DE" dirty="0">
                <a:sym typeface="Frutiger Next Pro Light" charset="0"/>
              </a:rPr>
              <a:t>Formatvorlagen des Textmasters bearbeiten</a:t>
            </a:r>
          </a:p>
          <a:p>
            <a:pPr lvl="1"/>
            <a:r>
              <a:rPr lang="de-DE" dirty="0">
                <a:sym typeface="Frutiger Next Pro Light" charset="0"/>
              </a:rPr>
              <a:t>Zweite Ebene</a:t>
            </a:r>
          </a:p>
          <a:p>
            <a:pPr lvl="2"/>
            <a:r>
              <a:rPr lang="de-DE" dirty="0">
                <a:sym typeface="Frutiger Next Pro Light" charset="0"/>
              </a:rPr>
              <a:t>Dritte Ebene</a:t>
            </a:r>
          </a:p>
          <a:p>
            <a:pPr lvl="3"/>
            <a:r>
              <a:rPr lang="de-DE" dirty="0">
                <a:sym typeface="Frutiger Next Pro Light" charset="0"/>
              </a:rPr>
              <a:t>Vierte Ebene</a:t>
            </a:r>
          </a:p>
          <a:p>
            <a:pPr lvl="4"/>
            <a:r>
              <a:rPr lang="de-DE" dirty="0">
                <a:sym typeface="Frutiger Next Pro Light" charset="0"/>
              </a:rPr>
              <a:t>Fünfte Ebene</a:t>
            </a:r>
            <a:endParaRPr lang="en-US" dirty="0">
              <a:sym typeface="Frutiger Next Pro Light" charset="0"/>
            </a:endParaRPr>
          </a:p>
        </p:txBody>
      </p:sp>
      <p:sp>
        <p:nvSpPr>
          <p:cNvPr id="2056" name="Text Box 8"/>
          <p:cNvSpPr txBox="1">
            <a:spLocks noGrp="1" noChangeArrowheads="1"/>
          </p:cNvSpPr>
          <p:nvPr>
            <p:ph type="sldNum" sz="quarter" idx="4"/>
          </p:nvPr>
        </p:nvSpPr>
        <p:spPr bwMode="auto">
          <a:xfrm>
            <a:off x="11776770" y="6327800"/>
            <a:ext cx="415230" cy="291331"/>
          </a:xfrm>
          <a:prstGeom prst="rect">
            <a:avLst/>
          </a:prstGeom>
          <a:noFill/>
          <a:ln w="12700">
            <a:noFill/>
            <a:miter lim="800000"/>
            <a:headEnd/>
            <a:tailEnd/>
          </a:ln>
          <a:effectLst/>
        </p:spPr>
        <p:txBody>
          <a:bodyPr vert="horz" wrap="none" lIns="0" tIns="0" rIns="0" bIns="0" numCol="1" anchor="t" anchorCtr="0" compatLnSpc="1">
            <a:prstTxWarp prst="textNoShape">
              <a:avLst/>
            </a:prstTxWarp>
          </a:bodyPr>
          <a:lstStyle>
            <a:lvl1pPr>
              <a:defRPr sz="1406" smtClean="0">
                <a:solidFill>
                  <a:srgbClr val="FFFFFF"/>
                </a:solidFill>
                <a:cs typeface="Frutiger Next Pro Light" charset="0"/>
              </a:defRPr>
            </a:lvl1pPr>
          </a:lstStyle>
          <a:p>
            <a:fld id="{D66D9E52-BE93-3946-B2FE-E3E3275C8AF8}" type="slidenum">
              <a:rPr lang="de-DE" smtClean="0"/>
              <a:t>‹Nr.›</a:t>
            </a:fld>
            <a:endParaRPr lang="de-DE"/>
          </a:p>
        </p:txBody>
      </p:sp>
      <p:sp>
        <p:nvSpPr>
          <p:cNvPr id="5129" name="Rectangle 2"/>
          <p:cNvSpPr>
            <a:spLocks/>
          </p:cNvSpPr>
          <p:nvPr/>
        </p:nvSpPr>
        <p:spPr bwMode="auto">
          <a:xfrm>
            <a:off x="2419945" y="6327800"/>
            <a:ext cx="6155531" cy="1785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nchor="b"/>
          <a:lstStyle/>
          <a:p>
            <a:pPr>
              <a:tabLst>
                <a:tab pos="7461605" algn="r"/>
              </a:tabLst>
            </a:pPr>
            <a:endParaRPr lang="en-US" sz="1406" dirty="0">
              <a:solidFill>
                <a:srgbClr val="FFFFFF"/>
              </a:solidFill>
              <a:cs typeface="Frutiger Next Pro Light" charset="0"/>
            </a:endParaRPr>
          </a:p>
        </p:txBody>
      </p:sp>
      <p:sp>
        <p:nvSpPr>
          <p:cNvPr id="5130" name="Rectangle 3"/>
          <p:cNvSpPr>
            <a:spLocks/>
          </p:cNvSpPr>
          <p:nvPr/>
        </p:nvSpPr>
        <p:spPr bwMode="auto">
          <a:xfrm>
            <a:off x="8087320" y="6327800"/>
            <a:ext cx="3607594" cy="1785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tabLst>
                <a:tab pos="7461605" algn="r"/>
              </a:tabLst>
            </a:pPr>
            <a:r>
              <a:rPr lang="en-US" sz="1406" dirty="0">
                <a:solidFill>
                  <a:srgbClr val="FFFFFF"/>
                </a:solidFill>
                <a:cs typeface="Frutiger Next Pro Light" charset="0"/>
              </a:rPr>
              <a:t>Jacob Thiessen| | </a:t>
            </a:r>
          </a:p>
        </p:txBody>
      </p:sp>
    </p:spTree>
    <p:extLst>
      <p:ext uri="{BB962C8B-B14F-4D97-AF65-F5344CB8AC3E}">
        <p14:creationId xmlns:p14="http://schemas.microsoft.com/office/powerpoint/2010/main" val="278583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4432384" presetClass="entr" presetSubtype="65086208"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64432384" presetClass="entr" presetSubtype="65086208"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64432384" presetClass="entr" presetSubtype="65086208"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64432384" presetClass="entr" presetSubtype="65086208"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64432384" presetClass="entr" presetSubtype="65086208"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autoUpdateAnimBg="0">
        <p:tmplLst>
          <p:tmpl lvl="1">
            <p:tnLst>
              <p:par>
                <p:cTn presetID="64432384" presetClass="entr" presetSubtype="65086208" fill="hold" nodeType="click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 lvl="2">
            <p:tnLst>
              <p:par>
                <p:cTn presetID="64432384" presetClass="entr" presetSubtype="65086208" fill="hold" nodeType="click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 lvl="3">
            <p:tnLst>
              <p:par>
                <p:cTn presetID="64432384" presetClass="entr" presetSubtype="65086208" fill="hold" nodeType="click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 lvl="4">
            <p:tnLst>
              <p:par>
                <p:cTn presetID="64432384" presetClass="entr" presetSubtype="65086208" fill="hold" nodeType="click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 lvl="5">
            <p:tnLst>
              <p:par>
                <p:cTn presetID="64432384" presetClass="entr" presetSubtype="65086208" fill="hold" nodeType="click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Lst>
      </p:bldP>
    </p:bldLst>
  </p:timing>
  <p:txStyles>
    <p:titleStyle>
      <a:lvl1pPr algn="l" rtl="0" eaLnBrk="1" fontAlgn="base" hangingPunct="1">
        <a:spcBef>
          <a:spcPct val="0"/>
        </a:spcBef>
        <a:spcAft>
          <a:spcPct val="0"/>
        </a:spcAft>
        <a:defRPr sz="3375">
          <a:solidFill>
            <a:srgbClr val="FFFFFF"/>
          </a:solidFill>
          <a:latin typeface="Arial" pitchFamily="34" charset="0"/>
          <a:ea typeface="+mj-ea"/>
          <a:cs typeface="Arial" pitchFamily="34" charset="0"/>
          <a:sym typeface="Frutiger Next Pro Light" charset="0"/>
        </a:defRPr>
      </a:lvl1pPr>
      <a:lvl2pPr algn="l" rtl="0" eaLnBrk="1" fontAlgn="base" hangingPunct="1">
        <a:spcBef>
          <a:spcPct val="0"/>
        </a:spcBef>
        <a:spcAft>
          <a:spcPct val="0"/>
        </a:spcAft>
        <a:defRPr sz="3375">
          <a:solidFill>
            <a:srgbClr val="FFFFFF"/>
          </a:solidFill>
          <a:latin typeface="Arial" charset="0"/>
          <a:ea typeface=".Aqua かな" charset="0"/>
          <a:cs typeface="Arial" charset="0"/>
          <a:sym typeface="Frutiger Next Pro Light" charset="0"/>
        </a:defRPr>
      </a:lvl2pPr>
      <a:lvl3pPr algn="l" rtl="0" eaLnBrk="1" fontAlgn="base" hangingPunct="1">
        <a:spcBef>
          <a:spcPct val="0"/>
        </a:spcBef>
        <a:spcAft>
          <a:spcPct val="0"/>
        </a:spcAft>
        <a:defRPr sz="3375">
          <a:solidFill>
            <a:srgbClr val="FFFFFF"/>
          </a:solidFill>
          <a:latin typeface="Arial" charset="0"/>
          <a:ea typeface=".Aqua かな" charset="0"/>
          <a:cs typeface="Arial" charset="0"/>
          <a:sym typeface="Frutiger Next Pro Light" charset="0"/>
        </a:defRPr>
      </a:lvl3pPr>
      <a:lvl4pPr algn="l" rtl="0" eaLnBrk="1" fontAlgn="base" hangingPunct="1">
        <a:spcBef>
          <a:spcPct val="0"/>
        </a:spcBef>
        <a:spcAft>
          <a:spcPct val="0"/>
        </a:spcAft>
        <a:defRPr sz="3375">
          <a:solidFill>
            <a:srgbClr val="FFFFFF"/>
          </a:solidFill>
          <a:latin typeface="Arial" charset="0"/>
          <a:ea typeface=".Aqua かな" charset="0"/>
          <a:cs typeface="Arial" charset="0"/>
          <a:sym typeface="Frutiger Next Pro Light" charset="0"/>
        </a:defRPr>
      </a:lvl4pPr>
      <a:lvl5pPr algn="l" rtl="0" eaLnBrk="1" fontAlgn="base" hangingPunct="1">
        <a:spcBef>
          <a:spcPct val="0"/>
        </a:spcBef>
        <a:spcAft>
          <a:spcPct val="0"/>
        </a:spcAft>
        <a:defRPr sz="3375">
          <a:solidFill>
            <a:srgbClr val="FFFFFF"/>
          </a:solidFill>
          <a:latin typeface="Arial" charset="0"/>
          <a:ea typeface=".Aqua かな" charset="0"/>
          <a:cs typeface="Arial" charset="0"/>
          <a:sym typeface="Frutiger Next Pro Light" charset="0"/>
        </a:defRPr>
      </a:lvl5pPr>
      <a:lvl6pPr marL="321457" algn="l" rtl="0" eaLnBrk="1" fontAlgn="base" hangingPunct="1">
        <a:spcBef>
          <a:spcPct val="0"/>
        </a:spcBef>
        <a:spcAft>
          <a:spcPct val="0"/>
        </a:spcAft>
        <a:defRPr sz="3375">
          <a:solidFill>
            <a:srgbClr val="FFFFFF"/>
          </a:solidFill>
          <a:latin typeface="Frutiger Next Pro Light" charset="0"/>
          <a:ea typeface=".Aqua かな" charset="0"/>
          <a:cs typeface=".Aqua かな" charset="0"/>
          <a:sym typeface="Frutiger Next Pro Light" charset="0"/>
        </a:defRPr>
      </a:lvl6pPr>
      <a:lvl7pPr marL="642915" algn="l" rtl="0" eaLnBrk="1" fontAlgn="base" hangingPunct="1">
        <a:spcBef>
          <a:spcPct val="0"/>
        </a:spcBef>
        <a:spcAft>
          <a:spcPct val="0"/>
        </a:spcAft>
        <a:defRPr sz="3375">
          <a:solidFill>
            <a:srgbClr val="FFFFFF"/>
          </a:solidFill>
          <a:latin typeface="Frutiger Next Pro Light" charset="0"/>
          <a:ea typeface=".Aqua かな" charset="0"/>
          <a:cs typeface=".Aqua かな" charset="0"/>
          <a:sym typeface="Frutiger Next Pro Light" charset="0"/>
        </a:defRPr>
      </a:lvl7pPr>
      <a:lvl8pPr marL="964372" algn="l" rtl="0" eaLnBrk="1" fontAlgn="base" hangingPunct="1">
        <a:spcBef>
          <a:spcPct val="0"/>
        </a:spcBef>
        <a:spcAft>
          <a:spcPct val="0"/>
        </a:spcAft>
        <a:defRPr sz="3375">
          <a:solidFill>
            <a:srgbClr val="FFFFFF"/>
          </a:solidFill>
          <a:latin typeface="Frutiger Next Pro Light" charset="0"/>
          <a:ea typeface=".Aqua かな" charset="0"/>
          <a:cs typeface=".Aqua かな" charset="0"/>
          <a:sym typeface="Frutiger Next Pro Light" charset="0"/>
        </a:defRPr>
      </a:lvl8pPr>
      <a:lvl9pPr marL="1285829" algn="l" rtl="0" eaLnBrk="1" fontAlgn="base" hangingPunct="1">
        <a:spcBef>
          <a:spcPct val="0"/>
        </a:spcBef>
        <a:spcAft>
          <a:spcPct val="0"/>
        </a:spcAft>
        <a:defRPr sz="3375">
          <a:solidFill>
            <a:srgbClr val="FFFFFF"/>
          </a:solidFill>
          <a:latin typeface="Frutiger Next Pro Light" charset="0"/>
          <a:ea typeface=".Aqua かな" charset="0"/>
          <a:cs typeface=".Aqua かな" charset="0"/>
          <a:sym typeface="Frutiger Next Pro Light" charset="0"/>
        </a:defRPr>
      </a:lvl9pPr>
    </p:titleStyle>
    <p:bodyStyle>
      <a:lvl1pPr marL="380615" indent="-380615" algn="l" rtl="0" eaLnBrk="1" fontAlgn="base" hangingPunct="1">
        <a:spcBef>
          <a:spcPts val="703"/>
        </a:spcBef>
        <a:spcAft>
          <a:spcPct val="0"/>
        </a:spcAft>
        <a:buFont typeface="Arial" charset="0"/>
        <a:defRPr sz="3375">
          <a:solidFill>
            <a:schemeClr val="tx1"/>
          </a:solidFill>
          <a:latin typeface="Arial" pitchFamily="34" charset="0"/>
          <a:ea typeface="+mn-ea"/>
          <a:cs typeface="Arial" pitchFamily="34" charset="0"/>
          <a:sym typeface="Frutiger Next Pro Light" charset="0"/>
        </a:defRPr>
      </a:lvl1pPr>
      <a:lvl2pPr marL="630637" indent="-246674" algn="l" rtl="0" eaLnBrk="1" fontAlgn="base" hangingPunct="1">
        <a:spcBef>
          <a:spcPts val="703"/>
        </a:spcBef>
        <a:spcAft>
          <a:spcPct val="0"/>
        </a:spcAft>
        <a:buClr>
          <a:srgbClr val="000000"/>
        </a:buClr>
        <a:buSzPct val="100000"/>
        <a:buFont typeface="Frutiger Next Pro Light" charset="0"/>
        <a:buChar char="-"/>
        <a:defRPr sz="3023">
          <a:solidFill>
            <a:schemeClr val="tx1"/>
          </a:solidFill>
          <a:latin typeface="Arial" pitchFamily="34" charset="0"/>
          <a:ea typeface="+mn-ea"/>
          <a:cs typeface="Arial" pitchFamily="34" charset="0"/>
          <a:sym typeface="Frutiger Next Pro Light" charset="0"/>
        </a:defRPr>
      </a:lvl2pPr>
      <a:lvl3pPr marL="982231" indent="-178587" algn="l" rtl="0" eaLnBrk="1" fontAlgn="base" hangingPunct="1">
        <a:spcBef>
          <a:spcPts val="703"/>
        </a:spcBef>
        <a:spcAft>
          <a:spcPct val="0"/>
        </a:spcAft>
        <a:buClr>
          <a:srgbClr val="000000"/>
        </a:buClr>
        <a:buSzPct val="100000"/>
        <a:buFont typeface="Frutiger Next Pro Light" charset="0"/>
        <a:buChar char="-"/>
        <a:defRPr sz="2672">
          <a:solidFill>
            <a:schemeClr val="tx1"/>
          </a:solidFill>
          <a:latin typeface="Arial" pitchFamily="34" charset="0"/>
          <a:ea typeface="+mn-ea"/>
          <a:cs typeface="Arial" pitchFamily="34" charset="0"/>
          <a:sym typeface="Frutiger Next Pro Light" charset="0"/>
        </a:defRPr>
      </a:lvl3pPr>
      <a:lvl4pPr marL="1401911" indent="-178587" algn="l" rtl="0" eaLnBrk="1" fontAlgn="base" hangingPunct="1">
        <a:spcBef>
          <a:spcPts val="703"/>
        </a:spcBef>
        <a:spcAft>
          <a:spcPct val="0"/>
        </a:spcAft>
        <a:buClr>
          <a:srgbClr val="000000"/>
        </a:buClr>
        <a:buSzPct val="100000"/>
        <a:buFont typeface="Frutiger Next Pro Light" charset="0"/>
        <a:buChar char="-"/>
        <a:defRPr sz="2320">
          <a:solidFill>
            <a:schemeClr val="tx1"/>
          </a:solidFill>
          <a:latin typeface="Arial" pitchFamily="34" charset="0"/>
          <a:ea typeface="+mn-ea"/>
          <a:cs typeface="Arial" pitchFamily="34" charset="0"/>
          <a:sym typeface="Frutiger Next Pro Light" charset="0"/>
        </a:defRPr>
      </a:lvl4pPr>
      <a:lvl5pPr marL="1821591" indent="-178587" algn="l" rtl="0" eaLnBrk="1" fontAlgn="base" hangingPunct="1">
        <a:spcBef>
          <a:spcPts val="703"/>
        </a:spcBef>
        <a:spcAft>
          <a:spcPct val="0"/>
        </a:spcAft>
        <a:buClr>
          <a:srgbClr val="000000"/>
        </a:buClr>
        <a:buSzPct val="100000"/>
        <a:buFont typeface="Frutiger Next Pro Light" charset="0"/>
        <a:buChar char="-"/>
        <a:defRPr sz="1969">
          <a:solidFill>
            <a:schemeClr val="tx1"/>
          </a:solidFill>
          <a:latin typeface="Arial" pitchFamily="34" charset="0"/>
          <a:ea typeface="+mn-ea"/>
          <a:cs typeface="Arial" pitchFamily="34" charset="0"/>
          <a:sym typeface="Frutiger Next Pro Light" charset="0"/>
        </a:defRPr>
      </a:lvl5pPr>
      <a:lvl6pPr marL="2143049" indent="-178587" algn="l" rtl="0" eaLnBrk="1" fontAlgn="base" hangingPunct="1">
        <a:spcBef>
          <a:spcPts val="703"/>
        </a:spcBef>
        <a:spcAft>
          <a:spcPct val="0"/>
        </a:spcAft>
        <a:buClr>
          <a:srgbClr val="000000"/>
        </a:buClr>
        <a:buSzPct val="100000"/>
        <a:buFont typeface="Frutiger Next Pro Light" charset="0"/>
        <a:buChar char="-"/>
        <a:defRPr sz="1969">
          <a:solidFill>
            <a:schemeClr val="tx1"/>
          </a:solidFill>
          <a:latin typeface="+mn-lt"/>
          <a:ea typeface="+mn-ea"/>
          <a:cs typeface="+mn-cs"/>
          <a:sym typeface="Frutiger Next Pro Light" charset="0"/>
        </a:defRPr>
      </a:lvl6pPr>
      <a:lvl7pPr marL="2464506" indent="-178587" algn="l" rtl="0" eaLnBrk="1" fontAlgn="base" hangingPunct="1">
        <a:spcBef>
          <a:spcPts val="703"/>
        </a:spcBef>
        <a:spcAft>
          <a:spcPct val="0"/>
        </a:spcAft>
        <a:buClr>
          <a:srgbClr val="000000"/>
        </a:buClr>
        <a:buSzPct val="100000"/>
        <a:buFont typeface="Frutiger Next Pro Light" charset="0"/>
        <a:buChar char="-"/>
        <a:defRPr sz="1969">
          <a:solidFill>
            <a:schemeClr val="tx1"/>
          </a:solidFill>
          <a:latin typeface="+mn-lt"/>
          <a:ea typeface="+mn-ea"/>
          <a:cs typeface="+mn-cs"/>
          <a:sym typeface="Frutiger Next Pro Light" charset="0"/>
        </a:defRPr>
      </a:lvl7pPr>
      <a:lvl8pPr marL="2785963" indent="-178587" algn="l" rtl="0" eaLnBrk="1" fontAlgn="base" hangingPunct="1">
        <a:spcBef>
          <a:spcPts val="703"/>
        </a:spcBef>
        <a:spcAft>
          <a:spcPct val="0"/>
        </a:spcAft>
        <a:buClr>
          <a:srgbClr val="000000"/>
        </a:buClr>
        <a:buSzPct val="100000"/>
        <a:buFont typeface="Frutiger Next Pro Light" charset="0"/>
        <a:buChar char="-"/>
        <a:defRPr sz="1969">
          <a:solidFill>
            <a:schemeClr val="tx1"/>
          </a:solidFill>
          <a:latin typeface="+mn-lt"/>
          <a:ea typeface="+mn-ea"/>
          <a:cs typeface="+mn-cs"/>
          <a:sym typeface="Frutiger Next Pro Light" charset="0"/>
        </a:defRPr>
      </a:lvl8pPr>
      <a:lvl9pPr marL="3107421" indent="-178587" algn="l" rtl="0" eaLnBrk="1" fontAlgn="base" hangingPunct="1">
        <a:spcBef>
          <a:spcPts val="703"/>
        </a:spcBef>
        <a:spcAft>
          <a:spcPct val="0"/>
        </a:spcAft>
        <a:buClr>
          <a:srgbClr val="000000"/>
        </a:buClr>
        <a:buSzPct val="100000"/>
        <a:buFont typeface="Frutiger Next Pro Light" charset="0"/>
        <a:buChar char="-"/>
        <a:defRPr sz="1969">
          <a:solidFill>
            <a:schemeClr val="tx1"/>
          </a:solidFill>
          <a:latin typeface="+mn-lt"/>
          <a:ea typeface="+mn-ea"/>
          <a:cs typeface="+mn-cs"/>
          <a:sym typeface="Frutiger Next Pro Light" charset="0"/>
        </a:defRPr>
      </a:lvl9pPr>
    </p:bodyStyle>
    <p:otherStyle>
      <a:defPPr>
        <a:defRPr lang="de-DE"/>
      </a:defPPr>
      <a:lvl1pPr marL="0" algn="l" defTabSz="642915" rtl="0" eaLnBrk="1" latinLnBrk="0" hangingPunct="1">
        <a:defRPr sz="1266" kern="1200">
          <a:solidFill>
            <a:schemeClr val="tx1"/>
          </a:solidFill>
          <a:latin typeface="+mn-lt"/>
          <a:ea typeface="+mn-ea"/>
          <a:cs typeface="+mn-cs"/>
        </a:defRPr>
      </a:lvl1pPr>
      <a:lvl2pPr marL="321457" algn="l" defTabSz="642915" rtl="0" eaLnBrk="1" latinLnBrk="0" hangingPunct="1">
        <a:defRPr sz="1266" kern="1200">
          <a:solidFill>
            <a:schemeClr val="tx1"/>
          </a:solidFill>
          <a:latin typeface="+mn-lt"/>
          <a:ea typeface="+mn-ea"/>
          <a:cs typeface="+mn-cs"/>
        </a:defRPr>
      </a:lvl2pPr>
      <a:lvl3pPr marL="642915" algn="l" defTabSz="642915" rtl="0" eaLnBrk="1" latinLnBrk="0" hangingPunct="1">
        <a:defRPr sz="1266" kern="1200">
          <a:solidFill>
            <a:schemeClr val="tx1"/>
          </a:solidFill>
          <a:latin typeface="+mn-lt"/>
          <a:ea typeface="+mn-ea"/>
          <a:cs typeface="+mn-cs"/>
        </a:defRPr>
      </a:lvl3pPr>
      <a:lvl4pPr marL="964372" algn="l" defTabSz="642915" rtl="0" eaLnBrk="1" latinLnBrk="0" hangingPunct="1">
        <a:defRPr sz="1266" kern="1200">
          <a:solidFill>
            <a:schemeClr val="tx1"/>
          </a:solidFill>
          <a:latin typeface="+mn-lt"/>
          <a:ea typeface="+mn-ea"/>
          <a:cs typeface="+mn-cs"/>
        </a:defRPr>
      </a:lvl4pPr>
      <a:lvl5pPr marL="1285829" algn="l" defTabSz="642915" rtl="0" eaLnBrk="1" latinLnBrk="0" hangingPunct="1">
        <a:defRPr sz="1266" kern="1200">
          <a:solidFill>
            <a:schemeClr val="tx1"/>
          </a:solidFill>
          <a:latin typeface="+mn-lt"/>
          <a:ea typeface="+mn-ea"/>
          <a:cs typeface="+mn-cs"/>
        </a:defRPr>
      </a:lvl5pPr>
      <a:lvl6pPr marL="1607287" algn="l" defTabSz="642915" rtl="0" eaLnBrk="1" latinLnBrk="0" hangingPunct="1">
        <a:defRPr sz="1266" kern="1200">
          <a:solidFill>
            <a:schemeClr val="tx1"/>
          </a:solidFill>
          <a:latin typeface="+mn-lt"/>
          <a:ea typeface="+mn-ea"/>
          <a:cs typeface="+mn-cs"/>
        </a:defRPr>
      </a:lvl6pPr>
      <a:lvl7pPr marL="1928744" algn="l" defTabSz="642915" rtl="0" eaLnBrk="1" latinLnBrk="0" hangingPunct="1">
        <a:defRPr sz="1266" kern="1200">
          <a:solidFill>
            <a:schemeClr val="tx1"/>
          </a:solidFill>
          <a:latin typeface="+mn-lt"/>
          <a:ea typeface="+mn-ea"/>
          <a:cs typeface="+mn-cs"/>
        </a:defRPr>
      </a:lvl7pPr>
      <a:lvl8pPr marL="2250201" algn="l" defTabSz="642915" rtl="0" eaLnBrk="1" latinLnBrk="0" hangingPunct="1">
        <a:defRPr sz="1266" kern="1200">
          <a:solidFill>
            <a:schemeClr val="tx1"/>
          </a:solidFill>
          <a:latin typeface="+mn-lt"/>
          <a:ea typeface="+mn-ea"/>
          <a:cs typeface="+mn-cs"/>
        </a:defRPr>
      </a:lvl8pPr>
      <a:lvl9pPr marL="2571659" algn="l" defTabSz="642915" rtl="0" eaLnBrk="1" latinLnBrk="0" hangingPunct="1">
        <a:defRPr sz="12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britishmuseum.org/collectionimages/AN00657/AN00657875_001_l.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4DD5B-2FE3-274C-BD95-8C18635FB7A3}"/>
              </a:ext>
            </a:extLst>
          </p:cNvPr>
          <p:cNvSpPr>
            <a:spLocks noGrp="1"/>
          </p:cNvSpPr>
          <p:nvPr>
            <p:ph type="ctrTitle"/>
          </p:nvPr>
        </p:nvSpPr>
        <p:spPr>
          <a:xfrm>
            <a:off x="183524" y="982118"/>
            <a:ext cx="11824952" cy="1812285"/>
          </a:xfrm>
        </p:spPr>
        <p:txBody>
          <a:bodyPr/>
          <a:lstStyle/>
          <a:p>
            <a:r>
              <a:rPr lang="de-DE" sz="4000" b="1" dirty="0">
                <a:solidFill>
                  <a:schemeClr val="tx1"/>
                </a:solidFill>
              </a:rPr>
              <a:t>Der Menschensohn und Gottessohn</a:t>
            </a:r>
            <a:br>
              <a:rPr lang="de-DE" sz="4000" b="1" dirty="0">
                <a:solidFill>
                  <a:schemeClr val="tx1"/>
                </a:solidFill>
              </a:rPr>
            </a:br>
            <a:r>
              <a:rPr lang="de-DE" sz="4000" b="1" dirty="0">
                <a:solidFill>
                  <a:schemeClr val="tx1"/>
                </a:solidFill>
              </a:rPr>
              <a:t>mit seiner Gemeinde</a:t>
            </a:r>
            <a:br>
              <a:rPr lang="de-DE" sz="4000" b="1" dirty="0">
                <a:solidFill>
                  <a:schemeClr val="tx1"/>
                </a:solidFill>
              </a:rPr>
            </a:br>
            <a:r>
              <a:rPr lang="de-DE" sz="4000" b="1" dirty="0">
                <a:solidFill>
                  <a:schemeClr val="tx1"/>
                </a:solidFill>
              </a:rPr>
              <a:t>in der Johannesoffenbarung</a:t>
            </a:r>
          </a:p>
        </p:txBody>
      </p:sp>
      <p:sp>
        <p:nvSpPr>
          <p:cNvPr id="3" name="Untertitel 2">
            <a:extLst>
              <a:ext uri="{FF2B5EF4-FFF2-40B4-BE49-F238E27FC236}">
                <a16:creationId xmlns:a16="http://schemas.microsoft.com/office/drawing/2014/main" id="{A7230504-BCBA-F345-916E-83CC08BC305A}"/>
              </a:ext>
            </a:extLst>
          </p:cNvPr>
          <p:cNvSpPr>
            <a:spLocks noGrp="1"/>
          </p:cNvSpPr>
          <p:nvPr>
            <p:ph type="subTitle" idx="1"/>
          </p:nvPr>
        </p:nvSpPr>
        <p:spPr>
          <a:xfrm>
            <a:off x="1532709" y="3831770"/>
            <a:ext cx="9135290" cy="1812285"/>
          </a:xfrm>
        </p:spPr>
        <p:txBody>
          <a:bodyPr/>
          <a:lstStyle/>
          <a:p>
            <a:endParaRPr lang="de-DE" dirty="0"/>
          </a:p>
          <a:p>
            <a:r>
              <a:rPr lang="de-DE" dirty="0"/>
              <a:t>Prof. Dr. Jacob Thiessen</a:t>
            </a:r>
          </a:p>
          <a:p>
            <a:endParaRPr lang="de-DE" dirty="0"/>
          </a:p>
        </p:txBody>
      </p:sp>
      <p:pic>
        <p:nvPicPr>
          <p:cNvPr id="4" name="Grafik 3">
            <a:extLst>
              <a:ext uri="{FF2B5EF4-FFF2-40B4-BE49-F238E27FC236}">
                <a16:creationId xmlns:a16="http://schemas.microsoft.com/office/drawing/2014/main" id="{DBB5DD29-2CE9-1A41-96FC-7E5C1EC51B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7259" y="4678907"/>
            <a:ext cx="203835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395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343324-D5DD-0747-BF04-73DEC8DFB7CE}"/>
              </a:ext>
            </a:extLst>
          </p:cNvPr>
          <p:cNvSpPr>
            <a:spLocks noGrp="1"/>
          </p:cNvSpPr>
          <p:nvPr>
            <p:ph type="title"/>
          </p:nvPr>
        </p:nvSpPr>
        <p:spPr>
          <a:xfrm>
            <a:off x="605306" y="25673"/>
            <a:ext cx="11433401" cy="553876"/>
          </a:xfrm>
        </p:spPr>
        <p:txBody>
          <a:bodyPr/>
          <a:lstStyle/>
          <a:p>
            <a:r>
              <a:rPr lang="de-DE" sz="3200" dirty="0">
                <a:latin typeface="Times New Roman" panose="02020603050405020304" pitchFamily="18" charset="0"/>
                <a:cs typeface="Times New Roman" panose="02020603050405020304" pitchFamily="18" charset="0"/>
              </a:rPr>
              <a:t>Jesus = Anfang und Ende</a:t>
            </a:r>
          </a:p>
        </p:txBody>
      </p:sp>
      <p:sp>
        <p:nvSpPr>
          <p:cNvPr id="3" name="Inhaltsplatzhalter 2">
            <a:extLst>
              <a:ext uri="{FF2B5EF4-FFF2-40B4-BE49-F238E27FC236}">
                <a16:creationId xmlns:a16="http://schemas.microsoft.com/office/drawing/2014/main" id="{8E32DAB5-A784-914A-B6FA-AD4D4B4913A6}"/>
              </a:ext>
            </a:extLst>
          </p:cNvPr>
          <p:cNvSpPr>
            <a:spLocks noGrp="1"/>
          </p:cNvSpPr>
          <p:nvPr>
            <p:ph idx="1"/>
          </p:nvPr>
        </p:nvSpPr>
        <p:spPr>
          <a:xfrm>
            <a:off x="0" y="692727"/>
            <a:ext cx="12037219" cy="5373223"/>
          </a:xfrm>
        </p:spPr>
        <p:txBody>
          <a:bodyPr/>
          <a:lstStyle/>
          <a:p>
            <a:pPr marL="457200" indent="-457200">
              <a:lnSpc>
                <a:spcPts val="3020"/>
              </a:lnSpc>
              <a:spcAft>
                <a:spcPts val="600"/>
              </a:spcAft>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Jes</a:t>
            </a:r>
            <a:r>
              <a:rPr lang="de-DE" sz="2400" dirty="0">
                <a:latin typeface="Times New Roman" panose="02020603050405020304" pitchFamily="18" charset="0"/>
                <a:cs typeface="Times New Roman" panose="02020603050405020304" pitchFamily="18" charset="0"/>
              </a:rPr>
              <a:t> 41,4: „Wer hat es gewirkt und getan? Der die Generationen von Beginn an ruft. </a:t>
            </a:r>
            <a:r>
              <a:rPr lang="de-DE" sz="2400" dirty="0">
                <a:solidFill>
                  <a:srgbClr val="0070C0"/>
                </a:solidFill>
                <a:latin typeface="Times New Roman" panose="02020603050405020304" pitchFamily="18" charset="0"/>
                <a:cs typeface="Times New Roman" panose="02020603050405020304" pitchFamily="18" charset="0"/>
              </a:rPr>
              <a:t>Ich, Jahwe, bin der Erste, und bei den Letzten </a:t>
            </a:r>
            <a:r>
              <a:rPr lang="de-DE" sz="2400" dirty="0">
                <a:solidFill>
                  <a:srgbClr val="FF0000"/>
                </a:solidFill>
                <a:latin typeface="Times New Roman" panose="02020603050405020304" pitchFamily="18" charset="0"/>
                <a:cs typeface="Times New Roman" panose="02020603050405020304" pitchFamily="18" charset="0"/>
              </a:rPr>
              <a:t>bin ich es/derselbe (</a:t>
            </a:r>
            <a:r>
              <a:rPr lang="he" sz="2400" dirty="0">
                <a:solidFill>
                  <a:srgbClr val="FF0000"/>
                </a:solidFill>
                <a:latin typeface="Times New Roman" panose="02020603050405020304" pitchFamily="18" charset="0"/>
                <a:cs typeface="Times New Roman" panose="02020603050405020304" pitchFamily="18" charset="0"/>
              </a:rPr>
              <a:t>אֲנִי־הוּא</a:t>
            </a:r>
            <a:r>
              <a:rPr lang="de-DE" sz="2400" dirty="0">
                <a:solidFill>
                  <a:srgbClr val="FF0000"/>
                </a:solidFill>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a:t>
            </a:r>
          </a:p>
          <a:p>
            <a:pPr marL="457200" indent="-457200">
              <a:lnSpc>
                <a:spcPts val="3020"/>
              </a:lnSpc>
              <a:spcAft>
                <a:spcPts val="600"/>
              </a:spcAft>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Jes</a:t>
            </a:r>
            <a:r>
              <a:rPr lang="de-DE" sz="2400" dirty="0">
                <a:latin typeface="Times New Roman" panose="02020603050405020304" pitchFamily="18" charset="0"/>
                <a:cs typeface="Times New Roman" panose="02020603050405020304" pitchFamily="18" charset="0"/>
              </a:rPr>
              <a:t> 43,10.13: „Ihr seid meine Zeugen, spricht Jahwe, und mein Knecht, den ich er-wählt habe, damit ihr erkennt und mir glaubt und einseht, </a:t>
            </a:r>
            <a:r>
              <a:rPr lang="de-DE" sz="2400" dirty="0">
                <a:solidFill>
                  <a:srgbClr val="FF0000"/>
                </a:solidFill>
                <a:latin typeface="Times New Roman" panose="02020603050405020304" pitchFamily="18" charset="0"/>
                <a:cs typeface="Times New Roman" panose="02020603050405020304" pitchFamily="18" charset="0"/>
              </a:rPr>
              <a:t>dass ich es/derselbe bin</a:t>
            </a:r>
            <a:r>
              <a:rPr lang="de-DE" sz="2400" dirty="0">
                <a:latin typeface="Times New Roman" panose="02020603050405020304" pitchFamily="18" charset="0"/>
                <a:cs typeface="Times New Roman" panose="02020603050405020304" pitchFamily="18" charset="0"/>
              </a:rPr>
              <a:t>. </a:t>
            </a:r>
            <a:r>
              <a:rPr lang="de-DE" sz="2400" dirty="0">
                <a:solidFill>
                  <a:srgbClr val="00B050"/>
                </a:solidFill>
                <a:latin typeface="Times New Roman" panose="02020603050405020304" pitchFamily="18" charset="0"/>
                <a:cs typeface="Times New Roman" panose="02020603050405020304" pitchFamily="18" charset="0"/>
              </a:rPr>
              <a:t>Vor mir wurde kein Gott gebildet, und nach mir wird keiner sein</a:t>
            </a:r>
            <a:r>
              <a:rPr lang="de-DE" sz="2400" dirty="0">
                <a:solidFill>
                  <a:srgbClr val="0070C0"/>
                </a:solidFill>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 </a:t>
            </a:r>
            <a:r>
              <a:rPr lang="de-DE" sz="2400" dirty="0">
                <a:solidFill>
                  <a:srgbClr val="FF0000"/>
                </a:solidFill>
                <a:latin typeface="Times New Roman" panose="02020603050405020304" pitchFamily="18" charset="0"/>
                <a:cs typeface="Times New Roman" panose="02020603050405020304" pitchFamily="18" charset="0"/>
              </a:rPr>
              <a:t>Ja</a:t>
            </a:r>
            <a:r>
              <a:rPr lang="de-DE" sz="2400" dirty="0">
                <a:latin typeface="Times New Roman" panose="02020603050405020304" pitchFamily="18" charset="0"/>
                <a:cs typeface="Times New Roman" panose="02020603050405020304" pitchFamily="18" charset="0"/>
              </a:rPr>
              <a:t>, </a:t>
            </a:r>
            <a:r>
              <a:rPr lang="de-DE" sz="2400" dirty="0">
                <a:solidFill>
                  <a:srgbClr val="FF0000"/>
                </a:solidFill>
                <a:latin typeface="Times New Roman" panose="02020603050405020304" pitchFamily="18" charset="0"/>
                <a:cs typeface="Times New Roman" panose="02020603050405020304" pitchFamily="18" charset="0"/>
              </a:rPr>
              <a:t>auch weiterhin bin ich es/derselbe</a:t>
            </a:r>
            <a:r>
              <a:rPr lang="de-DE" sz="2400" dirty="0">
                <a:solidFill>
                  <a:srgbClr val="0070C0"/>
                </a:solidFill>
                <a:latin typeface="Times New Roman" panose="02020603050405020304" pitchFamily="18" charset="0"/>
                <a:cs typeface="Times New Roman" panose="02020603050405020304" pitchFamily="18" charset="0"/>
              </a:rPr>
              <a:t>, </a:t>
            </a:r>
            <a:r>
              <a:rPr lang="de-DE" sz="2400" dirty="0">
                <a:solidFill>
                  <a:srgbClr val="00B050"/>
                </a:solidFill>
                <a:latin typeface="Times New Roman" panose="02020603050405020304" pitchFamily="18" charset="0"/>
                <a:cs typeface="Times New Roman" panose="02020603050405020304" pitchFamily="18" charset="0"/>
              </a:rPr>
              <a:t>und es ist niemand, der aus meiner Hand errettet</a:t>
            </a:r>
            <a:r>
              <a:rPr lang="de-DE" sz="2400" dirty="0">
                <a:latin typeface="Times New Roman" panose="02020603050405020304" pitchFamily="18" charset="0"/>
                <a:cs typeface="Times New Roman" panose="02020603050405020304" pitchFamily="18" charset="0"/>
              </a:rPr>
              <a:t>. Ich wirke, und wer kann es rückgängig machen?“</a:t>
            </a:r>
          </a:p>
          <a:p>
            <a:pPr marL="457200" indent="-457200">
              <a:lnSpc>
                <a:spcPts val="3020"/>
              </a:lnSpc>
              <a:spcAft>
                <a:spcPts val="600"/>
              </a:spcAft>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Jes</a:t>
            </a:r>
            <a:r>
              <a:rPr lang="de-DE" sz="2400" dirty="0">
                <a:latin typeface="Times New Roman" panose="02020603050405020304" pitchFamily="18" charset="0"/>
                <a:cs typeface="Times New Roman" panose="02020603050405020304" pitchFamily="18" charset="0"/>
              </a:rPr>
              <a:t> 46,4: „Auch </a:t>
            </a:r>
            <a:r>
              <a:rPr lang="de-DE" sz="2400" dirty="0">
                <a:solidFill>
                  <a:srgbClr val="00B050"/>
                </a:solidFill>
                <a:latin typeface="Times New Roman" panose="02020603050405020304" pitchFamily="18" charset="0"/>
                <a:cs typeface="Times New Roman" panose="02020603050405020304" pitchFamily="18" charset="0"/>
              </a:rPr>
              <a:t>bis in [euer] Greisenalter </a:t>
            </a:r>
            <a:r>
              <a:rPr lang="de-DE" sz="2400" dirty="0">
                <a:solidFill>
                  <a:srgbClr val="FF0000"/>
                </a:solidFill>
                <a:latin typeface="Times New Roman" panose="02020603050405020304" pitchFamily="18" charset="0"/>
                <a:cs typeface="Times New Roman" panose="02020603050405020304" pitchFamily="18" charset="0"/>
              </a:rPr>
              <a:t>bin ich es/derselbe</a:t>
            </a:r>
            <a:r>
              <a:rPr lang="de-DE" sz="2400" dirty="0">
                <a:latin typeface="Times New Roman" panose="02020603050405020304" pitchFamily="18" charset="0"/>
                <a:cs typeface="Times New Roman" panose="02020603050405020304" pitchFamily="18" charset="0"/>
              </a:rPr>
              <a:t>, und bis zu [eurem] grauen Haar werde ich selbst [euch] tragen. </a:t>
            </a:r>
            <a:r>
              <a:rPr lang="de-DE" sz="2400" dirty="0">
                <a:solidFill>
                  <a:srgbClr val="00B050"/>
                </a:solidFill>
                <a:latin typeface="Times New Roman" panose="02020603050405020304" pitchFamily="18" charset="0"/>
                <a:cs typeface="Times New Roman" panose="02020603050405020304" pitchFamily="18" charset="0"/>
              </a:rPr>
              <a:t>Ich, ich habe es getan, und ich selbst werde heben, und ich selbst werde tragen und werde erretten</a:t>
            </a:r>
            <a:r>
              <a:rPr lang="de-DE" sz="2400" dirty="0">
                <a:latin typeface="Times New Roman" panose="02020603050405020304" pitchFamily="18" charset="0"/>
                <a:cs typeface="Times New Roman" panose="02020603050405020304" pitchFamily="18" charset="0"/>
              </a:rPr>
              <a:t>“ (vgl. </a:t>
            </a:r>
            <a:r>
              <a:rPr lang="de-DE" sz="2400" dirty="0" err="1">
                <a:latin typeface="Times New Roman" panose="02020603050405020304" pitchFamily="18" charset="0"/>
                <a:cs typeface="Times New Roman" panose="02020603050405020304" pitchFamily="18" charset="0"/>
              </a:rPr>
              <a:t>Hebr</a:t>
            </a:r>
            <a:r>
              <a:rPr lang="de-DE" sz="2400" dirty="0">
                <a:latin typeface="Times New Roman" panose="02020603050405020304" pitchFamily="18" charset="0"/>
                <a:cs typeface="Times New Roman" panose="02020603050405020304" pitchFamily="18" charset="0"/>
              </a:rPr>
              <a:t> 13,8).</a:t>
            </a:r>
          </a:p>
          <a:p>
            <a:pPr marL="457200" indent="-457200">
              <a:lnSpc>
                <a:spcPts val="3020"/>
              </a:lnSpc>
              <a:spcAft>
                <a:spcPts val="600"/>
              </a:spcAft>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Jes</a:t>
            </a:r>
            <a:r>
              <a:rPr lang="de-DE" sz="2400" dirty="0">
                <a:latin typeface="Times New Roman" panose="02020603050405020304" pitchFamily="18" charset="0"/>
                <a:cs typeface="Times New Roman" panose="02020603050405020304" pitchFamily="18" charset="0"/>
              </a:rPr>
              <a:t> 48,12: „Höre auf mich, Jakob, und Israel, mein Berufener! </a:t>
            </a:r>
            <a:r>
              <a:rPr lang="de-DE" sz="2400" dirty="0">
                <a:solidFill>
                  <a:srgbClr val="FF0000"/>
                </a:solidFill>
                <a:latin typeface="Times New Roman" panose="02020603050405020304" pitchFamily="18" charset="0"/>
                <a:cs typeface="Times New Roman" panose="02020603050405020304" pitchFamily="18" charset="0"/>
              </a:rPr>
              <a:t>Ich bin es/derselbe</a:t>
            </a:r>
            <a:r>
              <a:rPr lang="de-DE" sz="2400" dirty="0">
                <a:solidFill>
                  <a:srgbClr val="0070C0"/>
                </a:solidFill>
                <a:latin typeface="Times New Roman" panose="02020603050405020304" pitchFamily="18" charset="0"/>
                <a:cs typeface="Times New Roman" panose="02020603050405020304" pitchFamily="18" charset="0"/>
              </a:rPr>
              <a:t>, ich der Erste, ich auch der Letzte</a:t>
            </a:r>
            <a:r>
              <a:rPr lang="de-DE" sz="2400" dirty="0">
                <a:latin typeface="Times New Roman" panose="02020603050405020304" pitchFamily="18" charset="0"/>
                <a:cs typeface="Times New Roman" panose="02020603050405020304" pitchFamily="18" charset="0"/>
              </a:rPr>
              <a:t>.“</a:t>
            </a:r>
          </a:p>
          <a:p>
            <a:pPr marL="457200" indent="-457200">
              <a:lnSpc>
                <a:spcPts val="3020"/>
              </a:lnSpc>
              <a:spcAft>
                <a:spcPts val="600"/>
              </a:spcAft>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Vgl. </a:t>
            </a:r>
            <a:r>
              <a:rPr lang="de-DE" sz="2400" dirty="0" err="1">
                <a:latin typeface="Times New Roman" panose="02020603050405020304" pitchFamily="18" charset="0"/>
                <a:cs typeface="Times New Roman" panose="02020603050405020304" pitchFamily="18" charset="0"/>
              </a:rPr>
              <a:t>Hebr</a:t>
            </a:r>
            <a:r>
              <a:rPr lang="de-DE" sz="2400" dirty="0">
                <a:latin typeface="Times New Roman" panose="02020603050405020304" pitchFamily="18" charset="0"/>
                <a:cs typeface="Times New Roman" panose="02020603050405020304" pitchFamily="18" charset="0"/>
              </a:rPr>
              <a:t> 13,8: „</a:t>
            </a:r>
            <a:r>
              <a:rPr lang="de-DE" sz="2400" dirty="0">
                <a:solidFill>
                  <a:srgbClr val="0070C0"/>
                </a:solidFill>
                <a:latin typeface="Times New Roman" panose="02020603050405020304" pitchFamily="18" charset="0"/>
                <a:cs typeface="Times New Roman" panose="02020603050405020304" pitchFamily="18" charset="0"/>
              </a:rPr>
              <a:t>Jesus Christus</a:t>
            </a:r>
            <a:r>
              <a:rPr lang="de-DE" sz="2400" dirty="0">
                <a:latin typeface="Times New Roman" panose="02020603050405020304" pitchFamily="18" charset="0"/>
                <a:cs typeface="Times New Roman" panose="02020603050405020304" pitchFamily="18" charset="0"/>
              </a:rPr>
              <a:t>, gestern und heute, </a:t>
            </a:r>
            <a:r>
              <a:rPr lang="de-DE" sz="2400" dirty="0">
                <a:solidFill>
                  <a:srgbClr val="FF0000"/>
                </a:solidFill>
                <a:latin typeface="Times New Roman" panose="02020603050405020304" pitchFamily="18" charset="0"/>
                <a:cs typeface="Times New Roman" panose="02020603050405020304" pitchFamily="18" charset="0"/>
              </a:rPr>
              <a:t>ist derselbe auch in Ewigkeit</a:t>
            </a:r>
            <a:r>
              <a:rPr lang="de-DE"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868919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AA1C8A-53A7-3049-8DB0-7870B710198C}"/>
              </a:ext>
            </a:extLst>
          </p:cNvPr>
          <p:cNvSpPr>
            <a:spLocks noGrp="1"/>
          </p:cNvSpPr>
          <p:nvPr>
            <p:ph type="title"/>
          </p:nvPr>
        </p:nvSpPr>
        <p:spPr>
          <a:xfrm>
            <a:off x="669700" y="25673"/>
            <a:ext cx="11369007" cy="502361"/>
          </a:xfrm>
        </p:spPr>
        <p:txBody>
          <a:bodyPr/>
          <a:lstStyle/>
          <a:p>
            <a:r>
              <a:rPr lang="de-DE" sz="3200" dirty="0">
                <a:latin typeface="Times New Roman" panose="02020603050405020304" pitchFamily="18" charset="0"/>
                <a:cs typeface="Times New Roman" panose="02020603050405020304" pitchFamily="18" charset="0"/>
              </a:rPr>
              <a:t>„Der ist und war und kommt“ = der Allmächtige</a:t>
            </a:r>
          </a:p>
        </p:txBody>
      </p:sp>
      <p:sp>
        <p:nvSpPr>
          <p:cNvPr id="3" name="Inhaltsplatzhalter 2">
            <a:extLst>
              <a:ext uri="{FF2B5EF4-FFF2-40B4-BE49-F238E27FC236}">
                <a16:creationId xmlns:a16="http://schemas.microsoft.com/office/drawing/2014/main" id="{D99C0D64-10A7-504F-AAD2-08EBBA2E63E2}"/>
              </a:ext>
            </a:extLst>
          </p:cNvPr>
          <p:cNvSpPr>
            <a:spLocks noGrp="1"/>
          </p:cNvSpPr>
          <p:nvPr>
            <p:ph idx="1"/>
          </p:nvPr>
        </p:nvSpPr>
        <p:spPr>
          <a:xfrm>
            <a:off x="180303" y="734096"/>
            <a:ext cx="11856915" cy="5228822"/>
          </a:xfrm>
        </p:spPr>
        <p:txBody>
          <a:bodyPr/>
          <a:lstStyle/>
          <a:p>
            <a:pPr marL="457200" indent="-457200">
              <a:lnSpc>
                <a:spcPts val="248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1,4-6: „Johannes den sieben Gemeinden, die in [der Provinz] </a:t>
            </a:r>
            <a:r>
              <a:rPr lang="de-DE" sz="2000" dirty="0" err="1">
                <a:latin typeface="Times New Roman" panose="02020603050405020304" pitchFamily="18" charset="0"/>
                <a:cs typeface="Times New Roman" panose="02020603050405020304" pitchFamily="18" charset="0"/>
              </a:rPr>
              <a:t>Asia</a:t>
            </a:r>
            <a:r>
              <a:rPr lang="de-DE" sz="2000" dirty="0">
                <a:latin typeface="Times New Roman" panose="02020603050405020304" pitchFamily="18" charset="0"/>
                <a:cs typeface="Times New Roman" panose="02020603050405020304" pitchFamily="18" charset="0"/>
              </a:rPr>
              <a:t> sind: Gnade euch und Friede von dem, </a:t>
            </a:r>
            <a:r>
              <a:rPr lang="de-DE" sz="2000" dirty="0">
                <a:solidFill>
                  <a:srgbClr val="0070C0"/>
                </a:solidFill>
                <a:latin typeface="Times New Roman" panose="02020603050405020304" pitchFamily="18" charset="0"/>
                <a:cs typeface="Times New Roman" panose="02020603050405020304" pitchFamily="18" charset="0"/>
              </a:rPr>
              <a:t>der ist und der war und der kommt</a:t>
            </a:r>
            <a:r>
              <a:rPr lang="de-DE" sz="2000" dirty="0">
                <a:latin typeface="Times New Roman" panose="02020603050405020304" pitchFamily="18" charset="0"/>
                <a:cs typeface="Times New Roman" panose="02020603050405020304" pitchFamily="18" charset="0"/>
              </a:rPr>
              <a:t>, und von den sieben Geistern, die vor seinem Thron sind, </a:t>
            </a:r>
            <a:r>
              <a:rPr lang="de-DE" sz="2000" dirty="0">
                <a:solidFill>
                  <a:srgbClr val="FF0000"/>
                </a:solidFill>
                <a:latin typeface="Times New Roman" panose="02020603050405020304" pitchFamily="18" charset="0"/>
                <a:cs typeface="Times New Roman" panose="02020603050405020304" pitchFamily="18" charset="0"/>
              </a:rPr>
              <a:t>und von Jesus Christus, dem treuen Zeuge, dem Erstgeborene der Toten und dem Ersten/Herrschenden der Könige der Erde</a:t>
            </a:r>
            <a:r>
              <a:rPr lang="de-DE" sz="2000" dirty="0">
                <a:latin typeface="Times New Roman" panose="02020603050405020304" pitchFamily="18" charset="0"/>
                <a:cs typeface="Times New Roman" panose="02020603050405020304" pitchFamily="18" charset="0"/>
              </a:rPr>
              <a:t>! Dem, der uns liebt und uns in seinem Blut von unseren Sünden gewaschen hat und uns zur Königsherrschaft, zu Priestern seinem Gott und Vater gemacht hat: </a:t>
            </a:r>
            <a:r>
              <a:rPr lang="de-DE" sz="2000" dirty="0">
                <a:solidFill>
                  <a:srgbClr val="FF0000"/>
                </a:solidFill>
                <a:latin typeface="Times New Roman" panose="02020603050405020304" pitchFamily="18" charset="0"/>
                <a:cs typeface="Times New Roman" panose="02020603050405020304" pitchFamily="18" charset="0"/>
              </a:rPr>
              <a:t>Ihm sei die Herrlichkeit und die Macht in alle Ewigkeit</a:t>
            </a:r>
            <a:r>
              <a:rPr lang="de-DE" sz="2000" dirty="0">
                <a:latin typeface="Times New Roman" panose="02020603050405020304" pitchFamily="18" charset="0"/>
                <a:cs typeface="Times New Roman" panose="02020603050405020304" pitchFamily="18" charset="0"/>
              </a:rPr>
              <a:t>! Amen.“</a:t>
            </a:r>
          </a:p>
          <a:p>
            <a:pPr>
              <a:lnSpc>
                <a:spcPts val="248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1,8: „‚Ich bin das Alpha und das Omega‘, spricht der </a:t>
            </a:r>
            <a:r>
              <a:rPr lang="de-DE" sz="2000" dirty="0">
                <a:solidFill>
                  <a:srgbClr val="FF0000"/>
                </a:solidFill>
                <a:latin typeface="Times New Roman" panose="02020603050405020304" pitchFamily="18" charset="0"/>
                <a:cs typeface="Times New Roman" panose="02020603050405020304" pitchFamily="18" charset="0"/>
              </a:rPr>
              <a:t>Herr, Gott</a:t>
            </a:r>
            <a:r>
              <a:rPr lang="de-DE" sz="2000" dirty="0">
                <a:solidFill>
                  <a:srgbClr val="0070C0"/>
                </a:solidFill>
                <a:latin typeface="Times New Roman" panose="02020603050405020304" pitchFamily="18" charset="0"/>
                <a:cs typeface="Times New Roman" panose="02020603050405020304" pitchFamily="18" charset="0"/>
              </a:rPr>
              <a:t>, der ist und der war und der kommt</a:t>
            </a:r>
            <a:r>
              <a:rPr lang="de-DE" sz="2000" dirty="0">
                <a:latin typeface="Times New Roman" panose="02020603050405020304" pitchFamily="18" charset="0"/>
                <a:cs typeface="Times New Roman" panose="02020603050405020304" pitchFamily="18" charset="0"/>
              </a:rPr>
              <a:t>, der </a:t>
            </a:r>
            <a:r>
              <a:rPr lang="de-DE" sz="2000" dirty="0">
                <a:solidFill>
                  <a:srgbClr val="FF0000"/>
                </a:solidFill>
                <a:latin typeface="Times New Roman" panose="02020603050405020304" pitchFamily="18" charset="0"/>
                <a:cs typeface="Times New Roman" panose="02020603050405020304" pitchFamily="18" charset="0"/>
              </a:rPr>
              <a:t>Allmächtige (πα</a:t>
            </a:r>
            <a:r>
              <a:rPr lang="de-DE" sz="2000" dirty="0" err="1">
                <a:solidFill>
                  <a:srgbClr val="FF0000"/>
                </a:solidFill>
                <a:latin typeface="Times New Roman" panose="02020603050405020304" pitchFamily="18" charset="0"/>
                <a:cs typeface="Times New Roman" panose="02020603050405020304" pitchFamily="18" charset="0"/>
              </a:rPr>
              <a:t>ντοκράτωρ</a:t>
            </a:r>
            <a:r>
              <a:rPr lang="de-DE" sz="2000" dirty="0">
                <a:solidFill>
                  <a:srgbClr val="FF0000"/>
                </a:solidFill>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a:t>
            </a:r>
          </a:p>
          <a:p>
            <a:pPr>
              <a:lnSpc>
                <a:spcPts val="248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4,8: „Und die vier lebendigen Wesen hatten, eines wie das andere, je sechs Flügel und [sind] ringsum und inwendig voller Augen, und sie hören Tag und Nacht nicht auf zu sagen: ‚Heilig, heilig, heilig, </a:t>
            </a:r>
            <a:r>
              <a:rPr lang="de-DE" sz="2000" dirty="0">
                <a:solidFill>
                  <a:srgbClr val="FF0000"/>
                </a:solidFill>
                <a:latin typeface="Times New Roman" panose="02020603050405020304" pitchFamily="18" charset="0"/>
                <a:cs typeface="Times New Roman" panose="02020603050405020304" pitchFamily="18" charset="0"/>
              </a:rPr>
              <a:t>Herr, Gott, Allmächtiger</a:t>
            </a:r>
            <a:r>
              <a:rPr lang="de-DE" sz="2000" dirty="0">
                <a:latin typeface="Times New Roman" panose="02020603050405020304" pitchFamily="18" charset="0"/>
                <a:cs typeface="Times New Roman" panose="02020603050405020304" pitchFamily="18" charset="0"/>
              </a:rPr>
              <a:t>, </a:t>
            </a:r>
            <a:r>
              <a:rPr lang="de-DE" sz="2000" dirty="0">
                <a:solidFill>
                  <a:srgbClr val="0070C0"/>
                </a:solidFill>
                <a:latin typeface="Times New Roman" panose="02020603050405020304" pitchFamily="18" charset="0"/>
                <a:cs typeface="Times New Roman" panose="02020603050405020304" pitchFamily="18" charset="0"/>
              </a:rPr>
              <a:t>der war und der ist und der kommt</a:t>
            </a:r>
            <a:r>
              <a:rPr lang="de-DE" sz="2000" dirty="0">
                <a:latin typeface="Times New Roman" panose="02020603050405020304" pitchFamily="18" charset="0"/>
                <a:cs typeface="Times New Roman" panose="02020603050405020304" pitchFamily="18" charset="0"/>
              </a:rPr>
              <a:t>!‘“</a:t>
            </a:r>
          </a:p>
          <a:p>
            <a:pPr>
              <a:lnSpc>
                <a:spcPts val="248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11,17: „… und sprachen: ‚Wir danken dir, </a:t>
            </a:r>
            <a:r>
              <a:rPr lang="de-DE" sz="2000" dirty="0">
                <a:solidFill>
                  <a:srgbClr val="FF0000"/>
                </a:solidFill>
                <a:latin typeface="Times New Roman" panose="02020603050405020304" pitchFamily="18" charset="0"/>
                <a:cs typeface="Times New Roman" panose="02020603050405020304" pitchFamily="18" charset="0"/>
              </a:rPr>
              <a:t>Herr, Gott, Allmächtiger</a:t>
            </a:r>
            <a:r>
              <a:rPr lang="de-DE" sz="2000" dirty="0">
                <a:solidFill>
                  <a:srgbClr val="0070C0"/>
                </a:solidFill>
                <a:latin typeface="Times New Roman" panose="02020603050405020304" pitchFamily="18" charset="0"/>
                <a:cs typeface="Times New Roman" panose="02020603050405020304" pitchFamily="18" charset="0"/>
              </a:rPr>
              <a:t>, der ist und der war</a:t>
            </a:r>
            <a:r>
              <a:rPr lang="de-DE" sz="2000" dirty="0">
                <a:latin typeface="Times New Roman" panose="02020603050405020304" pitchFamily="18" charset="0"/>
                <a:cs typeface="Times New Roman" panose="02020603050405020304" pitchFamily="18" charset="0"/>
              </a:rPr>
              <a:t>, </a:t>
            </a:r>
            <a:r>
              <a:rPr lang="de-DE" sz="2000" dirty="0">
                <a:solidFill>
                  <a:srgbClr val="FF0000"/>
                </a:solidFill>
                <a:latin typeface="Times New Roman" panose="02020603050405020304" pitchFamily="18" charset="0"/>
                <a:cs typeface="Times New Roman" panose="02020603050405020304" pitchFamily="18" charset="0"/>
              </a:rPr>
              <a:t>dass du deine große Macht ergriffen und deine Herrschaft angetreten hast</a:t>
            </a:r>
            <a:r>
              <a:rPr lang="de-DE" sz="2000" dirty="0">
                <a:latin typeface="Times New Roman" panose="02020603050405020304" pitchFamily="18" charset="0"/>
                <a:cs typeface="Times New Roman" panose="02020603050405020304" pitchFamily="18" charset="0"/>
              </a:rPr>
              <a:t>.‘“</a:t>
            </a:r>
          </a:p>
          <a:p>
            <a:pPr>
              <a:lnSpc>
                <a:spcPts val="248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a:t>
            </a:r>
            <a:r>
              <a:rPr lang="de-DE" sz="2000" dirty="0">
                <a:solidFill>
                  <a:srgbClr val="FF0000"/>
                </a:solidFill>
                <a:latin typeface="Times New Roman" panose="02020603050405020304" pitchFamily="18" charset="0"/>
                <a:cs typeface="Times New Roman" panose="02020603050405020304" pitchFamily="18" charset="0"/>
              </a:rPr>
              <a:t>Allmächtiger Herr</a:t>
            </a:r>
            <a:r>
              <a:rPr lang="de-DE" sz="2000" dirty="0">
                <a:latin typeface="Times New Roman" panose="02020603050405020304" pitchFamily="18" charset="0"/>
                <a:cs typeface="Times New Roman" panose="02020603050405020304" pitchFamily="18" charset="0"/>
              </a:rPr>
              <a:t>“ in der LXX als Übersetzung von „</a:t>
            </a:r>
            <a:r>
              <a:rPr lang="de-DE" sz="2000" dirty="0">
                <a:solidFill>
                  <a:srgbClr val="FF0000"/>
                </a:solidFill>
                <a:latin typeface="Times New Roman" panose="02020603050405020304" pitchFamily="18" charset="0"/>
                <a:cs typeface="Times New Roman" panose="02020603050405020304" pitchFamily="18" charset="0"/>
              </a:rPr>
              <a:t>Jahwe der </a:t>
            </a:r>
            <a:r>
              <a:rPr lang="de-DE" sz="2000" dirty="0" err="1">
                <a:solidFill>
                  <a:srgbClr val="FF0000"/>
                </a:solidFill>
                <a:latin typeface="Times New Roman" panose="02020603050405020304" pitchFamily="18" charset="0"/>
                <a:cs typeface="Times New Roman" panose="02020603050405020304" pitchFamily="18" charset="0"/>
              </a:rPr>
              <a:t>Herrscharen</a:t>
            </a:r>
            <a:r>
              <a:rPr lang="de-DE" sz="2000" dirty="0">
                <a:latin typeface="Times New Roman" panose="02020603050405020304" pitchFamily="18" charset="0"/>
                <a:cs typeface="Times New Roman" panose="02020603050405020304" pitchFamily="18" charset="0"/>
              </a:rPr>
              <a:t>“ (18-mal in </a:t>
            </a:r>
            <a:r>
              <a:rPr lang="de-DE" sz="2000" dirty="0" err="1">
                <a:latin typeface="Times New Roman" panose="02020603050405020304" pitchFamily="18" charset="0"/>
                <a:cs typeface="Times New Roman" panose="02020603050405020304" pitchFamily="18" charset="0"/>
              </a:rPr>
              <a:t>Sach</a:t>
            </a:r>
            <a:r>
              <a:rPr lang="de-DE" sz="2000" dirty="0">
                <a:latin typeface="Times New Roman" panose="02020603050405020304" pitchFamily="18" charset="0"/>
                <a:cs typeface="Times New Roman" panose="02020603050405020304" pitchFamily="18" charset="0"/>
              </a:rPr>
              <a:t> 8,1-23).</a:t>
            </a:r>
          </a:p>
        </p:txBody>
      </p:sp>
    </p:spTree>
    <p:extLst>
      <p:ext uri="{BB962C8B-B14F-4D97-AF65-F5344CB8AC3E}">
        <p14:creationId xmlns:p14="http://schemas.microsoft.com/office/powerpoint/2010/main" val="40669593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Der durchstochene göttlich-menschliche Erlöser</a:t>
            </a:r>
          </a:p>
        </p:txBody>
      </p:sp>
    </p:spTree>
    <p:extLst>
      <p:ext uri="{BB962C8B-B14F-4D97-AF65-F5344CB8AC3E}">
        <p14:creationId xmlns:p14="http://schemas.microsoft.com/office/powerpoint/2010/main" val="285675110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31BC38-45A8-2F4F-9ABF-4DB2B738B57B}"/>
              </a:ext>
            </a:extLst>
          </p:cNvPr>
          <p:cNvSpPr>
            <a:spLocks noGrp="1"/>
          </p:cNvSpPr>
          <p:nvPr>
            <p:ph type="title"/>
          </p:nvPr>
        </p:nvSpPr>
        <p:spPr>
          <a:xfrm>
            <a:off x="669700" y="25672"/>
            <a:ext cx="11369007" cy="540997"/>
          </a:xfrm>
        </p:spPr>
        <p:txBody>
          <a:bodyPr/>
          <a:lstStyle/>
          <a:p>
            <a:r>
              <a:rPr lang="de-DE" sz="3200" dirty="0">
                <a:latin typeface="Times New Roman" panose="02020603050405020304" pitchFamily="18" charset="0"/>
                <a:cs typeface="Times New Roman" panose="02020603050405020304" pitchFamily="18" charset="0"/>
              </a:rPr>
              <a:t>„… welche ihn durchstochen haben …“</a:t>
            </a:r>
          </a:p>
        </p:txBody>
      </p:sp>
      <p:sp>
        <p:nvSpPr>
          <p:cNvPr id="3" name="Inhaltsplatzhalter 2">
            <a:extLst>
              <a:ext uri="{FF2B5EF4-FFF2-40B4-BE49-F238E27FC236}">
                <a16:creationId xmlns:a16="http://schemas.microsoft.com/office/drawing/2014/main" id="{596A9341-1C67-1A42-90C8-BC91DEC41F08}"/>
              </a:ext>
            </a:extLst>
          </p:cNvPr>
          <p:cNvSpPr>
            <a:spLocks noGrp="1"/>
          </p:cNvSpPr>
          <p:nvPr>
            <p:ph idx="1"/>
          </p:nvPr>
        </p:nvSpPr>
        <p:spPr>
          <a:xfrm>
            <a:off x="0" y="691663"/>
            <a:ext cx="12037219" cy="5247584"/>
          </a:xfrm>
        </p:spPr>
        <p:txBody>
          <a:bodyPr/>
          <a:lstStyle/>
          <a:p>
            <a:pPr marL="457200" indent="-457200">
              <a:lnSpc>
                <a:spcPts val="2500"/>
              </a:lnSpc>
              <a:spcAft>
                <a:spcPts val="12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1,5.7.14: „… </a:t>
            </a:r>
            <a:r>
              <a:rPr lang="de-DE" sz="2000" dirty="0">
                <a:solidFill>
                  <a:srgbClr val="FF0000"/>
                </a:solidFill>
                <a:latin typeface="Times New Roman" panose="02020603050405020304" pitchFamily="18" charset="0"/>
                <a:cs typeface="Times New Roman" panose="02020603050405020304" pitchFamily="18" charset="0"/>
              </a:rPr>
              <a:t>Jesus Christus </a:t>
            </a:r>
            <a:r>
              <a:rPr lang="de-DE" sz="2000" dirty="0">
                <a:latin typeface="Times New Roman" panose="02020603050405020304" pitchFamily="18" charset="0"/>
                <a:cs typeface="Times New Roman" panose="02020603050405020304" pitchFamily="18" charset="0"/>
              </a:rPr>
              <a:t>…</a:t>
            </a:r>
            <a:r>
              <a:rPr lang="de-DE" sz="2000" dirty="0">
                <a:solidFill>
                  <a:srgbClr val="FF0000"/>
                </a:solidFill>
                <a:latin typeface="Times New Roman" panose="02020603050405020304" pitchFamily="18" charset="0"/>
                <a:cs typeface="Times New Roman" panose="02020603050405020304" pitchFamily="18" charset="0"/>
              </a:rPr>
              <a:t> der Erstgeborene von den Toten </a:t>
            </a:r>
            <a:r>
              <a:rPr lang="de-DE" sz="2000" dirty="0">
                <a:latin typeface="Times New Roman" panose="02020603050405020304" pitchFamily="18" charset="0"/>
                <a:cs typeface="Times New Roman" panose="02020603050405020304" pitchFamily="18" charset="0"/>
              </a:rPr>
              <a:t>… </a:t>
            </a:r>
            <a:r>
              <a:rPr lang="de-CH" sz="2000" dirty="0">
                <a:solidFill>
                  <a:srgbClr val="0070C0"/>
                </a:solidFill>
                <a:latin typeface="Times New Roman" panose="02020603050405020304" pitchFamily="18" charset="0"/>
                <a:cs typeface="Times New Roman" panose="02020603050405020304" pitchFamily="18" charset="0"/>
              </a:rPr>
              <a:t>Siehe, er kommt mit den Wolken</a:t>
            </a:r>
            <a:r>
              <a:rPr lang="de-CH" sz="2000" dirty="0">
                <a:latin typeface="Times New Roman" panose="02020603050405020304" pitchFamily="18" charset="0"/>
                <a:cs typeface="Times New Roman" panose="02020603050405020304" pitchFamily="18" charset="0"/>
              </a:rPr>
              <a:t>, </a:t>
            </a:r>
            <a:r>
              <a:rPr lang="de-CH" sz="2000" dirty="0">
                <a:solidFill>
                  <a:srgbClr val="0070C0"/>
                </a:solidFill>
                <a:latin typeface="Times New Roman" panose="02020603050405020304" pitchFamily="18" charset="0"/>
                <a:cs typeface="Times New Roman" panose="02020603050405020304" pitchFamily="18" charset="0"/>
              </a:rPr>
              <a:t>und jedes Auge wird ihn sehen, auch die, welche ihn durchstochen haben, und wehklagen werden seinetwegen alle Stämme des Landes/der Erde</a:t>
            </a:r>
            <a:r>
              <a:rPr lang="de-CH" sz="2000" dirty="0">
                <a:latin typeface="Times New Roman" panose="02020603050405020304" pitchFamily="18" charset="0"/>
                <a:cs typeface="Times New Roman" panose="02020603050405020304" pitchFamily="18" charset="0"/>
              </a:rPr>
              <a:t>. Ja, Amen … </a:t>
            </a:r>
            <a:r>
              <a:rPr lang="de-CH" sz="2000" dirty="0">
                <a:solidFill>
                  <a:srgbClr val="00B050"/>
                </a:solidFill>
                <a:latin typeface="Times New Roman" panose="02020603050405020304" pitchFamily="18" charset="0"/>
                <a:cs typeface="Times New Roman" panose="02020603050405020304" pitchFamily="18" charset="0"/>
              </a:rPr>
              <a:t>Sein Haupt aber und sein Haar war weiß wie weiße Wolle, wie der Schnee</a:t>
            </a:r>
            <a:r>
              <a:rPr lang="de-CH" sz="2000" dirty="0">
                <a:latin typeface="Times New Roman" panose="02020603050405020304" pitchFamily="18" charset="0"/>
                <a:cs typeface="Times New Roman" panose="02020603050405020304" pitchFamily="18" charset="0"/>
              </a:rPr>
              <a:t>, </a:t>
            </a:r>
            <a:r>
              <a:rPr lang="de-CH" sz="2000" dirty="0">
                <a:solidFill>
                  <a:srgbClr val="00B050"/>
                </a:solidFill>
                <a:latin typeface="Times New Roman" panose="02020603050405020304" pitchFamily="18" charset="0"/>
                <a:cs typeface="Times New Roman" panose="02020603050405020304" pitchFamily="18" charset="0"/>
              </a:rPr>
              <a:t>und seine Augen wie eine Feuerflamme </a:t>
            </a:r>
            <a:r>
              <a:rPr lang="de-CH" sz="2000" dirty="0">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a:t>
            </a:r>
          </a:p>
          <a:p>
            <a:pPr marL="457200" indent="-457200">
              <a:lnSpc>
                <a:spcPts val="2500"/>
              </a:lnSpc>
              <a:spcAft>
                <a:spcPts val="12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Dan 7,9.13: „</a:t>
            </a:r>
            <a:r>
              <a:rPr lang="de-CH" sz="2000" dirty="0">
                <a:latin typeface="Times New Roman" panose="02020603050405020304" pitchFamily="18" charset="0"/>
                <a:cs typeface="Times New Roman" panose="02020603050405020304" pitchFamily="18" charset="0"/>
              </a:rPr>
              <a:t> Ich schaute, bis Throne aufgestellt wurden und einer, der alt war an Tagen, sich setzte. </a:t>
            </a:r>
            <a:r>
              <a:rPr lang="de-CH" sz="2000" dirty="0">
                <a:solidFill>
                  <a:srgbClr val="00B050"/>
                </a:solidFill>
                <a:latin typeface="Times New Roman" panose="02020603050405020304" pitchFamily="18" charset="0"/>
                <a:cs typeface="Times New Roman" panose="02020603050405020304" pitchFamily="18" charset="0"/>
              </a:rPr>
              <a:t>Sein Gewand war weiß wie Schnee und das Haar seines Hauptes wie reine Wolle, sein Thron Feuerflammen</a:t>
            </a:r>
            <a:r>
              <a:rPr lang="de-CH" sz="2000" dirty="0">
                <a:latin typeface="Times New Roman" panose="02020603050405020304" pitchFamily="18" charset="0"/>
                <a:cs typeface="Times New Roman" panose="02020603050405020304" pitchFamily="18" charset="0"/>
              </a:rPr>
              <a:t>, dessen Räder ein loderndes Feuer … Ich schaute in Visionen der Nacht: und siehe, </a:t>
            </a:r>
            <a:r>
              <a:rPr lang="de-CH" sz="2000" dirty="0">
                <a:solidFill>
                  <a:srgbClr val="0070C0"/>
                </a:solidFill>
                <a:latin typeface="Times New Roman" panose="02020603050405020304" pitchFamily="18" charset="0"/>
                <a:cs typeface="Times New Roman" panose="02020603050405020304" pitchFamily="18" charset="0"/>
              </a:rPr>
              <a:t>mit den Wolken des Himmels kam einer wie der Sohn eines Menschen</a:t>
            </a:r>
            <a:r>
              <a:rPr lang="de-CH" sz="2000" dirty="0">
                <a:latin typeface="Times New Roman" panose="02020603050405020304" pitchFamily="18" charset="0"/>
                <a:cs typeface="Times New Roman" panose="02020603050405020304" pitchFamily="18" charset="0"/>
              </a:rPr>
              <a:t>. Und er kam zu dem Alten an Tagen, und man brachte ihn vor ihn.</a:t>
            </a:r>
            <a:r>
              <a:rPr lang="de-DE" sz="2000" dirty="0">
                <a:latin typeface="Times New Roman" panose="02020603050405020304" pitchFamily="18" charset="0"/>
                <a:cs typeface="Times New Roman" panose="02020603050405020304" pitchFamily="18" charset="0"/>
              </a:rPr>
              <a:t>“</a:t>
            </a:r>
          </a:p>
          <a:p>
            <a:pPr marL="707222" lvl="1" indent="-457200">
              <a:lnSpc>
                <a:spcPts val="2500"/>
              </a:lnSpc>
              <a:spcAft>
                <a:spcPts val="12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Dan 10,6: „</a:t>
            </a:r>
            <a:r>
              <a:rPr lang="de-CH" sz="2000" dirty="0">
                <a:latin typeface="Times New Roman" panose="02020603050405020304" pitchFamily="18" charset="0"/>
                <a:cs typeface="Times New Roman" panose="02020603050405020304" pitchFamily="18" charset="0"/>
              </a:rPr>
              <a:t>Und sein Leib war wie ein Türkis und sein Gesicht wie das Aussehen eines Blitzes. Und </a:t>
            </a:r>
            <a:r>
              <a:rPr lang="de-CH" sz="2000" dirty="0">
                <a:solidFill>
                  <a:srgbClr val="00B050"/>
                </a:solidFill>
                <a:latin typeface="Times New Roman" panose="02020603050405020304" pitchFamily="18" charset="0"/>
                <a:cs typeface="Times New Roman" panose="02020603050405020304" pitchFamily="18" charset="0"/>
              </a:rPr>
              <a:t>seine</a:t>
            </a:r>
            <a:r>
              <a:rPr lang="de-CH" sz="2000" dirty="0">
                <a:latin typeface="Times New Roman" panose="02020603050405020304" pitchFamily="18" charset="0"/>
                <a:cs typeface="Times New Roman" panose="02020603050405020304" pitchFamily="18" charset="0"/>
              </a:rPr>
              <a:t> </a:t>
            </a:r>
            <a:r>
              <a:rPr lang="de-CH" sz="2000" dirty="0">
                <a:solidFill>
                  <a:srgbClr val="00B050"/>
                </a:solidFill>
                <a:latin typeface="Times New Roman" panose="02020603050405020304" pitchFamily="18" charset="0"/>
                <a:cs typeface="Times New Roman" panose="02020603050405020304" pitchFamily="18" charset="0"/>
              </a:rPr>
              <a:t>Augen waren wie Feuerfackeln </a:t>
            </a:r>
            <a:r>
              <a:rPr lang="de-CH" sz="2000" dirty="0">
                <a:latin typeface="Times New Roman" panose="02020603050405020304" pitchFamily="18" charset="0"/>
                <a:cs typeface="Times New Roman" panose="02020603050405020304" pitchFamily="18" charset="0"/>
              </a:rPr>
              <a:t>und seine Arme und seine Füße wie der Anblick von glatter Bronze.</a:t>
            </a:r>
            <a:r>
              <a:rPr lang="de-DE" sz="2000" dirty="0">
                <a:latin typeface="Times New Roman" panose="02020603050405020304" pitchFamily="18" charset="0"/>
                <a:cs typeface="Times New Roman" panose="02020603050405020304" pitchFamily="18" charset="0"/>
              </a:rPr>
              <a:t>“</a:t>
            </a:r>
          </a:p>
          <a:p>
            <a:pPr marL="457200" indent="-457200">
              <a:lnSpc>
                <a:spcPts val="2500"/>
              </a:lnSpc>
              <a:spcAft>
                <a:spcPts val="12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Sach</a:t>
            </a:r>
            <a:r>
              <a:rPr lang="de-DE" sz="2000" dirty="0">
                <a:latin typeface="Times New Roman" panose="02020603050405020304" pitchFamily="18" charset="0"/>
                <a:cs typeface="Times New Roman" panose="02020603050405020304" pitchFamily="18" charset="0"/>
              </a:rPr>
              <a:t> 12,10: „</a:t>
            </a:r>
            <a:r>
              <a:rPr lang="de-CH" sz="2000" dirty="0">
                <a:latin typeface="Times New Roman" panose="02020603050405020304" pitchFamily="18" charset="0"/>
                <a:cs typeface="Times New Roman" panose="02020603050405020304" pitchFamily="18" charset="0"/>
              </a:rPr>
              <a:t>Aber über das Haus David und über die Bewohnerschaft von Jerusalem gieße ich </a:t>
            </a:r>
            <a:r>
              <a:rPr lang="de-DE" sz="2000" dirty="0">
                <a:latin typeface="Times New Roman" panose="02020603050405020304" pitchFamily="18" charset="0"/>
                <a:cs typeface="Times New Roman" panose="02020603050405020304" pitchFamily="18" charset="0"/>
              </a:rPr>
              <a:t>[Jahwe]</a:t>
            </a:r>
            <a:r>
              <a:rPr lang="de-CH" sz="2000" dirty="0">
                <a:latin typeface="Times New Roman" panose="02020603050405020304" pitchFamily="18" charset="0"/>
                <a:cs typeface="Times New Roman" panose="02020603050405020304" pitchFamily="18" charset="0"/>
              </a:rPr>
              <a:t> den Geist der Gnade und des Flehens aus, </a:t>
            </a:r>
            <a:r>
              <a:rPr lang="de-CH" sz="2000" dirty="0">
                <a:solidFill>
                  <a:srgbClr val="0070C0"/>
                </a:solidFill>
                <a:latin typeface="Times New Roman" panose="02020603050405020304" pitchFamily="18" charset="0"/>
                <a:cs typeface="Times New Roman" panose="02020603050405020304" pitchFamily="18" charset="0"/>
              </a:rPr>
              <a:t>und sie werden auf mich </a:t>
            </a:r>
            <a:r>
              <a:rPr lang="de-DE" sz="2000" dirty="0">
                <a:solidFill>
                  <a:srgbClr val="0070C0"/>
                </a:solidFill>
                <a:latin typeface="Times New Roman" panose="02020603050405020304" pitchFamily="18" charset="0"/>
                <a:cs typeface="Times New Roman" panose="02020603050405020304" pitchFamily="18" charset="0"/>
              </a:rPr>
              <a:t>[Jahwe!] </a:t>
            </a:r>
            <a:r>
              <a:rPr lang="de-CH" sz="2000" dirty="0">
                <a:solidFill>
                  <a:srgbClr val="0070C0"/>
                </a:solidFill>
                <a:latin typeface="Times New Roman" panose="02020603050405020304" pitchFamily="18" charset="0"/>
                <a:cs typeface="Times New Roman" panose="02020603050405020304" pitchFamily="18" charset="0"/>
              </a:rPr>
              <a:t>blicken, den sie durchbohrt haben, und werden über ihn wehklagen</a:t>
            </a:r>
            <a:r>
              <a:rPr lang="de-CH" sz="2000" dirty="0">
                <a:latin typeface="Times New Roman" panose="02020603050405020304" pitchFamily="18" charset="0"/>
                <a:cs typeface="Times New Roman" panose="02020603050405020304" pitchFamily="18" charset="0"/>
              </a:rPr>
              <a:t>, wie man </a:t>
            </a:r>
            <a:r>
              <a:rPr lang="de-CH" sz="2000" dirty="0">
                <a:solidFill>
                  <a:srgbClr val="FF0000"/>
                </a:solidFill>
                <a:latin typeface="Times New Roman" panose="02020603050405020304" pitchFamily="18" charset="0"/>
                <a:cs typeface="Times New Roman" panose="02020603050405020304" pitchFamily="18" charset="0"/>
              </a:rPr>
              <a:t>über den einzigen Sohn </a:t>
            </a:r>
            <a:r>
              <a:rPr lang="de-CH" sz="2000" dirty="0">
                <a:latin typeface="Times New Roman" panose="02020603050405020304" pitchFamily="18" charset="0"/>
                <a:cs typeface="Times New Roman" panose="02020603050405020304" pitchFamily="18" charset="0"/>
              </a:rPr>
              <a:t>wehklagt, und werden bitter über ihn weinen, wie man bitter </a:t>
            </a:r>
            <a:r>
              <a:rPr lang="de-CH" sz="2000" dirty="0">
                <a:solidFill>
                  <a:srgbClr val="FF0000"/>
                </a:solidFill>
                <a:latin typeface="Times New Roman" panose="02020603050405020304" pitchFamily="18" charset="0"/>
                <a:cs typeface="Times New Roman" panose="02020603050405020304" pitchFamily="18" charset="0"/>
              </a:rPr>
              <a:t>über den Erstgeborenen </a:t>
            </a:r>
            <a:r>
              <a:rPr lang="de-CH" sz="2000" dirty="0">
                <a:latin typeface="Times New Roman" panose="02020603050405020304" pitchFamily="18" charset="0"/>
                <a:cs typeface="Times New Roman" panose="02020603050405020304" pitchFamily="18" charset="0"/>
              </a:rPr>
              <a:t>weint</a:t>
            </a:r>
            <a:r>
              <a:rPr lang="de-CH" sz="2050" dirty="0">
                <a:latin typeface="Times New Roman" panose="02020603050405020304" pitchFamily="18" charset="0"/>
                <a:cs typeface="Times New Roman" panose="02020603050405020304" pitchFamily="18" charset="0"/>
              </a:rPr>
              <a:t>.</a:t>
            </a:r>
            <a:r>
              <a:rPr lang="de-DE" sz="205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6147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48C52-CD90-4949-BFD5-781E90CEA921}"/>
              </a:ext>
            </a:extLst>
          </p:cNvPr>
          <p:cNvSpPr>
            <a:spLocks noGrp="1"/>
          </p:cNvSpPr>
          <p:nvPr>
            <p:ph type="title"/>
          </p:nvPr>
        </p:nvSpPr>
        <p:spPr/>
        <p:txBody>
          <a:bodyPr/>
          <a:lstStyle/>
          <a:p>
            <a:r>
              <a:rPr lang="de-DE" sz="3200" dirty="0">
                <a:latin typeface="Times New Roman" panose="02020603050405020304" pitchFamily="18" charset="0"/>
                <a:cs typeface="Times New Roman" panose="02020603050405020304" pitchFamily="18" charset="0"/>
              </a:rPr>
              <a:t>„… einem Menschensohn gleich …“</a:t>
            </a:r>
          </a:p>
        </p:txBody>
      </p:sp>
      <p:sp>
        <p:nvSpPr>
          <p:cNvPr id="3" name="Inhaltsplatzhalter 2">
            <a:extLst>
              <a:ext uri="{FF2B5EF4-FFF2-40B4-BE49-F238E27FC236}">
                <a16:creationId xmlns:a16="http://schemas.microsoft.com/office/drawing/2014/main" id="{C1B866E7-69A1-CC42-88B2-ABEA1A2C4C11}"/>
              </a:ext>
            </a:extLst>
          </p:cNvPr>
          <p:cNvSpPr>
            <a:spLocks noGrp="1"/>
          </p:cNvSpPr>
          <p:nvPr>
            <p:ph idx="1"/>
          </p:nvPr>
        </p:nvSpPr>
        <p:spPr>
          <a:xfrm>
            <a:off x="0" y="714104"/>
            <a:ext cx="12037219" cy="5377604"/>
          </a:xfrm>
        </p:spPr>
        <p:txBody>
          <a:bodyPr/>
          <a:lstStyle/>
          <a:p>
            <a:pPr>
              <a:lnSpc>
                <a:spcPts val="236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1,13: „… und mitten unter den Leuchtern einen, </a:t>
            </a:r>
            <a:r>
              <a:rPr lang="de-DE" sz="2000" dirty="0">
                <a:solidFill>
                  <a:srgbClr val="FF0000"/>
                </a:solidFill>
                <a:latin typeface="Times New Roman" panose="02020603050405020304" pitchFamily="18" charset="0"/>
                <a:cs typeface="Times New Roman" panose="02020603050405020304" pitchFamily="18" charset="0"/>
              </a:rPr>
              <a:t>der war einem Menschensohn gleich</a:t>
            </a:r>
            <a:r>
              <a:rPr lang="de-DE" sz="2000" dirty="0">
                <a:latin typeface="Times New Roman" panose="02020603050405020304" pitchFamily="18" charset="0"/>
                <a:cs typeface="Times New Roman" panose="02020603050405020304" pitchFamily="18" charset="0"/>
              </a:rPr>
              <a:t>, mit einem langen Gewand bekleidet und um die Brust mit einem goldenen Gürtel gegürtet [= Priesterkleidung].“</a:t>
            </a:r>
          </a:p>
          <a:p>
            <a:pPr>
              <a:lnSpc>
                <a:spcPts val="236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Hes</a:t>
            </a:r>
            <a:r>
              <a:rPr lang="de-DE" sz="2000" dirty="0">
                <a:latin typeface="Times New Roman" panose="02020603050405020304" pitchFamily="18" charset="0"/>
                <a:cs typeface="Times New Roman" panose="02020603050405020304" pitchFamily="18" charset="0"/>
              </a:rPr>
              <a:t> 1,26-28: „Und über der Feste, die über ihrem Haupt war, war </a:t>
            </a:r>
            <a:r>
              <a:rPr lang="de-DE" sz="2000" dirty="0">
                <a:solidFill>
                  <a:srgbClr val="0070C0"/>
                </a:solidFill>
                <a:latin typeface="Times New Roman" panose="02020603050405020304" pitchFamily="18" charset="0"/>
                <a:cs typeface="Times New Roman" panose="02020603050405020304" pitchFamily="18" charset="0"/>
              </a:rPr>
              <a:t>sein Aussehen wie ein Saphir-Stein, wie die Gestalt (</a:t>
            </a:r>
            <a:r>
              <a:rPr lang="de-DE" sz="2000" dirty="0" err="1">
                <a:solidFill>
                  <a:srgbClr val="0070C0"/>
                </a:solidFill>
                <a:latin typeface="Times New Roman" panose="02020603050405020304" pitchFamily="18" charset="0"/>
                <a:cs typeface="Times New Roman" panose="02020603050405020304" pitchFamily="18" charset="0"/>
              </a:rPr>
              <a:t>דְּמוּת</a:t>
            </a:r>
            <a:r>
              <a:rPr lang="de-DE" sz="2000" dirty="0">
                <a:solidFill>
                  <a:srgbClr val="0070C0"/>
                </a:solidFill>
                <a:latin typeface="Times New Roman" panose="02020603050405020304" pitchFamily="18" charset="0"/>
                <a:cs typeface="Times New Roman" panose="02020603050405020304" pitchFamily="18" charset="0"/>
              </a:rPr>
              <a:t>) eines Thrones, </a:t>
            </a:r>
            <a:r>
              <a:rPr lang="de-DE" sz="2000" dirty="0">
                <a:solidFill>
                  <a:srgbClr val="FF0000"/>
                </a:solidFill>
                <a:latin typeface="Times New Roman" panose="02020603050405020304" pitchFamily="18" charset="0"/>
                <a:cs typeface="Times New Roman" panose="02020603050405020304" pitchFamily="18" charset="0"/>
              </a:rPr>
              <a:t>und auf der Gestalt des Thrones war eine Gestalt wie das Aussehen eines Menschen (</a:t>
            </a:r>
            <a:r>
              <a:rPr lang="de-DE" sz="2000" dirty="0" err="1">
                <a:solidFill>
                  <a:srgbClr val="FF0000"/>
                </a:solidFill>
                <a:latin typeface="Times New Roman" panose="02020603050405020304" pitchFamily="18" charset="0"/>
                <a:cs typeface="Times New Roman" panose="02020603050405020304" pitchFamily="18" charset="0"/>
              </a:rPr>
              <a:t>דְּמוּת</a:t>
            </a:r>
            <a:r>
              <a:rPr lang="de-DE" sz="2000" dirty="0">
                <a:solidFill>
                  <a:srgbClr val="FF0000"/>
                </a:solidFill>
                <a:latin typeface="Times New Roman" panose="02020603050405020304" pitchFamily="18" charset="0"/>
                <a:cs typeface="Times New Roman" panose="02020603050405020304" pitchFamily="18" charset="0"/>
              </a:rPr>
              <a:t> </a:t>
            </a:r>
            <a:r>
              <a:rPr lang="de-DE" sz="2000" dirty="0" err="1">
                <a:solidFill>
                  <a:srgbClr val="FF0000"/>
                </a:solidFill>
                <a:latin typeface="Times New Roman" panose="02020603050405020304" pitchFamily="18" charset="0"/>
                <a:cs typeface="Times New Roman" panose="02020603050405020304" pitchFamily="18" charset="0"/>
              </a:rPr>
              <a:t>כְּמַרְאֵה</a:t>
            </a:r>
            <a:r>
              <a:rPr lang="de-DE" sz="2000" dirty="0">
                <a:solidFill>
                  <a:srgbClr val="FF0000"/>
                </a:solidFill>
                <a:latin typeface="Times New Roman" panose="02020603050405020304" pitchFamily="18" charset="0"/>
                <a:cs typeface="Times New Roman" panose="02020603050405020304" pitchFamily="18" charset="0"/>
              </a:rPr>
              <a:t> </a:t>
            </a:r>
            <a:r>
              <a:rPr lang="de-DE" sz="2000" dirty="0" err="1">
                <a:solidFill>
                  <a:srgbClr val="FF0000"/>
                </a:solidFill>
                <a:latin typeface="Times New Roman" panose="02020603050405020304" pitchFamily="18" charset="0"/>
                <a:cs typeface="Times New Roman" panose="02020603050405020304" pitchFamily="18" charset="0"/>
              </a:rPr>
              <a:t>אָדָם</a:t>
            </a:r>
            <a:r>
              <a:rPr lang="de-DE" sz="2000" dirty="0">
                <a:solidFill>
                  <a:srgbClr val="FF0000"/>
                </a:solidFill>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 Und ich sah etwas wie </a:t>
            </a:r>
            <a:r>
              <a:rPr lang="de-DE" sz="2000" dirty="0">
                <a:solidFill>
                  <a:srgbClr val="0070C0"/>
                </a:solidFill>
                <a:latin typeface="Times New Roman" panose="02020603050405020304" pitchFamily="18" charset="0"/>
                <a:cs typeface="Times New Roman" panose="02020603050405020304" pitchFamily="18" charset="0"/>
              </a:rPr>
              <a:t>das Auge/die Quelle/den Anblick eines Elektrons (</a:t>
            </a:r>
            <a:r>
              <a:rPr lang="de-DE" sz="2000" dirty="0" err="1">
                <a:solidFill>
                  <a:srgbClr val="0070C0"/>
                </a:solidFill>
                <a:latin typeface="Times New Roman" panose="02020603050405020304" pitchFamily="18" charset="0"/>
                <a:cs typeface="Times New Roman" panose="02020603050405020304" pitchFamily="18" charset="0"/>
              </a:rPr>
              <a:t>כְּעֵין</a:t>
            </a:r>
            <a:r>
              <a:rPr lang="de-DE" sz="2000" dirty="0">
                <a:solidFill>
                  <a:srgbClr val="0070C0"/>
                </a:solidFill>
                <a:latin typeface="Times New Roman" panose="02020603050405020304" pitchFamily="18" charset="0"/>
                <a:cs typeface="Times New Roman" panose="02020603050405020304" pitchFamily="18" charset="0"/>
              </a:rPr>
              <a:t> </a:t>
            </a:r>
            <a:r>
              <a:rPr lang="de-DE" sz="2000" dirty="0" err="1">
                <a:solidFill>
                  <a:srgbClr val="0070C0"/>
                </a:solidFill>
                <a:latin typeface="Times New Roman" panose="02020603050405020304" pitchFamily="18" charset="0"/>
                <a:cs typeface="Times New Roman" panose="02020603050405020304" pitchFamily="18" charset="0"/>
              </a:rPr>
              <a:t>חַשְׁמַל</a:t>
            </a:r>
            <a:r>
              <a:rPr lang="de-DE" sz="2000" dirty="0">
                <a:solidFill>
                  <a:srgbClr val="0070C0"/>
                </a:solidFill>
                <a:latin typeface="Times New Roman" panose="02020603050405020304" pitchFamily="18" charset="0"/>
                <a:cs typeface="Times New Roman" panose="02020603050405020304" pitchFamily="18" charset="0"/>
              </a:rPr>
              <a:t>), wie das Aussehen von Feuer …</a:t>
            </a:r>
            <a:r>
              <a:rPr lang="de-DE" sz="2000" dirty="0">
                <a:latin typeface="Times New Roman" panose="02020603050405020304" pitchFamily="18" charset="0"/>
                <a:cs typeface="Times New Roman" panose="02020603050405020304" pitchFamily="18" charset="0"/>
              </a:rPr>
              <a:t> Wie </a:t>
            </a:r>
            <a:r>
              <a:rPr lang="de-DE" sz="2000" dirty="0">
                <a:solidFill>
                  <a:srgbClr val="00B050"/>
                </a:solidFill>
                <a:latin typeface="Times New Roman" panose="02020603050405020304" pitchFamily="18" charset="0"/>
                <a:cs typeface="Times New Roman" panose="02020603050405020304" pitchFamily="18" charset="0"/>
              </a:rPr>
              <a:t>der Regenbogen</a:t>
            </a:r>
            <a:r>
              <a:rPr lang="de-DE" sz="2000" dirty="0">
                <a:latin typeface="Times New Roman" panose="02020603050405020304" pitchFamily="18" charset="0"/>
                <a:cs typeface="Times New Roman" panose="02020603050405020304" pitchFamily="18" charset="0"/>
              </a:rPr>
              <a:t> </a:t>
            </a:r>
            <a:r>
              <a:rPr lang="de-DE" sz="2000" dirty="0">
                <a:solidFill>
                  <a:srgbClr val="00B050"/>
                </a:solidFill>
                <a:latin typeface="Times New Roman" panose="02020603050405020304" pitchFamily="18" charset="0"/>
                <a:cs typeface="Times New Roman" panose="02020603050405020304" pitchFamily="18" charset="0"/>
              </a:rPr>
              <a:t>[vgl. </a:t>
            </a:r>
            <a:r>
              <a:rPr lang="de-DE" sz="2000" dirty="0" err="1">
                <a:solidFill>
                  <a:srgbClr val="00B050"/>
                </a:solidFill>
                <a:latin typeface="Times New Roman" panose="02020603050405020304" pitchFamily="18" charset="0"/>
                <a:cs typeface="Times New Roman" panose="02020603050405020304" pitchFamily="18" charset="0"/>
              </a:rPr>
              <a:t>Offb</a:t>
            </a:r>
            <a:r>
              <a:rPr lang="de-DE" sz="2000" dirty="0">
                <a:solidFill>
                  <a:srgbClr val="00B050"/>
                </a:solidFill>
                <a:latin typeface="Times New Roman" panose="02020603050405020304" pitchFamily="18" charset="0"/>
                <a:cs typeface="Times New Roman" panose="02020603050405020304" pitchFamily="18" charset="0"/>
              </a:rPr>
              <a:t> 4,3; 10,1] </a:t>
            </a:r>
            <a:r>
              <a:rPr lang="de-DE" sz="2000" dirty="0">
                <a:latin typeface="Times New Roman" panose="02020603050405020304" pitchFamily="18" charset="0"/>
                <a:cs typeface="Times New Roman" panose="02020603050405020304" pitchFamily="18" charset="0"/>
              </a:rPr>
              <a:t>steht in den Wolken, wenn es geregnet hat, so glänzte es ringsumher. </a:t>
            </a:r>
            <a:r>
              <a:rPr lang="de-DE" sz="2000" dirty="0">
                <a:solidFill>
                  <a:srgbClr val="0070C0"/>
                </a:solidFill>
                <a:latin typeface="Times New Roman" panose="02020603050405020304" pitchFamily="18" charset="0"/>
                <a:cs typeface="Times New Roman" panose="02020603050405020304" pitchFamily="18" charset="0"/>
              </a:rPr>
              <a:t>Es war das Aussehen der Gestalt der Herrlichkeit Jahwes (</a:t>
            </a:r>
            <a:r>
              <a:rPr lang="de-DE" sz="2000" dirty="0" err="1">
                <a:solidFill>
                  <a:srgbClr val="0070C0"/>
                </a:solidFill>
                <a:latin typeface="Times New Roman" panose="02020603050405020304" pitchFamily="18" charset="0"/>
                <a:cs typeface="Times New Roman" panose="02020603050405020304" pitchFamily="18" charset="0"/>
              </a:rPr>
              <a:t>מַרְאֵה</a:t>
            </a:r>
            <a:r>
              <a:rPr lang="de-DE" sz="2000" dirty="0">
                <a:solidFill>
                  <a:srgbClr val="0070C0"/>
                </a:solidFill>
                <a:latin typeface="Times New Roman" panose="02020603050405020304" pitchFamily="18" charset="0"/>
                <a:cs typeface="Times New Roman" panose="02020603050405020304" pitchFamily="18" charset="0"/>
              </a:rPr>
              <a:t> </a:t>
            </a:r>
            <a:r>
              <a:rPr lang="de-DE" sz="2000" dirty="0" err="1">
                <a:solidFill>
                  <a:srgbClr val="0070C0"/>
                </a:solidFill>
                <a:latin typeface="Times New Roman" panose="02020603050405020304" pitchFamily="18" charset="0"/>
                <a:cs typeface="Times New Roman" panose="02020603050405020304" pitchFamily="18" charset="0"/>
              </a:rPr>
              <a:t>דְּמוּת</a:t>
            </a:r>
            <a:r>
              <a:rPr lang="de-DE" sz="2000" dirty="0">
                <a:solidFill>
                  <a:srgbClr val="0070C0"/>
                </a:solidFill>
                <a:latin typeface="Times New Roman" panose="02020603050405020304" pitchFamily="18" charset="0"/>
                <a:cs typeface="Times New Roman" panose="02020603050405020304" pitchFamily="18" charset="0"/>
              </a:rPr>
              <a:t> </a:t>
            </a:r>
            <a:r>
              <a:rPr lang="de-DE" sz="2000" dirty="0" err="1">
                <a:solidFill>
                  <a:srgbClr val="0070C0"/>
                </a:solidFill>
                <a:latin typeface="Times New Roman" panose="02020603050405020304" pitchFamily="18" charset="0"/>
                <a:cs typeface="Times New Roman" panose="02020603050405020304" pitchFamily="18" charset="0"/>
              </a:rPr>
              <a:t>כְּבוֹד־יְהוָה</a:t>
            </a:r>
            <a:r>
              <a:rPr lang="de-DE" sz="2000" dirty="0">
                <a:solidFill>
                  <a:srgbClr val="0070C0"/>
                </a:solidFill>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  </a:t>
            </a:r>
          </a:p>
          <a:p>
            <a:pPr>
              <a:lnSpc>
                <a:spcPts val="236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Dan 7,13: „</a:t>
            </a:r>
            <a:r>
              <a:rPr lang="de-CH" sz="2000" dirty="0">
                <a:latin typeface="Times New Roman" panose="02020603050405020304" pitchFamily="18" charset="0"/>
                <a:cs typeface="Times New Roman" panose="02020603050405020304" pitchFamily="18" charset="0"/>
              </a:rPr>
              <a:t>Ich schaute in </a:t>
            </a:r>
            <a:r>
              <a:rPr lang="de-CH" sz="2000" dirty="0" err="1">
                <a:latin typeface="Times New Roman" panose="02020603050405020304" pitchFamily="18" charset="0"/>
                <a:cs typeface="Times New Roman" panose="02020603050405020304" pitchFamily="18" charset="0"/>
              </a:rPr>
              <a:t>Gesichten</a:t>
            </a:r>
            <a:r>
              <a:rPr lang="de-CH" sz="2000" dirty="0">
                <a:latin typeface="Times New Roman" panose="02020603050405020304" pitchFamily="18" charset="0"/>
                <a:cs typeface="Times New Roman" panose="02020603050405020304" pitchFamily="18" charset="0"/>
              </a:rPr>
              <a:t> der Nacht, und siehe, </a:t>
            </a:r>
            <a:r>
              <a:rPr lang="de-CH" sz="2000" dirty="0">
                <a:solidFill>
                  <a:srgbClr val="FF0000"/>
                </a:solidFill>
                <a:latin typeface="Times New Roman" panose="02020603050405020304" pitchFamily="18" charset="0"/>
                <a:cs typeface="Times New Roman" panose="02020603050405020304" pitchFamily="18" charset="0"/>
              </a:rPr>
              <a:t>mit den Wolken des Himmels kam einer wie der Sohn eines Menschen (</a:t>
            </a:r>
            <a:r>
              <a:rPr lang="he" sz="2000" dirty="0">
                <a:solidFill>
                  <a:srgbClr val="FF0000"/>
                </a:solidFill>
                <a:latin typeface="Times New Roman" panose="02020603050405020304" pitchFamily="18" charset="0"/>
                <a:cs typeface="Times New Roman" panose="02020603050405020304" pitchFamily="18" charset="0"/>
              </a:rPr>
              <a:t>כְּבַר אֱנָשׁ</a:t>
            </a:r>
            <a:r>
              <a:rPr lang="de-CH" sz="2000" dirty="0">
                <a:solidFill>
                  <a:srgbClr val="FF0000"/>
                </a:solidFill>
                <a:latin typeface="Times New Roman" panose="02020603050405020304" pitchFamily="18" charset="0"/>
                <a:cs typeface="Times New Roman" panose="02020603050405020304" pitchFamily="18" charset="0"/>
              </a:rPr>
              <a:t>)</a:t>
            </a:r>
            <a:r>
              <a:rPr lang="de-CH" sz="2000" dirty="0">
                <a:latin typeface="Times New Roman" panose="02020603050405020304" pitchFamily="18" charset="0"/>
                <a:cs typeface="Times New Roman" panose="02020603050405020304" pitchFamily="18" charset="0"/>
              </a:rPr>
              <a:t>. Und er kam zu dem Alten an Tagen, und man brachte ihn vor ihn.</a:t>
            </a:r>
            <a:r>
              <a:rPr lang="de-DE" sz="2000" dirty="0">
                <a:latin typeface="Times New Roman" panose="02020603050405020304" pitchFamily="18" charset="0"/>
                <a:cs typeface="Times New Roman" panose="02020603050405020304" pitchFamily="18" charset="0"/>
              </a:rPr>
              <a:t>“</a:t>
            </a:r>
          </a:p>
          <a:p>
            <a:pPr>
              <a:lnSpc>
                <a:spcPts val="236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Dan 10,16.18: „Und siehe, </a:t>
            </a:r>
            <a:r>
              <a:rPr lang="de-DE" sz="2000" dirty="0">
                <a:solidFill>
                  <a:srgbClr val="FF0000"/>
                </a:solidFill>
                <a:latin typeface="Times New Roman" panose="02020603050405020304" pitchFamily="18" charset="0"/>
                <a:cs typeface="Times New Roman" panose="02020603050405020304" pitchFamily="18" charset="0"/>
              </a:rPr>
              <a:t>einer, den Söhnen des Menschen gleich</a:t>
            </a:r>
            <a:r>
              <a:rPr lang="de-DE" sz="2000" dirty="0">
                <a:latin typeface="Times New Roman" panose="02020603050405020304" pitchFamily="18" charset="0"/>
                <a:cs typeface="Times New Roman" panose="02020603050405020304" pitchFamily="18" charset="0"/>
              </a:rPr>
              <a:t>, berührte meine Lippen. Und ich öffnete meinen Mund und redete und sprach zu dem, der vor mir stand: ‚Mein Herr, bei der Erscheinung überfielen mich meine Wehen, und ich habe keine Kraft behalten … Da rührte er, </a:t>
            </a:r>
            <a:r>
              <a:rPr lang="de-DE" sz="2000" dirty="0">
                <a:solidFill>
                  <a:srgbClr val="FF0000"/>
                </a:solidFill>
                <a:latin typeface="Times New Roman" panose="02020603050405020304" pitchFamily="18" charset="0"/>
                <a:cs typeface="Times New Roman" panose="02020603050405020304" pitchFamily="18" charset="0"/>
              </a:rPr>
              <a:t>[der] wie das Aussehen/der Anblick eines Menschen (</a:t>
            </a:r>
            <a:r>
              <a:rPr lang="de-DE" sz="2000" dirty="0" err="1">
                <a:solidFill>
                  <a:srgbClr val="FF0000"/>
                </a:solidFill>
                <a:latin typeface="Times New Roman" panose="02020603050405020304" pitchFamily="18" charset="0"/>
                <a:cs typeface="Times New Roman" panose="02020603050405020304" pitchFamily="18" charset="0"/>
              </a:rPr>
              <a:t>כְּמַרְאֵה</a:t>
            </a:r>
            <a:r>
              <a:rPr lang="de-DE" sz="2000" dirty="0">
                <a:solidFill>
                  <a:srgbClr val="FF0000"/>
                </a:solidFill>
                <a:latin typeface="Times New Roman" panose="02020603050405020304" pitchFamily="18" charset="0"/>
                <a:cs typeface="Times New Roman" panose="02020603050405020304" pitchFamily="18" charset="0"/>
              </a:rPr>
              <a:t> </a:t>
            </a:r>
            <a:r>
              <a:rPr lang="de-DE" sz="2000" dirty="0" err="1">
                <a:solidFill>
                  <a:srgbClr val="FF0000"/>
                </a:solidFill>
                <a:latin typeface="Times New Roman" panose="02020603050405020304" pitchFamily="18" charset="0"/>
                <a:cs typeface="Times New Roman" panose="02020603050405020304" pitchFamily="18" charset="0"/>
              </a:rPr>
              <a:t>אָדָם</a:t>
            </a:r>
            <a:r>
              <a:rPr lang="de-DE" sz="2000" dirty="0">
                <a:solidFill>
                  <a:srgbClr val="FF0000"/>
                </a:solidFill>
                <a:latin typeface="Times New Roman" panose="02020603050405020304" pitchFamily="18" charset="0"/>
                <a:cs typeface="Times New Roman" panose="02020603050405020304" pitchFamily="18" charset="0"/>
              </a:rPr>
              <a:t>) [war]</a:t>
            </a:r>
            <a:r>
              <a:rPr lang="de-DE" sz="2000" dirty="0">
                <a:latin typeface="Times New Roman" panose="02020603050405020304" pitchFamily="18" charset="0"/>
                <a:cs typeface="Times New Roman" panose="02020603050405020304" pitchFamily="18" charset="0"/>
              </a:rPr>
              <a:t>, mich wieder an und stärkte mich.“</a:t>
            </a:r>
          </a:p>
          <a:p>
            <a:pPr>
              <a:lnSpc>
                <a:spcPts val="236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14,14: „Und ich sah, und siehe, eine weiße Wolke. Und auf der Wolke saß einer, </a:t>
            </a:r>
            <a:r>
              <a:rPr lang="de-DE" sz="2000" dirty="0">
                <a:solidFill>
                  <a:srgbClr val="FF0000"/>
                </a:solidFill>
                <a:latin typeface="Times New Roman" panose="02020603050405020304" pitchFamily="18" charset="0"/>
                <a:cs typeface="Times New Roman" panose="02020603050405020304" pitchFamily="18" charset="0"/>
              </a:rPr>
              <a:t>der</a:t>
            </a:r>
            <a:r>
              <a:rPr lang="de-DE" sz="2000" dirty="0">
                <a:latin typeface="Times New Roman" panose="02020603050405020304" pitchFamily="18" charset="0"/>
                <a:cs typeface="Times New Roman" panose="02020603050405020304" pitchFamily="18" charset="0"/>
              </a:rPr>
              <a:t> </a:t>
            </a:r>
            <a:r>
              <a:rPr lang="de-DE" sz="2000" dirty="0">
                <a:solidFill>
                  <a:srgbClr val="FF0000"/>
                </a:solidFill>
                <a:latin typeface="Times New Roman" panose="02020603050405020304" pitchFamily="18" charset="0"/>
                <a:cs typeface="Times New Roman" panose="02020603050405020304" pitchFamily="18" charset="0"/>
              </a:rPr>
              <a:t>gleich war einem Menschensohn</a:t>
            </a:r>
            <a:r>
              <a:rPr lang="de-DE" sz="2000" dirty="0">
                <a:latin typeface="Times New Roman" panose="02020603050405020304" pitchFamily="18" charset="0"/>
                <a:cs typeface="Times New Roman" panose="02020603050405020304" pitchFamily="18" charset="0"/>
              </a:rPr>
              <a:t>; der hatte eine goldene Krone auf seinem Haupt und in seiner Hand eine scharfe Sichel.“</a:t>
            </a:r>
          </a:p>
        </p:txBody>
      </p:sp>
    </p:spTree>
    <p:extLst>
      <p:ext uri="{BB962C8B-B14F-4D97-AF65-F5344CB8AC3E}">
        <p14:creationId xmlns:p14="http://schemas.microsoft.com/office/powerpoint/2010/main" val="287894448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48C52-CD90-4949-BFD5-781E90CEA921}"/>
              </a:ext>
            </a:extLst>
          </p:cNvPr>
          <p:cNvSpPr>
            <a:spLocks noGrp="1"/>
          </p:cNvSpPr>
          <p:nvPr>
            <p:ph type="title"/>
          </p:nvPr>
        </p:nvSpPr>
        <p:spPr>
          <a:xfrm>
            <a:off x="643944" y="25672"/>
            <a:ext cx="11394764" cy="528119"/>
          </a:xfrm>
        </p:spPr>
        <p:txBody>
          <a:bodyPr/>
          <a:lstStyle/>
          <a:p>
            <a:r>
              <a:rPr lang="de-DE" sz="3200" dirty="0">
                <a:latin typeface="Times New Roman" panose="02020603050405020304" pitchFamily="18" charset="0"/>
                <a:cs typeface="Times New Roman" panose="02020603050405020304" pitchFamily="18" charset="0"/>
              </a:rPr>
              <a:t>„… weiß wie Wolle, wie der Schnee …“</a:t>
            </a:r>
          </a:p>
        </p:txBody>
      </p:sp>
      <p:sp>
        <p:nvSpPr>
          <p:cNvPr id="3" name="Inhaltsplatzhalter 2">
            <a:extLst>
              <a:ext uri="{FF2B5EF4-FFF2-40B4-BE49-F238E27FC236}">
                <a16:creationId xmlns:a16="http://schemas.microsoft.com/office/drawing/2014/main" id="{C1B866E7-69A1-CC42-88B2-ABEA1A2C4C11}"/>
              </a:ext>
            </a:extLst>
          </p:cNvPr>
          <p:cNvSpPr>
            <a:spLocks noGrp="1"/>
          </p:cNvSpPr>
          <p:nvPr>
            <p:ph idx="1"/>
          </p:nvPr>
        </p:nvSpPr>
        <p:spPr>
          <a:xfrm>
            <a:off x="235527" y="762000"/>
            <a:ext cx="11801692" cy="5098473"/>
          </a:xfrm>
        </p:spPr>
        <p:txBody>
          <a:bodyPr/>
          <a:lstStyle/>
          <a:p>
            <a:pPr>
              <a:lnSpc>
                <a:spcPts val="2780"/>
              </a:lnSpc>
              <a:spcAft>
                <a:spcPts val="6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1,14f.: „Sein Haupt aber und </a:t>
            </a:r>
            <a:r>
              <a:rPr lang="de-DE" sz="2200" dirty="0">
                <a:solidFill>
                  <a:srgbClr val="FF0000"/>
                </a:solidFill>
                <a:latin typeface="Times New Roman" panose="02020603050405020304" pitchFamily="18" charset="0"/>
                <a:cs typeface="Times New Roman" panose="02020603050405020304" pitchFamily="18" charset="0"/>
              </a:rPr>
              <a:t>sein Haar war weiß wie weiße Wolle, wie der Schnee</a:t>
            </a:r>
            <a:r>
              <a:rPr lang="de-DE" sz="2200" dirty="0">
                <a:latin typeface="Times New Roman" panose="02020603050405020304" pitchFamily="18" charset="0"/>
                <a:cs typeface="Times New Roman" panose="02020603050405020304" pitchFamily="18" charset="0"/>
              </a:rPr>
              <a:t>, und seine </a:t>
            </a:r>
            <a:r>
              <a:rPr lang="de-DE" sz="2200" dirty="0">
                <a:solidFill>
                  <a:srgbClr val="0070C0"/>
                </a:solidFill>
                <a:latin typeface="Times New Roman" panose="02020603050405020304" pitchFamily="18" charset="0"/>
                <a:cs typeface="Times New Roman" panose="02020603050405020304" pitchFamily="18" charset="0"/>
              </a:rPr>
              <a:t>Augen waren wie eine Feuerflamme, </a:t>
            </a:r>
            <a:r>
              <a:rPr lang="de-DE" sz="2200" dirty="0">
                <a:latin typeface="Times New Roman" panose="02020603050405020304" pitchFamily="18" charset="0"/>
                <a:cs typeface="Times New Roman" panose="02020603050405020304" pitchFamily="18" charset="0"/>
              </a:rPr>
              <a:t>und seine Füße waren dem Kupferweihrauch gleich, als glühten sie im Ofen, und seine Stimme wie das Rauschen vieler Wasser …“</a:t>
            </a:r>
          </a:p>
          <a:p>
            <a:pPr>
              <a:lnSpc>
                <a:spcPts val="2780"/>
              </a:lnSpc>
              <a:spcAft>
                <a:spcPts val="6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2,18: „Und dem Engel der Gemeinde in </a:t>
            </a:r>
            <a:r>
              <a:rPr lang="de-DE" sz="2200" dirty="0" err="1">
                <a:latin typeface="Times New Roman" panose="02020603050405020304" pitchFamily="18" charset="0"/>
                <a:cs typeface="Times New Roman" panose="02020603050405020304" pitchFamily="18" charset="0"/>
              </a:rPr>
              <a:t>Thyatira</a:t>
            </a:r>
            <a:r>
              <a:rPr lang="de-DE" sz="2200" dirty="0">
                <a:latin typeface="Times New Roman" panose="02020603050405020304" pitchFamily="18" charset="0"/>
                <a:cs typeface="Times New Roman" panose="02020603050405020304" pitchFamily="18" charset="0"/>
              </a:rPr>
              <a:t> schreibe: ‚Das sagt </a:t>
            </a:r>
            <a:r>
              <a:rPr lang="de-DE" sz="2200" dirty="0">
                <a:solidFill>
                  <a:srgbClr val="00B050"/>
                </a:solidFill>
                <a:latin typeface="Times New Roman" panose="02020603050405020304" pitchFamily="18" charset="0"/>
                <a:cs typeface="Times New Roman" panose="02020603050405020304" pitchFamily="18" charset="0"/>
              </a:rPr>
              <a:t>der Sohn Gottes</a:t>
            </a:r>
            <a:r>
              <a:rPr lang="de-DE" sz="2200" dirty="0">
                <a:latin typeface="Times New Roman" panose="02020603050405020304" pitchFamily="18" charset="0"/>
                <a:cs typeface="Times New Roman" panose="02020603050405020304" pitchFamily="18" charset="0"/>
              </a:rPr>
              <a:t>, der </a:t>
            </a:r>
            <a:r>
              <a:rPr lang="de-DE" sz="2200" dirty="0">
                <a:solidFill>
                  <a:srgbClr val="0070C0"/>
                </a:solidFill>
                <a:latin typeface="Times New Roman" panose="02020603050405020304" pitchFamily="18" charset="0"/>
                <a:cs typeface="Times New Roman" panose="02020603050405020304" pitchFamily="18" charset="0"/>
              </a:rPr>
              <a:t>Au-gen hat wie Feuerflammen</a:t>
            </a:r>
            <a:r>
              <a:rPr lang="de-DE" sz="2200" dirty="0">
                <a:latin typeface="Times New Roman" panose="02020603050405020304" pitchFamily="18" charset="0"/>
                <a:cs typeface="Times New Roman" panose="02020603050405020304" pitchFamily="18" charset="0"/>
              </a:rPr>
              <a:t>, und seine Füße sind glänzendem Erz/einem Kupferweihrauch gleich.‘“</a:t>
            </a:r>
          </a:p>
          <a:p>
            <a:pPr>
              <a:lnSpc>
                <a:spcPts val="2780"/>
              </a:lnSpc>
              <a:spcAft>
                <a:spcPts val="6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19,12: „Und seine </a:t>
            </a:r>
            <a:r>
              <a:rPr lang="de-DE" sz="2200" dirty="0">
                <a:solidFill>
                  <a:srgbClr val="0070C0"/>
                </a:solidFill>
                <a:latin typeface="Times New Roman" panose="02020603050405020304" pitchFamily="18" charset="0"/>
                <a:cs typeface="Times New Roman" panose="02020603050405020304" pitchFamily="18" charset="0"/>
              </a:rPr>
              <a:t>Augen sind wie eine Feuerflamme</a:t>
            </a:r>
            <a:r>
              <a:rPr lang="de-DE" sz="2200" dirty="0">
                <a:latin typeface="Times New Roman" panose="02020603050405020304" pitchFamily="18" charset="0"/>
                <a:cs typeface="Times New Roman" panose="02020603050405020304" pitchFamily="18" charset="0"/>
              </a:rPr>
              <a:t>, und auf seinem Haupt sind viele Kronen; und er trug einen Namen geschrieben, den niemand kannte als er selbst.“</a:t>
            </a:r>
          </a:p>
          <a:p>
            <a:pPr>
              <a:lnSpc>
                <a:spcPts val="2780"/>
              </a:lnSpc>
              <a:spcAft>
                <a:spcPts val="600"/>
              </a:spcAft>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Dan 7,9: „Ich sah, wie Throne aufgestellt wurden, und einer, der uralt war, setzte sich. </a:t>
            </a:r>
            <a:r>
              <a:rPr lang="de-DE" sz="2200" dirty="0">
                <a:solidFill>
                  <a:srgbClr val="FF0000"/>
                </a:solidFill>
                <a:latin typeface="Times New Roman" panose="02020603050405020304" pitchFamily="18" charset="0"/>
                <a:cs typeface="Times New Roman" panose="02020603050405020304" pitchFamily="18" charset="0"/>
              </a:rPr>
              <a:t>Sein Kleid war weiß wie Schnee und das Haar auf seinem Haupt rein wie Wolle</a:t>
            </a:r>
            <a:r>
              <a:rPr lang="de-DE" sz="2200" dirty="0">
                <a:latin typeface="Times New Roman" panose="02020603050405020304" pitchFamily="18" charset="0"/>
                <a:cs typeface="Times New Roman" panose="02020603050405020304" pitchFamily="18" charset="0"/>
              </a:rPr>
              <a:t>; </a:t>
            </a:r>
            <a:r>
              <a:rPr lang="de-DE" sz="2200" dirty="0">
                <a:solidFill>
                  <a:srgbClr val="0070C0"/>
                </a:solidFill>
                <a:latin typeface="Times New Roman" panose="02020603050405020304" pitchFamily="18" charset="0"/>
                <a:cs typeface="Times New Roman" panose="02020603050405020304" pitchFamily="18" charset="0"/>
              </a:rPr>
              <a:t>Feuerflammen waren sein Thron und dessen Räder loderndes Feuer</a:t>
            </a:r>
            <a:r>
              <a:rPr lang="de-DE" sz="2200" dirty="0">
                <a:latin typeface="Times New Roman" panose="02020603050405020304" pitchFamily="18" charset="0"/>
                <a:cs typeface="Times New Roman" panose="02020603050405020304" pitchFamily="18" charset="0"/>
              </a:rPr>
              <a:t>.“</a:t>
            </a:r>
          </a:p>
          <a:p>
            <a:pPr>
              <a:lnSpc>
                <a:spcPts val="2780"/>
              </a:lnSpc>
              <a:spcAft>
                <a:spcPts val="600"/>
              </a:spcAft>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Dan 10,6: „</a:t>
            </a:r>
            <a:r>
              <a:rPr lang="de-CH" sz="2200" dirty="0">
                <a:latin typeface="Times New Roman" panose="02020603050405020304" pitchFamily="18" charset="0"/>
                <a:cs typeface="Times New Roman" panose="02020603050405020304" pitchFamily="18" charset="0"/>
              </a:rPr>
              <a:t>Und sein Leib war wie ein Türkis und sein Gesicht wie das Aussehen eines Blitzes. </a:t>
            </a:r>
            <a:r>
              <a:rPr lang="de-CH" sz="2200" dirty="0">
                <a:solidFill>
                  <a:srgbClr val="0070C0"/>
                </a:solidFill>
                <a:latin typeface="Times New Roman" panose="02020603050405020304" pitchFamily="18" charset="0"/>
                <a:cs typeface="Times New Roman" panose="02020603050405020304" pitchFamily="18" charset="0"/>
              </a:rPr>
              <a:t>Und seine Augen waren wie Feuerfackeln</a:t>
            </a:r>
            <a:r>
              <a:rPr lang="de-CH" sz="2200" dirty="0">
                <a:solidFill>
                  <a:srgbClr val="7030A0"/>
                </a:solidFill>
                <a:latin typeface="Times New Roman" panose="02020603050405020304" pitchFamily="18" charset="0"/>
                <a:cs typeface="Times New Roman" panose="02020603050405020304" pitchFamily="18" charset="0"/>
              </a:rPr>
              <a:t> </a:t>
            </a:r>
            <a:r>
              <a:rPr lang="de-CH" sz="2200" dirty="0">
                <a:latin typeface="Times New Roman" panose="02020603050405020304" pitchFamily="18" charset="0"/>
                <a:cs typeface="Times New Roman" panose="02020603050405020304" pitchFamily="18" charset="0"/>
              </a:rPr>
              <a:t>und …</a:t>
            </a:r>
            <a:r>
              <a:rPr lang="de-DE" sz="22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187499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48C52-CD90-4949-BFD5-781E90CEA921}"/>
              </a:ext>
            </a:extLst>
          </p:cNvPr>
          <p:cNvSpPr>
            <a:spLocks noGrp="1"/>
          </p:cNvSpPr>
          <p:nvPr>
            <p:ph type="title"/>
          </p:nvPr>
        </p:nvSpPr>
        <p:spPr>
          <a:xfrm>
            <a:off x="669700" y="25673"/>
            <a:ext cx="11369007" cy="605392"/>
          </a:xfrm>
        </p:spPr>
        <p:txBody>
          <a:bodyPr/>
          <a:lstStyle/>
          <a:p>
            <a:r>
              <a:rPr lang="de-DE" dirty="0"/>
              <a:t> </a:t>
            </a:r>
            <a:r>
              <a:rPr lang="de-DE" sz="3200" dirty="0">
                <a:latin typeface="Times New Roman" panose="02020603050405020304" pitchFamily="18" charset="0"/>
                <a:cs typeface="Times New Roman" panose="02020603050405020304" pitchFamily="18" charset="0"/>
              </a:rPr>
              <a:t>Funkelnde Füße des offenbarenden Jesus</a:t>
            </a:r>
          </a:p>
        </p:txBody>
      </p:sp>
      <p:sp>
        <p:nvSpPr>
          <p:cNvPr id="3" name="Inhaltsplatzhalter 2">
            <a:extLst>
              <a:ext uri="{FF2B5EF4-FFF2-40B4-BE49-F238E27FC236}">
                <a16:creationId xmlns:a16="http://schemas.microsoft.com/office/drawing/2014/main" id="{C1B866E7-69A1-CC42-88B2-ABEA1A2C4C11}"/>
              </a:ext>
            </a:extLst>
          </p:cNvPr>
          <p:cNvSpPr>
            <a:spLocks noGrp="1"/>
          </p:cNvSpPr>
          <p:nvPr>
            <p:ph idx="1"/>
          </p:nvPr>
        </p:nvSpPr>
        <p:spPr>
          <a:xfrm>
            <a:off x="171451" y="631066"/>
            <a:ext cx="11865768" cy="5455410"/>
          </a:xfrm>
        </p:spPr>
        <p:txBody>
          <a:bodyPr/>
          <a:lstStyle/>
          <a:p>
            <a:pPr>
              <a:lnSpc>
                <a:spcPts val="2640"/>
              </a:lnSpc>
              <a:spcAft>
                <a:spcPts val="1200"/>
              </a:spcAft>
              <a:buFont typeface="Arial" panose="020B0604020202020204" pitchFamily="34" charset="0"/>
              <a:buChar char="•"/>
            </a:pPr>
            <a:r>
              <a:rPr lang="de-CH" sz="2200" dirty="0" err="1">
                <a:latin typeface="Times New Roman" panose="02020603050405020304" pitchFamily="18" charset="0"/>
                <a:cs typeface="Times New Roman" panose="02020603050405020304" pitchFamily="18" charset="0"/>
              </a:rPr>
              <a:t>Offb</a:t>
            </a:r>
            <a:r>
              <a:rPr lang="de-CH" sz="2200" dirty="0">
                <a:latin typeface="Times New Roman" panose="02020603050405020304" pitchFamily="18" charset="0"/>
                <a:cs typeface="Times New Roman" panose="02020603050405020304" pitchFamily="18" charset="0"/>
              </a:rPr>
              <a:t> 1,15: </a:t>
            </a:r>
            <a:r>
              <a:rPr lang="de-DE" sz="2200" dirty="0">
                <a:latin typeface="Times New Roman" panose="02020603050405020304" pitchFamily="18" charset="0"/>
                <a:cs typeface="Times New Roman" panose="02020603050405020304" pitchFamily="18" charset="0"/>
              </a:rPr>
              <a:t>„… und </a:t>
            </a:r>
            <a:r>
              <a:rPr lang="de-DE" sz="2200" dirty="0">
                <a:solidFill>
                  <a:srgbClr val="0070C0"/>
                </a:solidFill>
                <a:latin typeface="Times New Roman" panose="02020603050405020304" pitchFamily="18" charset="0"/>
                <a:cs typeface="Times New Roman" panose="02020603050405020304" pitchFamily="18" charset="0"/>
              </a:rPr>
              <a:t>seine Füße waren dem </a:t>
            </a:r>
            <a:r>
              <a:rPr lang="de-DE" sz="2200" dirty="0" err="1">
                <a:solidFill>
                  <a:srgbClr val="0070C0"/>
                </a:solidFill>
                <a:latin typeface="Times New Roman" panose="02020603050405020304" pitchFamily="18" charset="0"/>
                <a:cs typeface="Times New Roman" panose="02020603050405020304" pitchFamily="18" charset="0"/>
              </a:rPr>
              <a:t>Edelerz</a:t>
            </a:r>
            <a:r>
              <a:rPr lang="de-DE" sz="2200" dirty="0">
                <a:solidFill>
                  <a:srgbClr val="0070C0"/>
                </a:solidFill>
                <a:latin typeface="Times New Roman" panose="02020603050405020304" pitchFamily="18" charset="0"/>
                <a:cs typeface="Times New Roman" panose="02020603050405020304" pitchFamily="18" charset="0"/>
              </a:rPr>
              <a:t>/-messing gleich (</a:t>
            </a:r>
            <a:r>
              <a:rPr lang="el-GR" sz="2200" dirty="0" err="1">
                <a:solidFill>
                  <a:srgbClr val="0070C0"/>
                </a:solidFill>
                <a:latin typeface="Times New Roman" panose="02020603050405020304" pitchFamily="18" charset="0"/>
                <a:cs typeface="Times New Roman" panose="02020603050405020304" pitchFamily="18" charset="0"/>
              </a:rPr>
              <a:t>ὅμοιοι</a:t>
            </a:r>
            <a:r>
              <a:rPr lang="de-DE" sz="2200" dirty="0">
                <a:solidFill>
                  <a:srgbClr val="0070C0"/>
                </a:solidFill>
                <a:latin typeface="Times New Roman" panose="02020603050405020304" pitchFamily="18" charset="0"/>
                <a:cs typeface="Times New Roman" panose="02020603050405020304" pitchFamily="18" charset="0"/>
              </a:rPr>
              <a:t> </a:t>
            </a:r>
            <a:r>
              <a:rPr lang="el-GR" sz="2200" dirty="0" err="1">
                <a:solidFill>
                  <a:srgbClr val="0070C0"/>
                </a:solidFill>
                <a:latin typeface="Times New Roman" panose="02020603050405020304" pitchFamily="18" charset="0"/>
                <a:cs typeface="Times New Roman" panose="02020603050405020304" pitchFamily="18" charset="0"/>
              </a:rPr>
              <a:t>χαλκολιβάνῳ</a:t>
            </a:r>
            <a:r>
              <a:rPr lang="de-DE" sz="2200" dirty="0">
                <a:solidFill>
                  <a:srgbClr val="0070C0"/>
                </a:solidFill>
                <a:latin typeface="Times New Roman" panose="02020603050405020304" pitchFamily="18" charset="0"/>
                <a:cs typeface="Times New Roman" panose="02020603050405020304" pitchFamily="18" charset="0"/>
              </a:rPr>
              <a:t>; </a:t>
            </a:r>
            <a:r>
              <a:rPr lang="de-DE" sz="2200" dirty="0" err="1">
                <a:solidFill>
                  <a:srgbClr val="0070C0"/>
                </a:solidFill>
                <a:latin typeface="Times New Roman" panose="02020603050405020304" pitchFamily="18" charset="0"/>
                <a:cs typeface="Times New Roman" panose="02020603050405020304" pitchFamily="18" charset="0"/>
              </a:rPr>
              <a:t>hebr.</a:t>
            </a:r>
            <a:r>
              <a:rPr lang="de-DE" sz="2200" dirty="0">
                <a:solidFill>
                  <a:srgbClr val="0070C0"/>
                </a:solidFill>
                <a:latin typeface="Times New Roman" panose="02020603050405020304" pitchFamily="18" charset="0"/>
                <a:cs typeface="Times New Roman" panose="02020603050405020304" pitchFamily="18" charset="0"/>
              </a:rPr>
              <a:t> </a:t>
            </a:r>
            <a:r>
              <a:rPr lang="he-IL" sz="2200" dirty="0" err="1">
                <a:solidFill>
                  <a:srgbClr val="00B050"/>
                </a:solidFill>
                <a:latin typeface="Times New Roman" panose="02020603050405020304" pitchFamily="18" charset="0"/>
                <a:cs typeface="Times New Roman" panose="02020603050405020304" pitchFamily="18" charset="0"/>
              </a:rPr>
              <a:t>כְּמו</a:t>
            </a:r>
            <a:r>
              <a:rPr lang="he-IL" sz="2200" dirty="0">
                <a:solidFill>
                  <a:srgbClr val="00B050"/>
                </a:solidFill>
                <a:latin typeface="Times New Roman" panose="02020603050405020304" pitchFamily="18" charset="0"/>
                <a:cs typeface="Times New Roman" panose="02020603050405020304" pitchFamily="18" charset="0"/>
              </a:rPr>
              <a:t>ֹ </a:t>
            </a:r>
            <a:r>
              <a:rPr lang="he-IL" sz="2200" dirty="0" err="1">
                <a:solidFill>
                  <a:srgbClr val="00B050"/>
                </a:solidFill>
                <a:latin typeface="Times New Roman" panose="02020603050405020304" pitchFamily="18" charset="0"/>
                <a:cs typeface="Times New Roman" panose="02020603050405020304" pitchFamily="18" charset="0"/>
              </a:rPr>
              <a:t>נְחֹשֶׁת</a:t>
            </a:r>
            <a:r>
              <a:rPr lang="he-IL" sz="2200" dirty="0">
                <a:solidFill>
                  <a:srgbClr val="00B050"/>
                </a:solidFill>
                <a:latin typeface="Times New Roman" panose="02020603050405020304" pitchFamily="18" charset="0"/>
                <a:cs typeface="Times New Roman" panose="02020603050405020304" pitchFamily="18" charset="0"/>
              </a:rPr>
              <a:t> נוֹצֶצֶת</a:t>
            </a:r>
            <a:r>
              <a:rPr lang="de-DE" sz="2200" dirty="0">
                <a:solidFill>
                  <a:srgbClr val="00B050"/>
                </a:solidFill>
                <a:latin typeface="Times New Roman" panose="02020603050405020304" pitchFamily="18" charset="0"/>
                <a:cs typeface="Times New Roman" panose="02020603050405020304" pitchFamily="18" charset="0"/>
              </a:rPr>
              <a:t> = ‚funkelten wie Kupfer/Bronze‘</a:t>
            </a:r>
            <a:r>
              <a:rPr lang="de-DE" sz="2200" dirty="0">
                <a:solidFill>
                  <a:srgbClr val="0070C0"/>
                </a:solidFill>
                <a:latin typeface="Times New Roman" panose="02020603050405020304" pitchFamily="18" charset="0"/>
                <a:cs typeface="Times New Roman" panose="02020603050405020304" pitchFamily="18" charset="0"/>
              </a:rPr>
              <a:t>)</a:t>
            </a:r>
            <a:r>
              <a:rPr lang="de-DE" sz="2200" dirty="0">
                <a:latin typeface="Times New Roman" panose="02020603050405020304" pitchFamily="18" charset="0"/>
                <a:cs typeface="Times New Roman" panose="02020603050405020304" pitchFamily="18" charset="0"/>
              </a:rPr>
              <a:t>, als glühten sie im Ofen, </a:t>
            </a:r>
            <a:r>
              <a:rPr lang="de-DE" sz="2200" dirty="0">
                <a:solidFill>
                  <a:srgbClr val="FF0000"/>
                </a:solidFill>
                <a:latin typeface="Times New Roman" panose="02020603050405020304" pitchFamily="18" charset="0"/>
                <a:cs typeface="Times New Roman" panose="02020603050405020304" pitchFamily="18" charset="0"/>
              </a:rPr>
              <a:t>und seine Stimme wie die Stimme/das Rauschen vieler Wasser </a:t>
            </a:r>
            <a:r>
              <a:rPr lang="de-DE" sz="2200" dirty="0">
                <a:latin typeface="Times New Roman" panose="02020603050405020304" pitchFamily="18" charset="0"/>
                <a:cs typeface="Times New Roman" panose="02020603050405020304" pitchFamily="18" charset="0"/>
              </a:rPr>
              <a:t>…“ </a:t>
            </a:r>
            <a:r>
              <a:rPr lang="de-CH" sz="2200" dirty="0">
                <a:latin typeface="Times New Roman" panose="02020603050405020304" pitchFamily="18" charset="0"/>
                <a:cs typeface="Times New Roman" panose="02020603050405020304" pitchFamily="18" charset="0"/>
              </a:rPr>
              <a:t>(vgl. Off 2,18: </a:t>
            </a:r>
            <a:r>
              <a:rPr lang="el-GR" sz="2200" dirty="0" err="1">
                <a:solidFill>
                  <a:srgbClr val="0070C0"/>
                </a:solidFill>
                <a:latin typeface="Times New Roman" panose="02020603050405020304" pitchFamily="18" charset="0"/>
                <a:cs typeface="Times New Roman" panose="02020603050405020304" pitchFamily="18" charset="0"/>
              </a:rPr>
              <a:t>ὅμοιοι</a:t>
            </a:r>
            <a:r>
              <a:rPr lang="de-DE" sz="2200" dirty="0">
                <a:solidFill>
                  <a:srgbClr val="0070C0"/>
                </a:solidFill>
                <a:latin typeface="Times New Roman" panose="02020603050405020304" pitchFamily="18" charset="0"/>
                <a:cs typeface="Times New Roman" panose="02020603050405020304" pitchFamily="18" charset="0"/>
              </a:rPr>
              <a:t> </a:t>
            </a:r>
            <a:r>
              <a:rPr lang="el-GR" sz="2200" dirty="0" err="1">
                <a:solidFill>
                  <a:srgbClr val="0070C0"/>
                </a:solidFill>
                <a:latin typeface="Times New Roman" panose="02020603050405020304" pitchFamily="18" charset="0"/>
                <a:cs typeface="Times New Roman" panose="02020603050405020304" pitchFamily="18" charset="0"/>
              </a:rPr>
              <a:t>χαλκολιβάνῳ</a:t>
            </a:r>
            <a:r>
              <a:rPr lang="de-CH" sz="2200" dirty="0">
                <a:latin typeface="Times New Roman" panose="02020603050405020304" pitchFamily="18" charset="0"/>
                <a:cs typeface="Times New Roman" panose="02020603050405020304" pitchFamily="18" charset="0"/>
              </a:rPr>
              <a:t>; 19,6: </a:t>
            </a:r>
            <a:r>
              <a:rPr lang="el-GR" sz="2200" dirty="0" err="1">
                <a:latin typeface="Times New Roman" panose="02020603050405020304" pitchFamily="18" charset="0"/>
                <a:cs typeface="Times New Roman" panose="02020603050405020304" pitchFamily="18" charset="0"/>
              </a:rPr>
              <a:t>ὡς</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φωνὴν</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ὄχλου</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πολλοῦ</a:t>
            </a:r>
            <a:r>
              <a:rPr lang="el-GR" sz="2200" dirty="0">
                <a:latin typeface="Times New Roman" panose="02020603050405020304" pitchFamily="18" charset="0"/>
                <a:cs typeface="Times New Roman" panose="02020603050405020304" pitchFamily="18" charset="0"/>
              </a:rPr>
              <a:t> </a:t>
            </a:r>
            <a:r>
              <a:rPr lang="de-DE" sz="2200" dirty="0">
                <a:latin typeface="Times New Roman" panose="02020603050405020304" pitchFamily="18" charset="0"/>
                <a:cs typeface="Times New Roman" panose="02020603050405020304" pitchFamily="18" charset="0"/>
              </a:rPr>
              <a:t>= „</a:t>
            </a:r>
            <a:r>
              <a:rPr lang="de-DE" sz="2200" dirty="0">
                <a:solidFill>
                  <a:srgbClr val="FF0000"/>
                </a:solidFill>
                <a:latin typeface="Times New Roman" panose="02020603050405020304" pitchFamily="18" charset="0"/>
                <a:cs typeface="Times New Roman" panose="02020603050405020304" pitchFamily="18" charset="0"/>
              </a:rPr>
              <a:t>wie die Stimme einer großen Menge</a:t>
            </a:r>
            <a:r>
              <a:rPr lang="de-DE" sz="2200" dirty="0">
                <a:latin typeface="Times New Roman" panose="02020603050405020304" pitchFamily="18" charset="0"/>
                <a:cs typeface="Times New Roman" panose="02020603050405020304" pitchFamily="18" charset="0"/>
              </a:rPr>
              <a:t>“; </a:t>
            </a:r>
            <a:r>
              <a:rPr lang="de-DE" sz="2200" dirty="0" err="1">
                <a:latin typeface="Times New Roman" panose="02020603050405020304" pitchFamily="18" charset="0"/>
                <a:cs typeface="Times New Roman" panose="02020603050405020304" pitchFamily="18" charset="0"/>
              </a:rPr>
              <a:t>hebr.</a:t>
            </a:r>
            <a:r>
              <a:rPr lang="de-DE" sz="2200" dirty="0">
                <a:latin typeface="Times New Roman" panose="02020603050405020304" pitchFamily="18" charset="0"/>
                <a:cs typeface="Times New Roman" panose="02020603050405020304" pitchFamily="18" charset="0"/>
              </a:rPr>
              <a:t> </a:t>
            </a:r>
            <a:r>
              <a:rPr lang="he-IL" sz="2200" dirty="0">
                <a:latin typeface="Times New Roman" panose="02020603050405020304" pitchFamily="18" charset="0"/>
                <a:cs typeface="Times New Roman" panose="02020603050405020304" pitchFamily="18" charset="0"/>
              </a:rPr>
              <a:t>‏</a:t>
            </a:r>
            <a:r>
              <a:rPr lang="he-IL" sz="2200" dirty="0">
                <a:solidFill>
                  <a:srgbClr val="FF0000"/>
                </a:solidFill>
                <a:latin typeface="Times New Roman" panose="02020603050405020304" pitchFamily="18" charset="0"/>
                <a:cs typeface="Times New Roman" panose="02020603050405020304" pitchFamily="18" charset="0"/>
              </a:rPr>
              <a:t>קוֹל </a:t>
            </a:r>
            <a:r>
              <a:rPr lang="he-IL" sz="2200" dirty="0" err="1">
                <a:solidFill>
                  <a:srgbClr val="FF0000"/>
                </a:solidFill>
                <a:latin typeface="Times New Roman" panose="02020603050405020304" pitchFamily="18" charset="0"/>
                <a:cs typeface="Times New Roman" panose="02020603050405020304" pitchFamily="18" charset="0"/>
              </a:rPr>
              <a:t>כְּקוֹל</a:t>
            </a:r>
            <a:r>
              <a:rPr lang="he-IL" sz="2200" dirty="0">
                <a:solidFill>
                  <a:srgbClr val="FF0000"/>
                </a:solidFill>
                <a:latin typeface="Times New Roman" panose="02020603050405020304" pitchFamily="18" charset="0"/>
                <a:cs typeface="Times New Roman" panose="02020603050405020304" pitchFamily="18" charset="0"/>
              </a:rPr>
              <a:t> הָמוֹן</a:t>
            </a:r>
            <a:r>
              <a:rPr lang="he-IL" sz="2200" b="1" dirty="0">
                <a:solidFill>
                  <a:srgbClr val="FF0000"/>
                </a:solidFill>
                <a:latin typeface="Times New Roman" panose="02020603050405020304" pitchFamily="18" charset="0"/>
                <a:cs typeface="Times New Roman" panose="02020603050405020304" pitchFamily="18" charset="0"/>
              </a:rPr>
              <a:t> </a:t>
            </a:r>
            <a:r>
              <a:rPr lang="he-IL" sz="2200" dirty="0">
                <a:solidFill>
                  <a:srgbClr val="FF0000"/>
                </a:solidFill>
                <a:latin typeface="Times New Roman" panose="02020603050405020304" pitchFamily="18" charset="0"/>
                <a:cs typeface="Times New Roman" panose="02020603050405020304" pitchFamily="18" charset="0"/>
              </a:rPr>
              <a:t>רַב</a:t>
            </a:r>
            <a:r>
              <a:rPr lang="de-DE" sz="2200" dirty="0">
                <a:latin typeface="Times New Roman" panose="02020603050405020304" pitchFamily="18" charset="0"/>
                <a:cs typeface="Times New Roman" panose="02020603050405020304" pitchFamily="18" charset="0"/>
              </a:rPr>
              <a:t>;</a:t>
            </a:r>
            <a:r>
              <a:rPr lang="de-DE" sz="2200" dirty="0">
                <a:solidFill>
                  <a:srgbClr val="FF0000"/>
                </a:solidFill>
                <a:latin typeface="Times New Roman" panose="02020603050405020304" pitchFamily="18" charset="0"/>
                <a:cs typeface="Times New Roman" panose="02020603050405020304" pitchFamily="18" charset="0"/>
              </a:rPr>
              <a:t> </a:t>
            </a:r>
            <a:r>
              <a:rPr lang="de-DE" sz="2200" dirty="0">
                <a:latin typeface="Times New Roman" panose="02020603050405020304" pitchFamily="18" charset="0"/>
                <a:cs typeface="Times New Roman" panose="02020603050405020304" pitchFamily="18" charset="0"/>
              </a:rPr>
              <a:t>zur „</a:t>
            </a:r>
            <a:r>
              <a:rPr lang="de-DE" sz="2200" dirty="0">
                <a:solidFill>
                  <a:srgbClr val="FF0000"/>
                </a:solidFill>
                <a:latin typeface="Times New Roman" panose="02020603050405020304" pitchFamily="18" charset="0"/>
                <a:cs typeface="Times New Roman" panose="02020603050405020304" pitchFamily="18" charset="0"/>
              </a:rPr>
              <a:t>Stimme vieler Wasser</a:t>
            </a:r>
            <a:r>
              <a:rPr lang="de-DE" sz="2200" dirty="0">
                <a:latin typeface="Times New Roman" panose="02020603050405020304" pitchFamily="18" charset="0"/>
                <a:cs typeface="Times New Roman" panose="02020603050405020304" pitchFamily="18" charset="0"/>
              </a:rPr>
              <a:t>“ vgl. </a:t>
            </a: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14,2; 19,6; </a:t>
            </a:r>
            <a:r>
              <a:rPr lang="de-DE" sz="2200" dirty="0" err="1">
                <a:latin typeface="Times New Roman" panose="02020603050405020304" pitchFamily="18" charset="0"/>
                <a:cs typeface="Times New Roman" panose="02020603050405020304" pitchFamily="18" charset="0"/>
              </a:rPr>
              <a:t>Hes</a:t>
            </a:r>
            <a:r>
              <a:rPr lang="de-DE" sz="2200" dirty="0">
                <a:latin typeface="Times New Roman" panose="02020603050405020304" pitchFamily="18" charset="0"/>
                <a:cs typeface="Times New Roman" panose="02020603050405020304" pitchFamily="18" charset="0"/>
              </a:rPr>
              <a:t> 1,24; 43,2: </a:t>
            </a:r>
            <a:r>
              <a:rPr lang="he-IL" sz="2200" dirty="0" err="1">
                <a:solidFill>
                  <a:srgbClr val="FF0000"/>
                </a:solidFill>
                <a:latin typeface="Times New Roman" panose="02020603050405020304" pitchFamily="18" charset="0"/>
                <a:cs typeface="Times New Roman" panose="02020603050405020304" pitchFamily="18" charset="0"/>
              </a:rPr>
              <a:t>כְּקוֹל</a:t>
            </a:r>
            <a:r>
              <a:rPr lang="he-IL" sz="2200" dirty="0">
                <a:solidFill>
                  <a:srgbClr val="FF0000"/>
                </a:solidFill>
                <a:latin typeface="Times New Roman" panose="02020603050405020304" pitchFamily="18" charset="0"/>
                <a:cs typeface="Times New Roman" panose="02020603050405020304" pitchFamily="18" charset="0"/>
              </a:rPr>
              <a:t> מַיִם </a:t>
            </a:r>
            <a:r>
              <a:rPr lang="he-IL" sz="2200" dirty="0" err="1">
                <a:solidFill>
                  <a:srgbClr val="FF0000"/>
                </a:solidFill>
                <a:latin typeface="Times New Roman" panose="02020603050405020304" pitchFamily="18" charset="0"/>
                <a:cs typeface="Times New Roman" panose="02020603050405020304" pitchFamily="18" charset="0"/>
              </a:rPr>
              <a:t>רַבִּים</a:t>
            </a:r>
            <a:r>
              <a:rPr lang="de-DE" sz="2200" dirty="0">
                <a:latin typeface="Times New Roman" panose="02020603050405020304" pitchFamily="18" charset="0"/>
                <a:cs typeface="Times New Roman" panose="02020603050405020304" pitchFamily="18" charset="0"/>
              </a:rPr>
              <a:t>)</a:t>
            </a:r>
            <a:r>
              <a:rPr lang="de-CH" sz="2200" dirty="0">
                <a:latin typeface="Times New Roman" panose="02020603050405020304" pitchFamily="18" charset="0"/>
                <a:cs typeface="Times New Roman" panose="02020603050405020304" pitchFamily="18" charset="0"/>
              </a:rPr>
              <a:t>.</a:t>
            </a:r>
          </a:p>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Hes</a:t>
            </a:r>
            <a:r>
              <a:rPr lang="de-DE" sz="2200" dirty="0">
                <a:latin typeface="Times New Roman" panose="02020603050405020304" pitchFamily="18" charset="0"/>
                <a:cs typeface="Times New Roman" panose="02020603050405020304" pitchFamily="18" charset="0"/>
              </a:rPr>
              <a:t> 1,7: „… und ihre </a:t>
            </a:r>
            <a:r>
              <a:rPr lang="de-DE" sz="2200" dirty="0">
                <a:solidFill>
                  <a:srgbClr val="0070C0"/>
                </a:solidFill>
                <a:latin typeface="Times New Roman" panose="02020603050405020304" pitchFamily="18" charset="0"/>
                <a:cs typeface="Times New Roman" panose="02020603050405020304" pitchFamily="18" charset="0"/>
              </a:rPr>
              <a:t>Fußsohlen</a:t>
            </a:r>
            <a:r>
              <a:rPr lang="de-DE" sz="2200" dirty="0">
                <a:latin typeface="Times New Roman" panose="02020603050405020304" pitchFamily="18" charset="0"/>
                <a:cs typeface="Times New Roman" panose="02020603050405020304" pitchFamily="18" charset="0"/>
              </a:rPr>
              <a:t> wie die Fußsohle eines Kalbes; und </a:t>
            </a:r>
            <a:r>
              <a:rPr lang="de-DE" sz="2200" dirty="0">
                <a:solidFill>
                  <a:srgbClr val="0070C0"/>
                </a:solidFill>
                <a:latin typeface="Times New Roman" panose="02020603050405020304" pitchFamily="18" charset="0"/>
                <a:cs typeface="Times New Roman" panose="02020603050405020304" pitchFamily="18" charset="0"/>
              </a:rPr>
              <a:t>sie funkelten wie das Auge/die Quelle/der Anblick von glattem Kupfer/glatter Bronze (</a:t>
            </a:r>
            <a:r>
              <a:rPr lang="he-IL" sz="2200" dirty="0" err="1">
                <a:solidFill>
                  <a:srgbClr val="00B050"/>
                </a:solidFill>
                <a:latin typeface="Times New Roman" panose="02020603050405020304" pitchFamily="18" charset="0"/>
                <a:cs typeface="Times New Roman" panose="02020603050405020304" pitchFamily="18" charset="0"/>
              </a:rPr>
              <a:t>וְנֹצְצִים</a:t>
            </a:r>
            <a:r>
              <a:rPr lang="he-IL" sz="2200" dirty="0">
                <a:solidFill>
                  <a:srgbClr val="0070C0"/>
                </a:solidFill>
                <a:latin typeface="Times New Roman" panose="02020603050405020304" pitchFamily="18" charset="0"/>
                <a:cs typeface="Times New Roman" panose="02020603050405020304" pitchFamily="18" charset="0"/>
              </a:rPr>
              <a:t> </a:t>
            </a:r>
            <a:r>
              <a:rPr lang="he-IL" sz="2200" dirty="0" err="1">
                <a:solidFill>
                  <a:srgbClr val="00B050"/>
                </a:solidFill>
                <a:latin typeface="Times New Roman" panose="02020603050405020304" pitchFamily="18" charset="0"/>
                <a:cs typeface="Times New Roman" panose="02020603050405020304" pitchFamily="18" charset="0"/>
              </a:rPr>
              <a:t>כְּעֵין</a:t>
            </a:r>
            <a:r>
              <a:rPr lang="he-IL" sz="2200" dirty="0">
                <a:solidFill>
                  <a:srgbClr val="00B050"/>
                </a:solidFill>
                <a:latin typeface="Times New Roman" panose="02020603050405020304" pitchFamily="18" charset="0"/>
                <a:cs typeface="Times New Roman" panose="02020603050405020304" pitchFamily="18" charset="0"/>
              </a:rPr>
              <a:t> </a:t>
            </a:r>
            <a:r>
              <a:rPr lang="he-IL" sz="2200" dirty="0" err="1">
                <a:solidFill>
                  <a:srgbClr val="00B050"/>
                </a:solidFill>
                <a:latin typeface="Times New Roman" panose="02020603050405020304" pitchFamily="18" charset="0"/>
                <a:cs typeface="Times New Roman" panose="02020603050405020304" pitchFamily="18" charset="0"/>
              </a:rPr>
              <a:t>נְחֹשֶׁת</a:t>
            </a:r>
            <a:r>
              <a:rPr lang="he-IL" sz="2200" dirty="0">
                <a:solidFill>
                  <a:srgbClr val="00B050"/>
                </a:solidFill>
                <a:latin typeface="Times New Roman" panose="02020603050405020304" pitchFamily="18" charset="0"/>
                <a:cs typeface="Times New Roman" panose="02020603050405020304" pitchFamily="18" charset="0"/>
              </a:rPr>
              <a:t> קָלָל</a:t>
            </a:r>
            <a:r>
              <a:rPr lang="de-DE" sz="2200" dirty="0">
                <a:solidFill>
                  <a:srgbClr val="0070C0"/>
                </a:solidFill>
                <a:latin typeface="Times New Roman" panose="02020603050405020304" pitchFamily="18" charset="0"/>
                <a:cs typeface="Times New Roman" panose="02020603050405020304" pitchFamily="18" charset="0"/>
              </a:rPr>
              <a:t>)</a:t>
            </a:r>
            <a:r>
              <a:rPr lang="de-DE" sz="2200" dirty="0">
                <a:latin typeface="Times New Roman" panose="02020603050405020304" pitchFamily="18" charset="0"/>
                <a:cs typeface="Times New Roman" panose="02020603050405020304" pitchFamily="18" charset="0"/>
              </a:rPr>
              <a:t> …“</a:t>
            </a:r>
          </a:p>
          <a:p>
            <a:pPr>
              <a:lnSpc>
                <a:spcPts val="2640"/>
              </a:lnSpc>
              <a:spcAft>
                <a:spcPts val="1200"/>
              </a:spcAft>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Dan 10,6: „</a:t>
            </a:r>
            <a:r>
              <a:rPr lang="de-CH" sz="2200" dirty="0">
                <a:latin typeface="Times New Roman" panose="02020603050405020304" pitchFamily="18" charset="0"/>
                <a:cs typeface="Times New Roman" panose="02020603050405020304" pitchFamily="18" charset="0"/>
              </a:rPr>
              <a:t>Und sein Leib war wie </a:t>
            </a:r>
            <a:r>
              <a:rPr lang="de-CH" sz="2200" dirty="0">
                <a:solidFill>
                  <a:srgbClr val="0070C0"/>
                </a:solidFill>
                <a:latin typeface="Times New Roman" panose="02020603050405020304" pitchFamily="18" charset="0"/>
                <a:cs typeface="Times New Roman" panose="02020603050405020304" pitchFamily="18" charset="0"/>
              </a:rPr>
              <a:t>ein Türkis </a:t>
            </a:r>
            <a:r>
              <a:rPr lang="de-CH" sz="2200" dirty="0">
                <a:latin typeface="Times New Roman" panose="02020603050405020304" pitchFamily="18" charset="0"/>
                <a:cs typeface="Times New Roman" panose="02020603050405020304" pitchFamily="18" charset="0"/>
              </a:rPr>
              <a:t>und sein Gesicht wie das Aussehen eines Blitzes. </a:t>
            </a:r>
            <a:r>
              <a:rPr lang="de-CH" sz="2200" dirty="0">
                <a:solidFill>
                  <a:srgbClr val="7030A0"/>
                </a:solidFill>
                <a:latin typeface="Times New Roman" panose="02020603050405020304" pitchFamily="18" charset="0"/>
                <a:cs typeface="Times New Roman" panose="02020603050405020304" pitchFamily="18" charset="0"/>
              </a:rPr>
              <a:t>Und seine Augen waren wie Feuerfackeln </a:t>
            </a:r>
            <a:r>
              <a:rPr lang="de-CH" sz="2200" dirty="0">
                <a:latin typeface="Times New Roman" panose="02020603050405020304" pitchFamily="18" charset="0"/>
                <a:cs typeface="Times New Roman" panose="02020603050405020304" pitchFamily="18" charset="0"/>
              </a:rPr>
              <a:t>und </a:t>
            </a:r>
            <a:r>
              <a:rPr lang="de-CH" sz="2200" dirty="0">
                <a:solidFill>
                  <a:srgbClr val="0070C0"/>
                </a:solidFill>
                <a:latin typeface="Times New Roman" panose="02020603050405020304" pitchFamily="18" charset="0"/>
                <a:cs typeface="Times New Roman" panose="02020603050405020304" pitchFamily="18" charset="0"/>
              </a:rPr>
              <a:t>seine Arme und seine Füße </a:t>
            </a:r>
            <a:r>
              <a:rPr lang="de-DE" sz="2200" dirty="0">
                <a:solidFill>
                  <a:srgbClr val="0070C0"/>
                </a:solidFill>
                <a:latin typeface="Times New Roman" panose="02020603050405020304" pitchFamily="18" charset="0"/>
                <a:cs typeface="Times New Roman" panose="02020603050405020304" pitchFamily="18" charset="0"/>
              </a:rPr>
              <a:t>das Auge/die Quelle/der An-blick von glattem Kupfer/glatter Bronze (</a:t>
            </a:r>
            <a:r>
              <a:rPr lang="he-IL" sz="2200" dirty="0" err="1">
                <a:solidFill>
                  <a:srgbClr val="00B050"/>
                </a:solidFill>
                <a:latin typeface="Times New Roman" panose="02020603050405020304" pitchFamily="18" charset="0"/>
                <a:cs typeface="Times New Roman" panose="02020603050405020304" pitchFamily="18" charset="0"/>
              </a:rPr>
              <a:t>כְּעֵין</a:t>
            </a:r>
            <a:r>
              <a:rPr lang="he-IL" sz="2200" dirty="0">
                <a:solidFill>
                  <a:srgbClr val="00B050"/>
                </a:solidFill>
                <a:latin typeface="Times New Roman" panose="02020603050405020304" pitchFamily="18" charset="0"/>
                <a:cs typeface="Times New Roman" panose="02020603050405020304" pitchFamily="18" charset="0"/>
              </a:rPr>
              <a:t> </a:t>
            </a:r>
            <a:r>
              <a:rPr lang="he-IL" sz="2200" dirty="0" err="1">
                <a:solidFill>
                  <a:srgbClr val="00B050"/>
                </a:solidFill>
                <a:latin typeface="Times New Roman" panose="02020603050405020304" pitchFamily="18" charset="0"/>
                <a:cs typeface="Times New Roman" panose="02020603050405020304" pitchFamily="18" charset="0"/>
              </a:rPr>
              <a:t>נְחֹשֶׁת</a:t>
            </a:r>
            <a:r>
              <a:rPr lang="he-IL" sz="2200" dirty="0">
                <a:solidFill>
                  <a:srgbClr val="00B050"/>
                </a:solidFill>
                <a:latin typeface="Times New Roman" panose="02020603050405020304" pitchFamily="18" charset="0"/>
                <a:cs typeface="Times New Roman" panose="02020603050405020304" pitchFamily="18" charset="0"/>
              </a:rPr>
              <a:t> קָלָל</a:t>
            </a:r>
            <a:r>
              <a:rPr lang="de-DE" sz="2200" dirty="0">
                <a:solidFill>
                  <a:srgbClr val="0070C0"/>
                </a:solidFill>
                <a:latin typeface="Times New Roman" panose="02020603050405020304" pitchFamily="18" charset="0"/>
                <a:cs typeface="Times New Roman" panose="02020603050405020304" pitchFamily="18" charset="0"/>
              </a:rPr>
              <a:t>)</a:t>
            </a:r>
            <a:r>
              <a:rPr lang="de-CH" sz="2200" dirty="0">
                <a:latin typeface="Times New Roman" panose="02020603050405020304" pitchFamily="18" charset="0"/>
                <a:cs typeface="Times New Roman" panose="02020603050405020304" pitchFamily="18" charset="0"/>
              </a:rPr>
              <a:t>. </a:t>
            </a:r>
            <a:r>
              <a:rPr lang="de-CH" sz="2200" dirty="0">
                <a:solidFill>
                  <a:srgbClr val="FF0000"/>
                </a:solidFill>
                <a:latin typeface="Times New Roman" panose="02020603050405020304" pitchFamily="18" charset="0"/>
                <a:cs typeface="Times New Roman" panose="02020603050405020304" pitchFamily="18" charset="0"/>
              </a:rPr>
              <a:t>Und der Klang seiner Worte war wie der Klang einer Menge/eines Rauschens (</a:t>
            </a:r>
            <a:r>
              <a:rPr lang="he-IL" sz="2200" dirty="0">
                <a:solidFill>
                  <a:srgbClr val="FF0000"/>
                </a:solidFill>
                <a:latin typeface="Times New Roman" panose="02020603050405020304" pitchFamily="18" charset="0"/>
                <a:cs typeface="Times New Roman" panose="02020603050405020304" pitchFamily="18" charset="0"/>
              </a:rPr>
              <a:t>וְקוֹל </a:t>
            </a:r>
            <a:r>
              <a:rPr lang="he-IL" sz="2200" dirty="0" err="1">
                <a:solidFill>
                  <a:srgbClr val="FF0000"/>
                </a:solidFill>
                <a:latin typeface="Times New Roman" panose="02020603050405020304" pitchFamily="18" charset="0"/>
                <a:cs typeface="Times New Roman" panose="02020603050405020304" pitchFamily="18" charset="0"/>
              </a:rPr>
              <a:t>דְּבָרָיו</a:t>
            </a:r>
            <a:r>
              <a:rPr lang="he-IL" sz="2200" dirty="0">
                <a:solidFill>
                  <a:srgbClr val="FF0000"/>
                </a:solidFill>
                <a:latin typeface="Times New Roman" panose="02020603050405020304" pitchFamily="18" charset="0"/>
                <a:cs typeface="Times New Roman" panose="02020603050405020304" pitchFamily="18" charset="0"/>
              </a:rPr>
              <a:t> </a:t>
            </a:r>
            <a:r>
              <a:rPr lang="he-IL" sz="2200" dirty="0" err="1">
                <a:solidFill>
                  <a:srgbClr val="FF0000"/>
                </a:solidFill>
                <a:latin typeface="Times New Roman" panose="02020603050405020304" pitchFamily="18" charset="0"/>
                <a:cs typeface="Times New Roman" panose="02020603050405020304" pitchFamily="18" charset="0"/>
              </a:rPr>
              <a:t>כְּקוֹל</a:t>
            </a:r>
            <a:r>
              <a:rPr lang="he-IL" sz="2200" dirty="0">
                <a:solidFill>
                  <a:srgbClr val="FF0000"/>
                </a:solidFill>
                <a:latin typeface="Times New Roman" panose="02020603050405020304" pitchFamily="18" charset="0"/>
                <a:cs typeface="Times New Roman" panose="02020603050405020304" pitchFamily="18" charset="0"/>
              </a:rPr>
              <a:t> הָמוֹן</a:t>
            </a:r>
            <a:r>
              <a:rPr lang="de-CH" sz="2200" dirty="0">
                <a:solidFill>
                  <a:srgbClr val="FF0000"/>
                </a:solidFill>
                <a:latin typeface="Times New Roman" panose="02020603050405020304" pitchFamily="18" charset="0"/>
                <a:cs typeface="Times New Roman" panose="02020603050405020304" pitchFamily="18" charset="0"/>
              </a:rPr>
              <a:t>)</a:t>
            </a:r>
            <a:r>
              <a:rPr lang="de-DE" sz="2200" dirty="0">
                <a:latin typeface="Times New Roman" panose="02020603050405020304" pitchFamily="18" charset="0"/>
                <a:cs typeface="Times New Roman" panose="02020603050405020304" pitchFamily="18" charset="0"/>
              </a:rPr>
              <a:t>“ (vgl. </a:t>
            </a:r>
            <a:r>
              <a:rPr lang="de-DE" sz="2200" dirty="0" err="1">
                <a:latin typeface="Times New Roman" panose="02020603050405020304" pitchFamily="18" charset="0"/>
                <a:cs typeface="Times New Roman" panose="02020603050405020304" pitchFamily="18" charset="0"/>
              </a:rPr>
              <a:t>Jes</a:t>
            </a:r>
            <a:r>
              <a:rPr lang="de-DE" sz="2200" dirty="0">
                <a:latin typeface="Times New Roman" panose="02020603050405020304" pitchFamily="18" charset="0"/>
                <a:cs typeface="Times New Roman" panose="02020603050405020304" pitchFamily="18" charset="0"/>
              </a:rPr>
              <a:t> 33,3: </a:t>
            </a:r>
            <a:r>
              <a:rPr lang="he-IL" sz="2200" dirty="0" err="1">
                <a:solidFill>
                  <a:srgbClr val="FF0000"/>
                </a:solidFill>
                <a:latin typeface="Times New Roman" panose="02020603050405020304" pitchFamily="18" charset="0"/>
                <a:cs typeface="Times New Roman" panose="02020603050405020304" pitchFamily="18" charset="0"/>
              </a:rPr>
              <a:t>מִקּוֹל</a:t>
            </a:r>
            <a:r>
              <a:rPr lang="he-IL" sz="2200" dirty="0">
                <a:solidFill>
                  <a:srgbClr val="FF0000"/>
                </a:solidFill>
                <a:latin typeface="Times New Roman" panose="02020603050405020304" pitchFamily="18" charset="0"/>
                <a:cs typeface="Times New Roman" panose="02020603050405020304" pitchFamily="18" charset="0"/>
              </a:rPr>
              <a:t> הָמוֹן </a:t>
            </a:r>
            <a:r>
              <a:rPr lang="he-IL" sz="2200" dirty="0" err="1">
                <a:solidFill>
                  <a:srgbClr val="FF0000"/>
                </a:solidFill>
                <a:latin typeface="Times New Roman" panose="02020603050405020304" pitchFamily="18" charset="0"/>
                <a:cs typeface="Times New Roman" panose="02020603050405020304" pitchFamily="18" charset="0"/>
              </a:rPr>
              <a:t>נָדְדוּ</a:t>
            </a:r>
            <a:r>
              <a:rPr lang="he-IL" sz="2200" dirty="0">
                <a:solidFill>
                  <a:srgbClr val="FF0000"/>
                </a:solidFill>
                <a:latin typeface="Times New Roman" panose="02020603050405020304" pitchFamily="18" charset="0"/>
                <a:cs typeface="Times New Roman" panose="02020603050405020304" pitchFamily="18" charset="0"/>
              </a:rPr>
              <a:t> </a:t>
            </a:r>
            <a:r>
              <a:rPr lang="he-IL" sz="2200" dirty="0" err="1">
                <a:solidFill>
                  <a:srgbClr val="FF0000"/>
                </a:solidFill>
                <a:latin typeface="Times New Roman" panose="02020603050405020304" pitchFamily="18" charset="0"/>
                <a:cs typeface="Times New Roman" panose="02020603050405020304" pitchFamily="18" charset="0"/>
              </a:rPr>
              <a:t>עַמִּים</a:t>
            </a:r>
            <a:r>
              <a:rPr lang="de-DE" sz="2200" dirty="0">
                <a:latin typeface="Times New Roman" panose="02020603050405020304" pitchFamily="18" charset="0"/>
                <a:cs typeface="Times New Roman" panose="02020603050405020304" pitchFamily="18" charset="0"/>
              </a:rPr>
              <a:t>).</a:t>
            </a:r>
          </a:p>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Hes</a:t>
            </a:r>
            <a:r>
              <a:rPr lang="de-DE" sz="2200" dirty="0">
                <a:latin typeface="Times New Roman" panose="02020603050405020304" pitchFamily="18" charset="0"/>
                <a:cs typeface="Times New Roman" panose="02020603050405020304" pitchFamily="18" charset="0"/>
              </a:rPr>
              <a:t> 1,4: „wie das Auge/die Quelle/</a:t>
            </a:r>
            <a:r>
              <a:rPr lang="de-DE" sz="2200" dirty="0">
                <a:solidFill>
                  <a:srgbClr val="0070C0"/>
                </a:solidFill>
                <a:latin typeface="Times New Roman" panose="02020603050405020304" pitchFamily="18" charset="0"/>
                <a:cs typeface="Times New Roman" panose="02020603050405020304" pitchFamily="18" charset="0"/>
              </a:rPr>
              <a:t>der Anblick eines Elektrons</a:t>
            </a:r>
            <a:r>
              <a:rPr lang="de-DE" sz="2200" dirty="0">
                <a:latin typeface="Times New Roman" panose="02020603050405020304" pitchFamily="18" charset="0"/>
                <a:cs typeface="Times New Roman" panose="02020603050405020304" pitchFamily="18" charset="0"/>
              </a:rPr>
              <a:t>“ (</a:t>
            </a:r>
            <a:r>
              <a:rPr lang="he-IL" sz="2200" dirty="0" err="1">
                <a:latin typeface="Times New Roman" panose="02020603050405020304" pitchFamily="18" charset="0"/>
                <a:cs typeface="Times New Roman" panose="02020603050405020304" pitchFamily="18" charset="0"/>
              </a:rPr>
              <a:t>כְּעֵין</a:t>
            </a:r>
            <a:r>
              <a:rPr lang="he-IL" sz="2200" dirty="0">
                <a:latin typeface="Times New Roman" panose="02020603050405020304" pitchFamily="18" charset="0"/>
                <a:cs typeface="Times New Roman" panose="02020603050405020304" pitchFamily="18" charset="0"/>
              </a:rPr>
              <a:t> </a:t>
            </a:r>
            <a:r>
              <a:rPr lang="he-IL" sz="2200" dirty="0" err="1">
                <a:latin typeface="Times New Roman" panose="02020603050405020304" pitchFamily="18" charset="0"/>
                <a:cs typeface="Times New Roman" panose="02020603050405020304" pitchFamily="18" charset="0"/>
              </a:rPr>
              <a:t>חַשְׁמַל</a:t>
            </a:r>
            <a:r>
              <a:rPr lang="de-DE" sz="2200" dirty="0">
                <a:latin typeface="Times New Roman" panose="02020603050405020304" pitchFamily="18" charset="0"/>
                <a:cs typeface="Times New Roman" panose="02020603050405020304" pitchFamily="18" charset="0"/>
              </a:rPr>
              <a:t>); </a:t>
            </a:r>
            <a:r>
              <a:rPr lang="de-DE" sz="2200" dirty="0" err="1">
                <a:latin typeface="Times New Roman" panose="02020603050405020304" pitchFamily="18" charset="0"/>
                <a:cs typeface="Times New Roman" panose="02020603050405020304" pitchFamily="18" charset="0"/>
              </a:rPr>
              <a:t>Hes</a:t>
            </a:r>
            <a:r>
              <a:rPr lang="de-DE" sz="2200" dirty="0">
                <a:latin typeface="Times New Roman" panose="02020603050405020304" pitchFamily="18" charset="0"/>
                <a:cs typeface="Times New Roman" panose="02020603050405020304" pitchFamily="18" charset="0"/>
              </a:rPr>
              <a:t> 1,16: „wie das Auge/die Quelle/</a:t>
            </a:r>
            <a:r>
              <a:rPr lang="de-DE" sz="2200" dirty="0">
                <a:solidFill>
                  <a:srgbClr val="0070C0"/>
                </a:solidFill>
                <a:latin typeface="Times New Roman" panose="02020603050405020304" pitchFamily="18" charset="0"/>
                <a:cs typeface="Times New Roman" panose="02020603050405020304" pitchFamily="18" charset="0"/>
              </a:rPr>
              <a:t>der Anblick von Türkis </a:t>
            </a:r>
            <a:r>
              <a:rPr lang="de-DE" sz="2200" dirty="0">
                <a:latin typeface="Times New Roman" panose="02020603050405020304" pitchFamily="18" charset="0"/>
                <a:cs typeface="Times New Roman" panose="02020603050405020304" pitchFamily="18" charset="0"/>
              </a:rPr>
              <a:t>(</a:t>
            </a:r>
            <a:r>
              <a:rPr lang="he-IL" sz="2200" dirty="0" err="1">
                <a:latin typeface="Times New Roman" panose="02020603050405020304" pitchFamily="18" charset="0"/>
                <a:cs typeface="Times New Roman" panose="02020603050405020304" pitchFamily="18" charset="0"/>
              </a:rPr>
              <a:t>כְּעֵין</a:t>
            </a:r>
            <a:r>
              <a:rPr lang="he-IL" sz="2200" dirty="0">
                <a:latin typeface="Times New Roman" panose="02020603050405020304" pitchFamily="18" charset="0"/>
                <a:cs typeface="Times New Roman" panose="02020603050405020304" pitchFamily="18" charset="0"/>
              </a:rPr>
              <a:t> </a:t>
            </a:r>
            <a:r>
              <a:rPr lang="he-IL" sz="2200" dirty="0" err="1">
                <a:latin typeface="Times New Roman" panose="02020603050405020304" pitchFamily="18" charset="0"/>
                <a:cs typeface="Times New Roman" panose="02020603050405020304" pitchFamily="18" charset="0"/>
              </a:rPr>
              <a:t>תַּרְשִׁישׁ</a:t>
            </a:r>
            <a:r>
              <a:rPr lang="de-DE" sz="2200" dirty="0">
                <a:latin typeface="Times New Roman" panose="02020603050405020304" pitchFamily="18" charset="0"/>
                <a:cs typeface="Times New Roman" panose="02020603050405020304" pitchFamily="18" charset="0"/>
              </a:rPr>
              <a:t>)“; </a:t>
            </a:r>
            <a:r>
              <a:rPr lang="de-DE" sz="2200" dirty="0" err="1">
                <a:latin typeface="Times New Roman" panose="02020603050405020304" pitchFamily="18" charset="0"/>
                <a:cs typeface="Times New Roman" panose="02020603050405020304" pitchFamily="18" charset="0"/>
              </a:rPr>
              <a:t>Hes</a:t>
            </a:r>
            <a:r>
              <a:rPr lang="de-DE" sz="2200" dirty="0">
                <a:latin typeface="Times New Roman" panose="02020603050405020304" pitchFamily="18" charset="0"/>
                <a:cs typeface="Times New Roman" panose="02020603050405020304" pitchFamily="18" charset="0"/>
              </a:rPr>
              <a:t> 1,22: „wie wie das Auge/die Quelle/das Ansehen des Eises/der kahlen Stelle“ (</a:t>
            </a:r>
            <a:r>
              <a:rPr lang="he-IL" sz="2200" dirty="0" err="1">
                <a:latin typeface="Times New Roman" panose="02020603050405020304" pitchFamily="18" charset="0"/>
                <a:cs typeface="Times New Roman" panose="02020603050405020304" pitchFamily="18" charset="0"/>
              </a:rPr>
              <a:t>כְּעֵין</a:t>
            </a:r>
            <a:r>
              <a:rPr lang="he-IL" sz="2200" dirty="0">
                <a:latin typeface="Times New Roman" panose="02020603050405020304" pitchFamily="18" charset="0"/>
                <a:cs typeface="Times New Roman" panose="02020603050405020304" pitchFamily="18" charset="0"/>
              </a:rPr>
              <a:t> </a:t>
            </a:r>
            <a:r>
              <a:rPr lang="he-IL" sz="2200" dirty="0" err="1">
                <a:latin typeface="Times New Roman" panose="02020603050405020304" pitchFamily="18" charset="0"/>
                <a:cs typeface="Times New Roman" panose="02020603050405020304" pitchFamily="18" charset="0"/>
              </a:rPr>
              <a:t>הַקֶּרַח</a:t>
            </a:r>
            <a:r>
              <a:rPr lang="de-DE"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3787288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Sieben Augen = sieben Geister,</a:t>
            </a:r>
          </a:p>
          <a:p>
            <a:pPr algn="ctr"/>
            <a:r>
              <a:rPr lang="de-DE" dirty="0"/>
              <a:t>sieben Sterne = Boten/Engel,</a:t>
            </a:r>
          </a:p>
          <a:p>
            <a:pPr algn="ctr"/>
            <a:r>
              <a:rPr lang="de-DE" dirty="0"/>
              <a:t>sieben Leuchter = Gemeinden</a:t>
            </a:r>
          </a:p>
        </p:txBody>
      </p:sp>
    </p:spTree>
    <p:extLst>
      <p:ext uri="{BB962C8B-B14F-4D97-AF65-F5344CB8AC3E}">
        <p14:creationId xmlns:p14="http://schemas.microsoft.com/office/powerpoint/2010/main" val="291637878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DC3372-3D7E-A345-868B-FCB33A99E46C}"/>
              </a:ext>
            </a:extLst>
          </p:cNvPr>
          <p:cNvSpPr>
            <a:spLocks noGrp="1"/>
          </p:cNvSpPr>
          <p:nvPr>
            <p:ph type="title"/>
          </p:nvPr>
        </p:nvSpPr>
        <p:spPr/>
        <p:txBody>
          <a:bodyPr/>
          <a:lstStyle/>
          <a:p>
            <a:r>
              <a:rPr lang="de-DE" sz="3200" dirty="0">
                <a:latin typeface="Times New Roman" panose="02020603050405020304" pitchFamily="18" charset="0"/>
                <a:cs typeface="Times New Roman" panose="02020603050405020304" pitchFamily="18" charset="0"/>
              </a:rPr>
              <a:t>Sieben Geister – die „sieben“ Augen Gottes</a:t>
            </a:r>
          </a:p>
        </p:txBody>
      </p:sp>
      <p:sp>
        <p:nvSpPr>
          <p:cNvPr id="3" name="Inhaltsplatzhalter 2">
            <a:extLst>
              <a:ext uri="{FF2B5EF4-FFF2-40B4-BE49-F238E27FC236}">
                <a16:creationId xmlns:a16="http://schemas.microsoft.com/office/drawing/2014/main" id="{CA2B22F8-493B-AD41-97CF-EDDCE7E627FA}"/>
              </a:ext>
            </a:extLst>
          </p:cNvPr>
          <p:cNvSpPr>
            <a:spLocks noGrp="1"/>
          </p:cNvSpPr>
          <p:nvPr>
            <p:ph idx="1"/>
          </p:nvPr>
        </p:nvSpPr>
        <p:spPr>
          <a:xfrm>
            <a:off x="121920" y="635727"/>
            <a:ext cx="11915300" cy="5451564"/>
          </a:xfrm>
        </p:spPr>
        <p:txBody>
          <a:bodyPr/>
          <a:lstStyle/>
          <a:p>
            <a:pPr>
              <a:lnSpc>
                <a:spcPts val="2260"/>
              </a:lnSpc>
              <a:spcAft>
                <a:spcPts val="1200"/>
              </a:spcAft>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Offb</a:t>
            </a:r>
            <a:r>
              <a:rPr lang="de-DE" sz="1900" b="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1,4: „Johannes den sieben Versammlungen, die in Asien sind: Gnade euch und Friede von dem, der da ist und der da war und der da kommt, und </a:t>
            </a:r>
            <a:r>
              <a:rPr lang="de-DE" sz="1900" dirty="0">
                <a:solidFill>
                  <a:srgbClr val="0070C0"/>
                </a:solidFill>
                <a:latin typeface="Times New Roman" panose="02020603050405020304" pitchFamily="18" charset="0"/>
                <a:cs typeface="Times New Roman" panose="02020603050405020304" pitchFamily="18" charset="0"/>
              </a:rPr>
              <a:t>von den sieben Geistern, die vor seinem Thron sind</a:t>
            </a:r>
            <a:r>
              <a:rPr lang="de-DE" sz="1900" dirty="0">
                <a:latin typeface="Times New Roman" panose="02020603050405020304" pitchFamily="18" charset="0"/>
                <a:cs typeface="Times New Roman" panose="02020603050405020304" pitchFamily="18" charset="0"/>
              </a:rPr>
              <a:t> …“</a:t>
            </a:r>
          </a:p>
          <a:p>
            <a:pPr>
              <a:lnSpc>
                <a:spcPts val="2260"/>
              </a:lnSpc>
              <a:spcAft>
                <a:spcPts val="1200"/>
              </a:spcAft>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Offb</a:t>
            </a:r>
            <a:r>
              <a:rPr lang="de-DE" sz="1900" dirty="0">
                <a:latin typeface="Times New Roman" panose="02020603050405020304" pitchFamily="18" charset="0"/>
                <a:cs typeface="Times New Roman" panose="02020603050405020304" pitchFamily="18" charset="0"/>
              </a:rPr>
              <a:t> 3,1: „Dieses sagt, </a:t>
            </a:r>
            <a:r>
              <a:rPr lang="de-DE" sz="1900" dirty="0">
                <a:solidFill>
                  <a:srgbClr val="0070C0"/>
                </a:solidFill>
                <a:latin typeface="Times New Roman" panose="02020603050405020304" pitchFamily="18" charset="0"/>
                <a:cs typeface="Times New Roman" panose="02020603050405020304" pitchFamily="18" charset="0"/>
              </a:rPr>
              <a:t>der die sieben Geister Gottes und die sieben Sterne hat …</a:t>
            </a:r>
            <a:r>
              <a:rPr lang="de-DE" sz="1900" dirty="0">
                <a:latin typeface="Times New Roman" panose="02020603050405020304" pitchFamily="18" charset="0"/>
                <a:cs typeface="Times New Roman" panose="02020603050405020304" pitchFamily="18" charset="0"/>
              </a:rPr>
              <a:t>“ = Jesus Christus.</a:t>
            </a:r>
          </a:p>
          <a:p>
            <a:pPr>
              <a:lnSpc>
                <a:spcPts val="2260"/>
              </a:lnSpc>
              <a:spcAft>
                <a:spcPts val="1200"/>
              </a:spcAft>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Offb</a:t>
            </a:r>
            <a:r>
              <a:rPr lang="de-DE" sz="1900" dirty="0">
                <a:latin typeface="Times New Roman" panose="02020603050405020304" pitchFamily="18" charset="0"/>
                <a:cs typeface="Times New Roman" panose="02020603050405020304" pitchFamily="18" charset="0"/>
              </a:rPr>
              <a:t> 4,5: „Und aus dem Thron gehen hervor Blitze und Stimmen und Donner; </a:t>
            </a:r>
            <a:r>
              <a:rPr lang="de-DE" sz="1900" dirty="0">
                <a:solidFill>
                  <a:srgbClr val="0070C0"/>
                </a:solidFill>
                <a:latin typeface="Times New Roman" panose="02020603050405020304" pitchFamily="18" charset="0"/>
                <a:cs typeface="Times New Roman" panose="02020603050405020304" pitchFamily="18" charset="0"/>
              </a:rPr>
              <a:t>und sieben Feuerfackeln [vgl. Dan 10,6; </a:t>
            </a:r>
            <a:r>
              <a:rPr lang="de-DE" sz="1900" dirty="0" err="1">
                <a:solidFill>
                  <a:srgbClr val="0070C0"/>
                </a:solidFill>
                <a:latin typeface="Times New Roman" panose="02020603050405020304" pitchFamily="18" charset="0"/>
                <a:cs typeface="Times New Roman" panose="02020603050405020304" pitchFamily="18" charset="0"/>
              </a:rPr>
              <a:t>Offb</a:t>
            </a:r>
            <a:r>
              <a:rPr lang="de-DE" sz="1900" dirty="0">
                <a:solidFill>
                  <a:srgbClr val="0070C0"/>
                </a:solidFill>
                <a:latin typeface="Times New Roman" panose="02020603050405020304" pitchFamily="18" charset="0"/>
                <a:cs typeface="Times New Roman" panose="02020603050405020304" pitchFamily="18" charset="0"/>
              </a:rPr>
              <a:t> 1,14; 2,18; 19,12: die Augen] brannten vor dem Thron, welche die sieben Geister Gottes sind</a:t>
            </a:r>
            <a:r>
              <a:rPr lang="de-DE" sz="1900" dirty="0">
                <a:latin typeface="Times New Roman" panose="02020603050405020304" pitchFamily="18" charset="0"/>
                <a:cs typeface="Times New Roman" panose="02020603050405020304" pitchFamily="18" charset="0"/>
              </a:rPr>
              <a:t>.“</a:t>
            </a:r>
          </a:p>
          <a:p>
            <a:pPr>
              <a:lnSpc>
                <a:spcPts val="2260"/>
              </a:lnSpc>
              <a:spcAft>
                <a:spcPts val="1200"/>
              </a:spcAft>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Offb</a:t>
            </a:r>
            <a:r>
              <a:rPr lang="de-DE" sz="1900" dirty="0">
                <a:latin typeface="Times New Roman" panose="02020603050405020304" pitchFamily="18" charset="0"/>
                <a:cs typeface="Times New Roman" panose="02020603050405020304" pitchFamily="18" charset="0"/>
              </a:rPr>
              <a:t> 5,6: „Und ich sah inmitten des Thrones und der vier lebendigen Wesen und inmitten der Ältesten ein Lamm </a:t>
            </a:r>
            <a:r>
              <a:rPr lang="de-DE" sz="1900" dirty="0" err="1">
                <a:latin typeface="Times New Roman" panose="02020603050405020304" pitchFamily="18" charset="0"/>
                <a:cs typeface="Times New Roman" panose="02020603050405020304" pitchFamily="18" charset="0"/>
              </a:rPr>
              <a:t>ste-hen</a:t>
            </a:r>
            <a:r>
              <a:rPr lang="de-DE" sz="1900" dirty="0">
                <a:latin typeface="Times New Roman" panose="02020603050405020304" pitchFamily="18" charset="0"/>
                <a:cs typeface="Times New Roman" panose="02020603050405020304" pitchFamily="18" charset="0"/>
              </a:rPr>
              <a:t> wie geschlachtet, das sieben Hörner hatte und </a:t>
            </a:r>
            <a:r>
              <a:rPr lang="de-DE" sz="1900" dirty="0">
                <a:solidFill>
                  <a:srgbClr val="0070C0"/>
                </a:solidFill>
                <a:latin typeface="Times New Roman" panose="02020603050405020304" pitchFamily="18" charset="0"/>
                <a:cs typeface="Times New Roman" panose="02020603050405020304" pitchFamily="18" charset="0"/>
              </a:rPr>
              <a:t>sieben Augen, welche die sieben Geister Gottes sind,</a:t>
            </a:r>
            <a:r>
              <a:rPr lang="de-DE" sz="1900" dirty="0">
                <a:latin typeface="Times New Roman" panose="02020603050405020304" pitchFamily="18" charset="0"/>
                <a:cs typeface="Times New Roman" panose="02020603050405020304" pitchFamily="18" charset="0"/>
              </a:rPr>
              <a:t> </a:t>
            </a:r>
            <a:r>
              <a:rPr lang="de-DE" sz="1900" dirty="0">
                <a:solidFill>
                  <a:srgbClr val="0070C0"/>
                </a:solidFill>
                <a:latin typeface="Times New Roman" panose="02020603050405020304" pitchFamily="18" charset="0"/>
                <a:cs typeface="Times New Roman" panose="02020603050405020304" pitchFamily="18" charset="0"/>
              </a:rPr>
              <a:t>die über die ganze Erde gesandt sind</a:t>
            </a:r>
            <a:r>
              <a:rPr lang="de-DE" sz="1900" dirty="0">
                <a:latin typeface="Times New Roman" panose="02020603050405020304" pitchFamily="18" charset="0"/>
                <a:cs typeface="Times New Roman" panose="02020603050405020304" pitchFamily="18" charset="0"/>
              </a:rPr>
              <a:t>.“</a:t>
            </a:r>
          </a:p>
          <a:p>
            <a:pPr>
              <a:lnSpc>
                <a:spcPts val="2260"/>
              </a:lnSpc>
              <a:spcAft>
                <a:spcPts val="1200"/>
              </a:spcAft>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Sach</a:t>
            </a:r>
            <a:r>
              <a:rPr lang="de-DE" sz="1900" dirty="0">
                <a:latin typeface="Times New Roman" panose="02020603050405020304" pitchFamily="18" charset="0"/>
                <a:cs typeface="Times New Roman" panose="02020603050405020304" pitchFamily="18" charset="0"/>
              </a:rPr>
              <a:t> 4,10: „</a:t>
            </a:r>
            <a:r>
              <a:rPr lang="de-CH" sz="1900" dirty="0">
                <a:solidFill>
                  <a:srgbClr val="0070C0"/>
                </a:solidFill>
                <a:latin typeface="Times New Roman" panose="02020603050405020304" pitchFamily="18" charset="0"/>
                <a:cs typeface="Times New Roman" panose="02020603050405020304" pitchFamily="18" charset="0"/>
              </a:rPr>
              <a:t>Diese</a:t>
            </a:r>
            <a:r>
              <a:rPr lang="de-CH" sz="1900" dirty="0">
                <a:latin typeface="Times New Roman" panose="02020603050405020304" pitchFamily="18" charset="0"/>
                <a:cs typeface="Times New Roman" panose="02020603050405020304" pitchFamily="18" charset="0"/>
              </a:rPr>
              <a:t> </a:t>
            </a:r>
            <a:r>
              <a:rPr lang="de-CH" sz="1900" dirty="0">
                <a:solidFill>
                  <a:srgbClr val="0070C0"/>
                </a:solidFill>
                <a:latin typeface="Times New Roman" panose="02020603050405020304" pitchFamily="18" charset="0"/>
                <a:cs typeface="Times New Roman" panose="02020603050405020304" pitchFamily="18" charset="0"/>
              </a:rPr>
              <a:t>sieben [sind] die Augen Jahwes, sie schweifen auf der ganzen Erde umher</a:t>
            </a:r>
            <a:r>
              <a:rPr lang="de-DE" sz="1900" dirty="0">
                <a:latin typeface="Times New Roman" panose="02020603050405020304" pitchFamily="18" charset="0"/>
                <a:cs typeface="Times New Roman" panose="02020603050405020304" pitchFamily="18" charset="0"/>
              </a:rPr>
              <a:t>“ (vgl. auch </a:t>
            </a:r>
            <a:r>
              <a:rPr lang="de-DE" sz="1900" dirty="0" err="1">
                <a:latin typeface="Times New Roman" panose="02020603050405020304" pitchFamily="18" charset="0"/>
                <a:cs typeface="Times New Roman" panose="02020603050405020304" pitchFamily="18" charset="0"/>
              </a:rPr>
              <a:t>Sach</a:t>
            </a:r>
            <a:r>
              <a:rPr lang="de-DE" sz="1900" dirty="0">
                <a:latin typeface="Times New Roman" panose="02020603050405020304" pitchFamily="18" charset="0"/>
                <a:cs typeface="Times New Roman" panose="02020603050405020304" pitchFamily="18" charset="0"/>
              </a:rPr>
              <a:t> 3,9; 2. </a:t>
            </a:r>
            <a:r>
              <a:rPr lang="de-DE" sz="1900" dirty="0" err="1">
                <a:latin typeface="Times New Roman" panose="02020603050405020304" pitchFamily="18" charset="0"/>
                <a:cs typeface="Times New Roman" panose="02020603050405020304" pitchFamily="18" charset="0"/>
              </a:rPr>
              <a:t>Chr</a:t>
            </a:r>
            <a:r>
              <a:rPr lang="de-DE" sz="1900" dirty="0">
                <a:latin typeface="Times New Roman" panose="02020603050405020304" pitchFamily="18" charset="0"/>
                <a:cs typeface="Times New Roman" panose="02020603050405020304" pitchFamily="18" charset="0"/>
              </a:rPr>
              <a:t> 16,9a: „</a:t>
            </a:r>
            <a:r>
              <a:rPr lang="de-CH" sz="1900" dirty="0">
                <a:solidFill>
                  <a:srgbClr val="00B050"/>
                </a:solidFill>
                <a:latin typeface="Times New Roman" panose="02020603050405020304" pitchFamily="18" charset="0"/>
                <a:cs typeface="Times New Roman" panose="02020603050405020304" pitchFamily="18" charset="0"/>
              </a:rPr>
              <a:t>Die Augen Jahwes durchlaufen die ganze Erde</a:t>
            </a:r>
            <a:r>
              <a:rPr lang="de-CH" sz="1900" dirty="0">
                <a:latin typeface="Times New Roman" panose="02020603050405020304" pitchFamily="18" charset="0"/>
                <a:cs typeface="Times New Roman" panose="02020603050405020304" pitchFamily="18" charset="0"/>
              </a:rPr>
              <a:t>, um denen treu beizustehen, deren Herz ungeteilt auf ihn gerichtet ist </a:t>
            </a:r>
            <a:r>
              <a:rPr lang="de-DE" sz="1900" dirty="0">
                <a:latin typeface="Times New Roman" panose="02020603050405020304" pitchFamily="18" charset="0"/>
                <a:cs typeface="Times New Roman" panose="02020603050405020304" pitchFamily="18" charset="0"/>
              </a:rPr>
              <a:t>…“).</a:t>
            </a:r>
          </a:p>
          <a:p>
            <a:pPr>
              <a:lnSpc>
                <a:spcPts val="2260"/>
              </a:lnSpc>
              <a:spcAft>
                <a:spcPts val="1200"/>
              </a:spcAft>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Jes</a:t>
            </a:r>
            <a:r>
              <a:rPr lang="de-DE" sz="1900" dirty="0">
                <a:latin typeface="Times New Roman" panose="02020603050405020304" pitchFamily="18" charset="0"/>
                <a:cs typeface="Times New Roman" panose="02020603050405020304" pitchFamily="18" charset="0"/>
              </a:rPr>
              <a:t> 11,2-3a: „</a:t>
            </a:r>
            <a:r>
              <a:rPr lang="de-CH" sz="1900" dirty="0">
                <a:latin typeface="Times New Roman" panose="02020603050405020304" pitchFamily="18" charset="0"/>
                <a:cs typeface="Times New Roman" panose="02020603050405020304" pitchFamily="18" charset="0"/>
              </a:rPr>
              <a:t> Und auf ihm wird ruhen der </a:t>
            </a:r>
            <a:r>
              <a:rPr lang="de-CH" sz="1900" dirty="0">
                <a:solidFill>
                  <a:srgbClr val="0070C0"/>
                </a:solidFill>
                <a:latin typeface="Times New Roman" panose="02020603050405020304" pitchFamily="18" charset="0"/>
                <a:cs typeface="Times New Roman" panose="02020603050405020304" pitchFamily="18" charset="0"/>
              </a:rPr>
              <a:t>Geist Jahwes</a:t>
            </a:r>
            <a:r>
              <a:rPr lang="de-CH" sz="1900" dirty="0">
                <a:latin typeface="Times New Roman" panose="02020603050405020304" pitchFamily="18" charset="0"/>
                <a:cs typeface="Times New Roman" panose="02020603050405020304" pitchFamily="18" charset="0"/>
              </a:rPr>
              <a:t>, der </a:t>
            </a:r>
            <a:r>
              <a:rPr lang="de-CH" sz="1900" dirty="0">
                <a:solidFill>
                  <a:srgbClr val="FF0000"/>
                </a:solidFill>
                <a:latin typeface="Times New Roman" panose="02020603050405020304" pitchFamily="18" charset="0"/>
                <a:cs typeface="Times New Roman" panose="02020603050405020304" pitchFamily="18" charset="0"/>
              </a:rPr>
              <a:t>Geist der Weisheit </a:t>
            </a:r>
            <a:r>
              <a:rPr lang="de-CH" sz="1900" dirty="0">
                <a:latin typeface="Times New Roman" panose="02020603050405020304" pitchFamily="18" charset="0"/>
                <a:cs typeface="Times New Roman" panose="02020603050405020304" pitchFamily="18" charset="0"/>
              </a:rPr>
              <a:t>und </a:t>
            </a:r>
            <a:r>
              <a:rPr lang="de-CH" sz="1900" dirty="0">
                <a:solidFill>
                  <a:srgbClr val="FF0000"/>
                </a:solidFill>
                <a:latin typeface="Times New Roman" panose="02020603050405020304" pitchFamily="18" charset="0"/>
                <a:cs typeface="Times New Roman" panose="02020603050405020304" pitchFamily="18" charset="0"/>
              </a:rPr>
              <a:t>des Verstandes</a:t>
            </a:r>
            <a:r>
              <a:rPr lang="de-CH" sz="1900" dirty="0">
                <a:latin typeface="Times New Roman" panose="02020603050405020304" pitchFamily="18" charset="0"/>
                <a:cs typeface="Times New Roman" panose="02020603050405020304" pitchFamily="18" charset="0"/>
              </a:rPr>
              <a:t>, </a:t>
            </a:r>
            <a:r>
              <a:rPr lang="de-CH" sz="1900" dirty="0">
                <a:solidFill>
                  <a:srgbClr val="FF0000"/>
                </a:solidFill>
                <a:latin typeface="Times New Roman" panose="02020603050405020304" pitchFamily="18" charset="0"/>
                <a:cs typeface="Times New Roman" panose="02020603050405020304" pitchFamily="18" charset="0"/>
              </a:rPr>
              <a:t>der Geist des Rates </a:t>
            </a:r>
            <a:r>
              <a:rPr lang="de-CH" sz="1900" dirty="0">
                <a:latin typeface="Times New Roman" panose="02020603050405020304" pitchFamily="18" charset="0"/>
                <a:cs typeface="Times New Roman" panose="02020603050405020304" pitchFamily="18" charset="0"/>
              </a:rPr>
              <a:t>und </a:t>
            </a:r>
            <a:r>
              <a:rPr lang="de-CH" sz="1900" dirty="0">
                <a:solidFill>
                  <a:srgbClr val="FF0000"/>
                </a:solidFill>
                <a:latin typeface="Times New Roman" panose="02020603050405020304" pitchFamily="18" charset="0"/>
                <a:cs typeface="Times New Roman" panose="02020603050405020304" pitchFamily="18" charset="0"/>
              </a:rPr>
              <a:t>der Kraft</a:t>
            </a:r>
            <a:r>
              <a:rPr lang="de-CH" sz="1900" dirty="0">
                <a:latin typeface="Times New Roman" panose="02020603050405020304" pitchFamily="18" charset="0"/>
                <a:cs typeface="Times New Roman" panose="02020603050405020304" pitchFamily="18" charset="0"/>
              </a:rPr>
              <a:t>, der </a:t>
            </a:r>
            <a:r>
              <a:rPr lang="de-CH" sz="1900" dirty="0">
                <a:solidFill>
                  <a:srgbClr val="FF0000"/>
                </a:solidFill>
                <a:latin typeface="Times New Roman" panose="02020603050405020304" pitchFamily="18" charset="0"/>
                <a:cs typeface="Times New Roman" panose="02020603050405020304" pitchFamily="18" charset="0"/>
              </a:rPr>
              <a:t>Geist der Erkenntnis </a:t>
            </a:r>
            <a:r>
              <a:rPr lang="de-CH" sz="1900" dirty="0">
                <a:latin typeface="Times New Roman" panose="02020603050405020304" pitchFamily="18" charset="0"/>
                <a:cs typeface="Times New Roman" panose="02020603050405020304" pitchFamily="18" charset="0"/>
              </a:rPr>
              <a:t>und </a:t>
            </a:r>
            <a:r>
              <a:rPr lang="de-CH" sz="1900" dirty="0">
                <a:solidFill>
                  <a:srgbClr val="FF0000"/>
                </a:solidFill>
                <a:latin typeface="Times New Roman" panose="02020603050405020304" pitchFamily="18" charset="0"/>
                <a:cs typeface="Times New Roman" panose="02020603050405020304" pitchFamily="18" charset="0"/>
              </a:rPr>
              <a:t>der</a:t>
            </a:r>
            <a:r>
              <a:rPr lang="de-CH" sz="1900" dirty="0">
                <a:latin typeface="Times New Roman" panose="02020603050405020304" pitchFamily="18" charset="0"/>
                <a:cs typeface="Times New Roman" panose="02020603050405020304" pitchFamily="18" charset="0"/>
              </a:rPr>
              <a:t> </a:t>
            </a:r>
            <a:r>
              <a:rPr lang="de-CH" sz="1900" dirty="0">
                <a:solidFill>
                  <a:srgbClr val="FF0000"/>
                </a:solidFill>
                <a:latin typeface="Times New Roman" panose="02020603050405020304" pitchFamily="18" charset="0"/>
                <a:cs typeface="Times New Roman" panose="02020603050405020304" pitchFamily="18" charset="0"/>
              </a:rPr>
              <a:t>Furcht Jahwes; und er wird an der Furcht Jahwes genießen/als Geruch verbreiten</a:t>
            </a:r>
            <a:r>
              <a:rPr lang="de-DE" sz="1900" dirty="0">
                <a:solidFill>
                  <a:srgbClr val="FF0000"/>
                </a:solidFill>
                <a:latin typeface="Times New Roman" panose="02020603050405020304" pitchFamily="18" charset="0"/>
                <a:cs typeface="Times New Roman" panose="02020603050405020304" pitchFamily="18" charset="0"/>
              </a:rPr>
              <a:t>“ (</a:t>
            </a:r>
            <a:r>
              <a:rPr lang="he" sz="1900" dirty="0">
                <a:solidFill>
                  <a:srgbClr val="FF0000"/>
                </a:solidFill>
                <a:latin typeface="Times New Roman" panose="02020603050405020304" pitchFamily="18" charset="0"/>
                <a:cs typeface="Times New Roman" panose="02020603050405020304" pitchFamily="18" charset="0"/>
              </a:rPr>
              <a:t>וַהֲרִיחוֹ בְּיִרְאַת יְהוָה</a:t>
            </a:r>
            <a:r>
              <a:rPr lang="de-DE" sz="1900" dirty="0">
                <a:solidFill>
                  <a:srgbClr val="FF0000"/>
                </a:solidFill>
                <a:latin typeface="Times New Roman" panose="02020603050405020304" pitchFamily="18" charset="0"/>
                <a:cs typeface="Times New Roman" panose="02020603050405020304" pitchFamily="18" charset="0"/>
              </a:rPr>
              <a:t>; LXX: </a:t>
            </a:r>
            <a:r>
              <a:rPr lang="el-GR" sz="1900" dirty="0" err="1">
                <a:solidFill>
                  <a:srgbClr val="FF0000"/>
                </a:solidFill>
                <a:latin typeface="Times New Roman" panose="02020603050405020304" pitchFamily="18" charset="0"/>
                <a:cs typeface="Times New Roman" panose="02020603050405020304" pitchFamily="18" charset="0"/>
              </a:rPr>
              <a:t>ἐμπλήσει</a:t>
            </a:r>
            <a:r>
              <a:rPr lang="el-GR" sz="1900" dirty="0">
                <a:solidFill>
                  <a:srgbClr val="FF0000"/>
                </a:solidFill>
                <a:latin typeface="Times New Roman" panose="02020603050405020304" pitchFamily="18" charset="0"/>
                <a:cs typeface="Times New Roman" panose="02020603050405020304" pitchFamily="18" charset="0"/>
              </a:rPr>
              <a:t> </a:t>
            </a:r>
            <a:r>
              <a:rPr lang="el-GR" sz="1900" dirty="0" err="1">
                <a:solidFill>
                  <a:srgbClr val="FF0000"/>
                </a:solidFill>
                <a:latin typeface="Times New Roman" panose="02020603050405020304" pitchFamily="18" charset="0"/>
                <a:cs typeface="Times New Roman" panose="02020603050405020304" pitchFamily="18" charset="0"/>
              </a:rPr>
              <a:t>αὐτὸν</a:t>
            </a:r>
            <a:r>
              <a:rPr lang="el-GR" sz="1900" dirty="0">
                <a:solidFill>
                  <a:srgbClr val="FF0000"/>
                </a:solidFill>
                <a:latin typeface="Times New Roman" panose="02020603050405020304" pitchFamily="18" charset="0"/>
                <a:cs typeface="Times New Roman" panose="02020603050405020304" pitchFamily="18" charset="0"/>
              </a:rPr>
              <a:t> </a:t>
            </a:r>
            <a:r>
              <a:rPr lang="el-GR" sz="1900" dirty="0" err="1">
                <a:solidFill>
                  <a:srgbClr val="FF0000"/>
                </a:solidFill>
                <a:latin typeface="Times New Roman" panose="02020603050405020304" pitchFamily="18" charset="0"/>
                <a:cs typeface="Times New Roman" panose="02020603050405020304" pitchFamily="18" charset="0"/>
              </a:rPr>
              <a:t>πνεῦμα</a:t>
            </a:r>
            <a:r>
              <a:rPr lang="el-GR" sz="1900" dirty="0">
                <a:solidFill>
                  <a:srgbClr val="FF0000"/>
                </a:solidFill>
                <a:latin typeface="Times New Roman" panose="02020603050405020304" pitchFamily="18" charset="0"/>
                <a:cs typeface="Times New Roman" panose="02020603050405020304" pitchFamily="18" charset="0"/>
              </a:rPr>
              <a:t> </a:t>
            </a:r>
            <a:r>
              <a:rPr lang="el-GR" sz="1900" dirty="0" err="1">
                <a:solidFill>
                  <a:srgbClr val="FF0000"/>
                </a:solidFill>
                <a:latin typeface="Times New Roman" panose="02020603050405020304" pitchFamily="18" charset="0"/>
                <a:cs typeface="Times New Roman" panose="02020603050405020304" pitchFamily="18" charset="0"/>
              </a:rPr>
              <a:t>φόβου</a:t>
            </a:r>
            <a:r>
              <a:rPr lang="el-GR" sz="1900" dirty="0">
                <a:solidFill>
                  <a:srgbClr val="FF0000"/>
                </a:solidFill>
                <a:latin typeface="Times New Roman" panose="02020603050405020304" pitchFamily="18" charset="0"/>
                <a:cs typeface="Times New Roman" panose="02020603050405020304" pitchFamily="18" charset="0"/>
              </a:rPr>
              <a:t> </a:t>
            </a:r>
            <a:r>
              <a:rPr lang="el-GR" sz="1900" dirty="0" err="1">
                <a:solidFill>
                  <a:srgbClr val="FF0000"/>
                </a:solidFill>
                <a:latin typeface="Times New Roman" panose="02020603050405020304" pitchFamily="18" charset="0"/>
                <a:cs typeface="Times New Roman" panose="02020603050405020304" pitchFamily="18" charset="0"/>
              </a:rPr>
              <a:t>θεοῦ</a:t>
            </a:r>
            <a:r>
              <a:rPr lang="de-DE" sz="1900" dirty="0">
                <a:latin typeface="Times New Roman" panose="02020603050405020304" pitchFamily="18" charset="0"/>
                <a:cs typeface="Times New Roman" panose="02020603050405020304" pitchFamily="18" charset="0"/>
              </a:rPr>
              <a:t>; vgl. </a:t>
            </a:r>
            <a:r>
              <a:rPr lang="de-DE" sz="1900" dirty="0" err="1">
                <a:latin typeface="Times New Roman" panose="02020603050405020304" pitchFamily="18" charset="0"/>
                <a:cs typeface="Times New Roman" panose="02020603050405020304" pitchFamily="18" charset="0"/>
              </a:rPr>
              <a:t>Jes</a:t>
            </a:r>
            <a:r>
              <a:rPr lang="de-DE" sz="1900" dirty="0">
                <a:latin typeface="Times New Roman" panose="02020603050405020304" pitchFamily="18" charset="0"/>
                <a:cs typeface="Times New Roman" panose="02020603050405020304" pitchFamily="18" charset="0"/>
              </a:rPr>
              <a:t> 61,1-3).</a:t>
            </a:r>
          </a:p>
        </p:txBody>
      </p:sp>
    </p:spTree>
    <p:extLst>
      <p:ext uri="{BB962C8B-B14F-4D97-AF65-F5344CB8AC3E}">
        <p14:creationId xmlns:p14="http://schemas.microsoft.com/office/powerpoint/2010/main" val="65355162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3EB28-08C0-6348-AA53-70706B4A6DF6}"/>
              </a:ext>
            </a:extLst>
          </p:cNvPr>
          <p:cNvSpPr>
            <a:spLocks noGrp="1"/>
          </p:cNvSpPr>
          <p:nvPr>
            <p:ph type="title"/>
          </p:nvPr>
        </p:nvSpPr>
        <p:spPr>
          <a:xfrm>
            <a:off x="773723" y="0"/>
            <a:ext cx="10972799" cy="562708"/>
          </a:xfrm>
        </p:spPr>
        <p:txBody>
          <a:bodyPr>
            <a:noAutofit/>
          </a:bodyPr>
          <a:lstStyle/>
          <a:p>
            <a:r>
              <a:rPr lang="de-DE" sz="3200" dirty="0">
                <a:latin typeface="Times New Roman" panose="02020603050405020304" pitchFamily="18" charset="0"/>
                <a:cs typeface="Times New Roman" panose="02020603050405020304" pitchFamily="18" charset="0"/>
              </a:rPr>
              <a:t>Sieben Sterne = sieben Engel/Boten</a:t>
            </a:r>
          </a:p>
        </p:txBody>
      </p:sp>
      <p:sp>
        <p:nvSpPr>
          <p:cNvPr id="3" name="Inhaltsplatzhalter 2">
            <a:extLst>
              <a:ext uri="{FF2B5EF4-FFF2-40B4-BE49-F238E27FC236}">
                <a16:creationId xmlns:a16="http://schemas.microsoft.com/office/drawing/2014/main" id="{7EDCD8AF-0617-7A48-A574-9293F1033D57}"/>
              </a:ext>
            </a:extLst>
          </p:cNvPr>
          <p:cNvSpPr>
            <a:spLocks noGrp="1"/>
          </p:cNvSpPr>
          <p:nvPr>
            <p:ph idx="1"/>
          </p:nvPr>
        </p:nvSpPr>
        <p:spPr>
          <a:xfrm>
            <a:off x="257578" y="785611"/>
            <a:ext cx="11779642" cy="5228327"/>
          </a:xfrm>
        </p:spPr>
        <p:txBody>
          <a:bodyPr>
            <a:noAutofit/>
          </a:bodyPr>
          <a:lstStyle/>
          <a:p>
            <a:pPr>
              <a:lnSpc>
                <a:spcPts val="4000"/>
              </a:lnSpc>
              <a:spcBef>
                <a:spcPts val="3103"/>
              </a:spcBef>
              <a:spcAft>
                <a:spcPts val="2400"/>
              </a:spcAft>
              <a:buFont typeface="Arial" panose="020B0604020202020204" pitchFamily="34" charset="0"/>
              <a:buChar char="•"/>
            </a:pPr>
            <a:r>
              <a:rPr lang="de-DE" sz="3200" dirty="0" err="1">
                <a:latin typeface="Times New Roman" panose="02020603050405020304" pitchFamily="18" charset="0"/>
                <a:cs typeface="Times New Roman" panose="02020603050405020304" pitchFamily="18" charset="0"/>
              </a:rPr>
              <a:t>Offb</a:t>
            </a:r>
            <a:r>
              <a:rPr lang="de-DE" sz="3200" dirty="0">
                <a:latin typeface="Times New Roman" panose="02020603050405020304" pitchFamily="18" charset="0"/>
                <a:cs typeface="Times New Roman" panose="02020603050405020304" pitchFamily="18" charset="0"/>
              </a:rPr>
              <a:t> 1,16: „… </a:t>
            </a:r>
            <a:r>
              <a:rPr lang="de-CH" sz="3200" dirty="0">
                <a:solidFill>
                  <a:srgbClr val="0070C0"/>
                </a:solidFill>
                <a:latin typeface="Times New Roman" panose="02020603050405020304" pitchFamily="18" charset="0"/>
                <a:cs typeface="Times New Roman" panose="02020603050405020304" pitchFamily="18" charset="0"/>
              </a:rPr>
              <a:t>und er hatte sieben Sterne</a:t>
            </a:r>
            <a:r>
              <a:rPr lang="de-CH" sz="3200" b="1" dirty="0">
                <a:solidFill>
                  <a:srgbClr val="0070C0"/>
                </a:solidFill>
                <a:latin typeface="Times New Roman" panose="02020603050405020304" pitchFamily="18" charset="0"/>
                <a:cs typeface="Times New Roman" panose="02020603050405020304" pitchFamily="18" charset="0"/>
              </a:rPr>
              <a:t> </a:t>
            </a:r>
            <a:r>
              <a:rPr lang="de-CH" sz="3200" dirty="0">
                <a:solidFill>
                  <a:srgbClr val="0070C0"/>
                </a:solidFill>
                <a:latin typeface="Times New Roman" panose="02020603050405020304" pitchFamily="18" charset="0"/>
                <a:cs typeface="Times New Roman" panose="02020603050405020304" pitchFamily="18" charset="0"/>
              </a:rPr>
              <a:t>in seiner rechten Hand</a:t>
            </a:r>
            <a:r>
              <a:rPr lang="de-CH" sz="3200" dirty="0">
                <a:latin typeface="Times New Roman" panose="02020603050405020304" pitchFamily="18" charset="0"/>
                <a:cs typeface="Times New Roman" panose="02020603050405020304" pitchFamily="18" charset="0"/>
              </a:rPr>
              <a:t>, und aus seinem Munde ging ein scharfes, zweischneidiges Schwert, und sein Angesicht leuchtete, wie die Sonne scheint in ihrer Macht …</a:t>
            </a:r>
            <a:r>
              <a:rPr lang="de-DE" sz="3200" dirty="0">
                <a:latin typeface="Times New Roman" panose="02020603050405020304" pitchFamily="18" charset="0"/>
                <a:cs typeface="Times New Roman" panose="02020603050405020304" pitchFamily="18" charset="0"/>
              </a:rPr>
              <a:t>“ </a:t>
            </a:r>
          </a:p>
          <a:p>
            <a:pPr>
              <a:lnSpc>
                <a:spcPts val="4000"/>
              </a:lnSpc>
              <a:spcBef>
                <a:spcPts val="3103"/>
              </a:spcBef>
              <a:spcAft>
                <a:spcPts val="2400"/>
              </a:spcAft>
              <a:buFont typeface="Arial" panose="020B0604020202020204" pitchFamily="34" charset="0"/>
              <a:buChar char="•"/>
            </a:pPr>
            <a:r>
              <a:rPr lang="de-DE" sz="3200" dirty="0" err="1">
                <a:latin typeface="Times New Roman" panose="02020603050405020304" pitchFamily="18" charset="0"/>
                <a:cs typeface="Times New Roman" panose="02020603050405020304" pitchFamily="18" charset="0"/>
              </a:rPr>
              <a:t>Offb</a:t>
            </a:r>
            <a:r>
              <a:rPr lang="de-DE" sz="3200" dirty="0">
                <a:latin typeface="Times New Roman" panose="02020603050405020304" pitchFamily="18" charset="0"/>
                <a:cs typeface="Times New Roman" panose="02020603050405020304" pitchFamily="18" charset="0"/>
              </a:rPr>
              <a:t> 1,20: „</a:t>
            </a:r>
            <a:r>
              <a:rPr lang="de-CH" sz="3200" dirty="0">
                <a:latin typeface="Times New Roman" panose="02020603050405020304" pitchFamily="18" charset="0"/>
                <a:cs typeface="Times New Roman" panose="02020603050405020304" pitchFamily="18" charset="0"/>
              </a:rPr>
              <a:t>[Was] </a:t>
            </a:r>
            <a:r>
              <a:rPr lang="de-CH" sz="3200" dirty="0">
                <a:solidFill>
                  <a:srgbClr val="0070C0"/>
                </a:solidFill>
                <a:latin typeface="Times New Roman" panose="02020603050405020304" pitchFamily="18" charset="0"/>
                <a:cs typeface="Times New Roman" panose="02020603050405020304" pitchFamily="18" charset="0"/>
              </a:rPr>
              <a:t>das Geheimnis der sieben Sterne, die du auf meiner Rechten gesehen hast</a:t>
            </a:r>
            <a:r>
              <a:rPr lang="de-CH" sz="3200" dirty="0">
                <a:latin typeface="Times New Roman" panose="02020603050405020304" pitchFamily="18" charset="0"/>
                <a:cs typeface="Times New Roman" panose="02020603050405020304" pitchFamily="18" charset="0"/>
              </a:rPr>
              <a:t>, und die sieben goldenen Leuchter [betrifft]: </a:t>
            </a:r>
            <a:r>
              <a:rPr lang="de-CH" sz="3200" dirty="0">
                <a:solidFill>
                  <a:srgbClr val="0070C0"/>
                </a:solidFill>
                <a:latin typeface="Times New Roman" panose="02020603050405020304" pitchFamily="18" charset="0"/>
                <a:cs typeface="Times New Roman" panose="02020603050405020304" pitchFamily="18" charset="0"/>
              </a:rPr>
              <a:t>Die sieben Sterne sind Boten/Engel der sieben Gemeinden, und die sieben Leuchter </a:t>
            </a:r>
            <a:r>
              <a:rPr lang="de-CH" sz="3200" dirty="0">
                <a:latin typeface="Times New Roman" panose="02020603050405020304" pitchFamily="18" charset="0"/>
                <a:cs typeface="Times New Roman" panose="02020603050405020304" pitchFamily="18" charset="0"/>
              </a:rPr>
              <a:t>[vgl. dazu </a:t>
            </a:r>
            <a:r>
              <a:rPr lang="de-CH" sz="3200" dirty="0" err="1">
                <a:latin typeface="Times New Roman" panose="02020603050405020304" pitchFamily="18" charset="0"/>
                <a:cs typeface="Times New Roman" panose="02020603050405020304" pitchFamily="18" charset="0"/>
              </a:rPr>
              <a:t>Offb</a:t>
            </a:r>
            <a:r>
              <a:rPr lang="de-CH" sz="3200" dirty="0">
                <a:latin typeface="Times New Roman" panose="02020603050405020304" pitchFamily="18" charset="0"/>
                <a:cs typeface="Times New Roman" panose="02020603050405020304" pitchFamily="18" charset="0"/>
              </a:rPr>
              <a:t> 1,12f.; 2,1.5] </a:t>
            </a:r>
            <a:r>
              <a:rPr lang="de-CH" sz="3200" dirty="0">
                <a:solidFill>
                  <a:srgbClr val="0070C0"/>
                </a:solidFill>
                <a:latin typeface="Times New Roman" panose="02020603050405020304" pitchFamily="18" charset="0"/>
                <a:cs typeface="Times New Roman" panose="02020603050405020304" pitchFamily="18" charset="0"/>
              </a:rPr>
              <a:t>sind sieben Gemeinden.</a:t>
            </a:r>
            <a:r>
              <a:rPr lang="de-DE"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15485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Einführung</a:t>
            </a:r>
          </a:p>
        </p:txBody>
      </p:sp>
    </p:spTree>
    <p:extLst>
      <p:ext uri="{BB962C8B-B14F-4D97-AF65-F5344CB8AC3E}">
        <p14:creationId xmlns:p14="http://schemas.microsoft.com/office/powerpoint/2010/main" val="311240006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57600D-3FD4-E942-915E-06AA1B473B79}"/>
              </a:ext>
            </a:extLst>
          </p:cNvPr>
          <p:cNvSpPr>
            <a:spLocks noGrp="1"/>
          </p:cNvSpPr>
          <p:nvPr>
            <p:ph type="title"/>
          </p:nvPr>
        </p:nvSpPr>
        <p:spPr>
          <a:xfrm>
            <a:off x="0" y="87682"/>
            <a:ext cx="12191999" cy="543260"/>
          </a:xfrm>
        </p:spPr>
        <p:txBody>
          <a:bodyPr>
            <a:normAutofit/>
          </a:bodyPr>
          <a:lstStyle/>
          <a:p>
            <a:pPr algn="ctr"/>
            <a:r>
              <a:rPr lang="de-DE" sz="2400" dirty="0"/>
              <a:t>Münze von 82/83 n. Chr. – Frau des Kaisers Domitian und verstorbener Sohn</a:t>
            </a:r>
          </a:p>
        </p:txBody>
      </p:sp>
      <p:sp>
        <p:nvSpPr>
          <p:cNvPr id="4" name="Inhaltsplatzhalter 3">
            <a:extLst>
              <a:ext uri="{FF2B5EF4-FFF2-40B4-BE49-F238E27FC236}">
                <a16:creationId xmlns:a16="http://schemas.microsoft.com/office/drawing/2014/main" id="{E0D86E8E-1D79-F248-8077-73391D3A56DC}"/>
              </a:ext>
            </a:extLst>
          </p:cNvPr>
          <p:cNvSpPr>
            <a:spLocks noGrp="1"/>
          </p:cNvSpPr>
          <p:nvPr>
            <p:ph idx="1"/>
          </p:nvPr>
        </p:nvSpPr>
        <p:spPr>
          <a:xfrm>
            <a:off x="7032104" y="7336167"/>
            <a:ext cx="12697907" cy="2353449"/>
          </a:xfrm>
        </p:spPr>
        <p:txBody>
          <a:bodyPr/>
          <a:lstStyle/>
          <a:p>
            <a:endParaRPr lang="de-DE" dirty="0"/>
          </a:p>
        </p:txBody>
      </p:sp>
      <p:sp>
        <p:nvSpPr>
          <p:cNvPr id="8" name="Rectangle 2">
            <a:extLst>
              <a:ext uri="{FF2B5EF4-FFF2-40B4-BE49-F238E27FC236}">
                <a16:creationId xmlns:a16="http://schemas.microsoft.com/office/drawing/2014/main" id="{9FEA698A-A0A6-9F40-894E-7865B0623426}"/>
              </a:ext>
            </a:extLst>
          </p:cNvPr>
          <p:cNvSpPr>
            <a:spLocks noChangeArrowheads="1"/>
          </p:cNvSpPr>
          <p:nvPr/>
        </p:nvSpPr>
        <p:spPr bwMode="auto">
          <a:xfrm>
            <a:off x="1631504" y="3265340"/>
            <a:ext cx="19334656"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1025" name="Grafik 1" descr="Ein Bild, das Münze, Objekt, Tisch enthält.&#10;&#10;Automatisch generierte Beschreibung">
            <a:hlinkClick r:id="rId2" tooltip="&quot;Bild von R.10760: British Museum&quot;"/>
            <a:extLst>
              <a:ext uri="{FF2B5EF4-FFF2-40B4-BE49-F238E27FC236}">
                <a16:creationId xmlns:a16="http://schemas.microsoft.com/office/drawing/2014/main" id="{678D3883-38B4-7F4B-8A4A-64D9921B56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4419" y="883147"/>
            <a:ext cx="8928765" cy="43923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a:extLst>
              <a:ext uri="{FF2B5EF4-FFF2-40B4-BE49-F238E27FC236}">
                <a16:creationId xmlns:a16="http://schemas.microsoft.com/office/drawing/2014/main" id="{CF2E93F9-B3B0-604E-84E3-BE3C251CFE6F}"/>
              </a:ext>
            </a:extLst>
          </p:cNvPr>
          <p:cNvSpPr>
            <a:spLocks noChangeArrowheads="1"/>
          </p:cNvSpPr>
          <p:nvPr/>
        </p:nvSpPr>
        <p:spPr bwMode="auto">
          <a:xfrm flipV="1">
            <a:off x="1631504" y="5275524"/>
            <a:ext cx="19334656"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3" name="Textfeld 2">
            <a:extLst>
              <a:ext uri="{FF2B5EF4-FFF2-40B4-BE49-F238E27FC236}">
                <a16:creationId xmlns:a16="http://schemas.microsoft.com/office/drawing/2014/main" id="{963E2A9F-81A7-2E43-A9EC-08072B675029}"/>
              </a:ext>
            </a:extLst>
          </p:cNvPr>
          <p:cNvSpPr txBox="1"/>
          <p:nvPr/>
        </p:nvSpPr>
        <p:spPr>
          <a:xfrm>
            <a:off x="2159726" y="5338354"/>
            <a:ext cx="7724503" cy="492443"/>
          </a:xfrm>
          <a:prstGeom prst="rect">
            <a:avLst/>
          </a:prstGeom>
          <a:noFill/>
        </p:spPr>
        <p:txBody>
          <a:bodyPr wrap="square" rtlCol="0">
            <a:spAutoFit/>
          </a:bodyPr>
          <a:lstStyle/>
          <a:p>
            <a:r>
              <a:rPr lang="de-DE" sz="2600" dirty="0"/>
              <a:t>„Der göttliche Caesar, Sohn des Imperators Domitian“</a:t>
            </a:r>
            <a:r>
              <a:rPr lang="de-CH" sz="2600" dirty="0"/>
              <a:t> </a:t>
            </a:r>
            <a:endParaRPr lang="de-DE" sz="2600" dirty="0"/>
          </a:p>
        </p:txBody>
      </p:sp>
    </p:spTree>
    <p:extLst>
      <p:ext uri="{BB962C8B-B14F-4D97-AF65-F5344CB8AC3E}">
        <p14:creationId xmlns:p14="http://schemas.microsoft.com/office/powerpoint/2010/main" val="371704743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3EB28-08C0-6348-AA53-70706B4A6DF6}"/>
              </a:ext>
            </a:extLst>
          </p:cNvPr>
          <p:cNvSpPr>
            <a:spLocks noGrp="1"/>
          </p:cNvSpPr>
          <p:nvPr>
            <p:ph type="title"/>
          </p:nvPr>
        </p:nvSpPr>
        <p:spPr>
          <a:xfrm>
            <a:off x="773723" y="0"/>
            <a:ext cx="10972799" cy="562708"/>
          </a:xfrm>
        </p:spPr>
        <p:txBody>
          <a:bodyPr>
            <a:noAutofit/>
          </a:bodyPr>
          <a:lstStyle/>
          <a:p>
            <a:r>
              <a:rPr lang="de-DE" sz="3200" dirty="0">
                <a:latin typeface="Times New Roman" panose="02020603050405020304" pitchFamily="18" charset="0"/>
                <a:cs typeface="Times New Roman" panose="02020603050405020304" pitchFamily="18" charset="0"/>
              </a:rPr>
              <a:t>Sieben Sterne = sieben Engel/Boten</a:t>
            </a:r>
          </a:p>
        </p:txBody>
      </p:sp>
      <p:sp>
        <p:nvSpPr>
          <p:cNvPr id="3" name="Inhaltsplatzhalter 2">
            <a:extLst>
              <a:ext uri="{FF2B5EF4-FFF2-40B4-BE49-F238E27FC236}">
                <a16:creationId xmlns:a16="http://schemas.microsoft.com/office/drawing/2014/main" id="{7EDCD8AF-0617-7A48-A574-9293F1033D57}"/>
              </a:ext>
            </a:extLst>
          </p:cNvPr>
          <p:cNvSpPr>
            <a:spLocks noGrp="1"/>
          </p:cNvSpPr>
          <p:nvPr>
            <p:ph idx="1"/>
          </p:nvPr>
        </p:nvSpPr>
        <p:spPr>
          <a:xfrm>
            <a:off x="257578" y="785611"/>
            <a:ext cx="11779642" cy="5228327"/>
          </a:xfrm>
        </p:spPr>
        <p:txBody>
          <a:bodyPr>
            <a:noAutofit/>
          </a:bodyPr>
          <a:lstStyle/>
          <a:p>
            <a:pPr>
              <a:lnSpc>
                <a:spcPts val="2400"/>
              </a:lnSpc>
              <a:spcAft>
                <a:spcPts val="600"/>
              </a:spcAft>
              <a:buFont typeface="Arial" panose="020B0604020202020204" pitchFamily="34" charset="0"/>
              <a:buChar char="•"/>
            </a:pPr>
            <a:r>
              <a:rPr lang="de-DE" sz="2000" dirty="0">
                <a:solidFill>
                  <a:srgbClr val="0070C0"/>
                </a:solidFill>
                <a:latin typeface="Times New Roman" panose="02020603050405020304" pitchFamily="18" charset="0"/>
                <a:cs typeface="Times New Roman" panose="02020603050405020304" pitchFamily="18" charset="0"/>
              </a:rPr>
              <a:t>Sieben Planeten </a:t>
            </a:r>
            <a:r>
              <a:rPr lang="de-DE" sz="2000" dirty="0">
                <a:latin typeface="Times New Roman" panose="02020603050405020304" pitchFamily="18" charset="0"/>
                <a:cs typeface="Times New Roman" panose="02020603050405020304" pitchFamily="18" charset="0"/>
              </a:rPr>
              <a:t>bzw. </a:t>
            </a:r>
            <a:r>
              <a:rPr lang="de-DE" sz="2000" dirty="0">
                <a:solidFill>
                  <a:srgbClr val="0070C0"/>
                </a:solidFill>
                <a:latin typeface="Times New Roman" panose="02020603050405020304" pitchFamily="18" charset="0"/>
                <a:cs typeface="Times New Roman" panose="02020603050405020304" pitchFamily="18" charset="0"/>
              </a:rPr>
              <a:t>sieben Sterne des Großen Bären als (göttliche) Wegweiser für Schifffahrer</a:t>
            </a:r>
            <a:r>
              <a:rPr lang="de-DE" sz="2000" dirty="0">
                <a:latin typeface="Times New Roman" panose="02020603050405020304" pitchFamily="18" charset="0"/>
                <a:cs typeface="Times New Roman" panose="02020603050405020304" pitchFamily="18" charset="0"/>
              </a:rPr>
              <a:t> usw. (vgl. </a:t>
            </a:r>
            <a:r>
              <a:rPr lang="de-DE" sz="2000" dirty="0" err="1">
                <a:latin typeface="Times New Roman" panose="02020603050405020304" pitchFamily="18" charset="0"/>
                <a:cs typeface="Times New Roman" panose="02020603050405020304" pitchFamily="18" charset="0"/>
              </a:rPr>
              <a:t>Philo</a:t>
            </a:r>
            <a:r>
              <a:rPr lang="de-DE" sz="2000" dirty="0">
                <a:latin typeface="Times New Roman" panose="02020603050405020304" pitchFamily="18" charset="0"/>
                <a:cs typeface="Times New Roman" panose="02020603050405020304" pitchFamily="18" charset="0"/>
              </a:rPr>
              <a:t> von Alexandria).</a:t>
            </a:r>
          </a:p>
          <a:p>
            <a:pPr>
              <a:lnSpc>
                <a:spcPts val="240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1,15: „Der gestorbene und auferstandene Sohn Gottes, „… </a:t>
            </a:r>
            <a:r>
              <a:rPr lang="de-CH" sz="2000" dirty="0">
                <a:solidFill>
                  <a:srgbClr val="0070C0"/>
                </a:solidFill>
                <a:latin typeface="Times New Roman" panose="02020603050405020304" pitchFamily="18" charset="0"/>
                <a:cs typeface="Times New Roman" panose="02020603050405020304" pitchFamily="18" charset="0"/>
              </a:rPr>
              <a:t>und er hatte sieben Sterne</a:t>
            </a:r>
            <a:r>
              <a:rPr lang="de-CH" sz="2000" b="1" dirty="0">
                <a:solidFill>
                  <a:srgbClr val="0070C0"/>
                </a:solidFill>
                <a:latin typeface="Times New Roman" panose="02020603050405020304" pitchFamily="18" charset="0"/>
                <a:cs typeface="Times New Roman" panose="02020603050405020304" pitchFamily="18" charset="0"/>
              </a:rPr>
              <a:t> </a:t>
            </a:r>
            <a:r>
              <a:rPr lang="de-CH" sz="2000" dirty="0">
                <a:solidFill>
                  <a:srgbClr val="0070C0"/>
                </a:solidFill>
                <a:latin typeface="Times New Roman" panose="02020603050405020304" pitchFamily="18" charset="0"/>
                <a:cs typeface="Times New Roman" panose="02020603050405020304" pitchFamily="18" charset="0"/>
              </a:rPr>
              <a:t>in seiner rechten Hand</a:t>
            </a:r>
            <a:r>
              <a:rPr lang="de-CH" sz="2000" dirty="0">
                <a:latin typeface="Times New Roman" panose="02020603050405020304" pitchFamily="18" charset="0"/>
                <a:cs typeface="Times New Roman" panose="02020603050405020304" pitchFamily="18" charset="0"/>
              </a:rPr>
              <a:t>, und aus seinem Mund ging ein scharfes, zweischneidiges Schwert, und sein Angesicht leuchtete, wie die Sonne scheint in ihrer Macht …</a:t>
            </a:r>
            <a:r>
              <a:rPr lang="de-DE" sz="2000" dirty="0">
                <a:latin typeface="Times New Roman" panose="02020603050405020304" pitchFamily="18" charset="0"/>
                <a:cs typeface="Times New Roman" panose="02020603050405020304" pitchFamily="18" charset="0"/>
              </a:rPr>
              <a:t>“ </a:t>
            </a:r>
          </a:p>
          <a:p>
            <a:pPr>
              <a:lnSpc>
                <a:spcPts val="2400"/>
              </a:lnSpc>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1,20: „</a:t>
            </a:r>
            <a:r>
              <a:rPr lang="de-CH" sz="2000" dirty="0">
                <a:latin typeface="Times New Roman" panose="02020603050405020304" pitchFamily="18" charset="0"/>
                <a:cs typeface="Times New Roman" panose="02020603050405020304" pitchFamily="18" charset="0"/>
              </a:rPr>
              <a:t>[Was] </a:t>
            </a:r>
            <a:r>
              <a:rPr lang="de-CH" sz="2000" dirty="0">
                <a:solidFill>
                  <a:srgbClr val="0070C0"/>
                </a:solidFill>
                <a:latin typeface="Times New Roman" panose="02020603050405020304" pitchFamily="18" charset="0"/>
                <a:cs typeface="Times New Roman" panose="02020603050405020304" pitchFamily="18" charset="0"/>
              </a:rPr>
              <a:t>das Geheimnis der sieben Sterne, die du auf meiner Rechten gesehen hast</a:t>
            </a:r>
            <a:r>
              <a:rPr lang="de-CH" sz="2000" dirty="0">
                <a:latin typeface="Times New Roman" panose="02020603050405020304" pitchFamily="18" charset="0"/>
                <a:cs typeface="Times New Roman" panose="02020603050405020304" pitchFamily="18" charset="0"/>
              </a:rPr>
              <a:t>, und die sieben goldenen Leuchter [betrifft]: </a:t>
            </a:r>
            <a:r>
              <a:rPr lang="de-CH" sz="2000" dirty="0">
                <a:solidFill>
                  <a:srgbClr val="0070C0"/>
                </a:solidFill>
                <a:latin typeface="Times New Roman" panose="02020603050405020304" pitchFamily="18" charset="0"/>
                <a:cs typeface="Times New Roman" panose="02020603050405020304" pitchFamily="18" charset="0"/>
              </a:rPr>
              <a:t>Die sieben Sterne sind Boten/Engel der sieben Gemeinden, und die sieben Leuchter sind sieben Gemeinden.</a:t>
            </a:r>
            <a:r>
              <a:rPr lang="de-DE" sz="2000" dirty="0">
                <a:latin typeface="Times New Roman" panose="02020603050405020304" pitchFamily="18" charset="0"/>
                <a:cs typeface="Times New Roman" panose="02020603050405020304" pitchFamily="18" charset="0"/>
              </a:rPr>
              <a:t>“</a:t>
            </a:r>
          </a:p>
          <a:p>
            <a:pPr>
              <a:lnSpc>
                <a:spcPts val="240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Vgl. </a:t>
            </a: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2,1: „</a:t>
            </a:r>
            <a:r>
              <a:rPr lang="de-CH" sz="2000" dirty="0">
                <a:latin typeface="Times New Roman" panose="02020603050405020304" pitchFamily="18" charset="0"/>
                <a:cs typeface="Times New Roman" panose="02020603050405020304" pitchFamily="18" charset="0"/>
              </a:rPr>
              <a:t>Dem Boten/Engel der Gemeinde in Ephesus schreibe: Das sagt, </a:t>
            </a:r>
            <a:r>
              <a:rPr lang="de-CH" sz="2000" dirty="0">
                <a:solidFill>
                  <a:srgbClr val="0070C0"/>
                </a:solidFill>
                <a:latin typeface="Times New Roman" panose="02020603050405020304" pitchFamily="18" charset="0"/>
                <a:cs typeface="Times New Roman" panose="02020603050405020304" pitchFamily="18" charset="0"/>
              </a:rPr>
              <a:t>der die sieben Sterne in seiner Rechten hält, der mitten unter den sieben goldenen Leuchtern wandelt </a:t>
            </a:r>
            <a:r>
              <a:rPr lang="de-CH" sz="2000" dirty="0">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a:t>
            </a:r>
          </a:p>
          <a:p>
            <a:pPr>
              <a:lnSpc>
                <a:spcPts val="240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Vgl. </a:t>
            </a: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12,1: „</a:t>
            </a:r>
            <a:r>
              <a:rPr lang="de-CH" sz="2000" dirty="0">
                <a:latin typeface="Times New Roman" panose="02020603050405020304" pitchFamily="18" charset="0"/>
                <a:cs typeface="Times New Roman" panose="02020603050405020304" pitchFamily="18" charset="0"/>
              </a:rPr>
              <a:t> Und ein großes Zeichen erschien im Himmel: Eine Frau, bekleidet mit der Sonne, und der Mond [war] unter ihren Füßen und </a:t>
            </a:r>
            <a:r>
              <a:rPr lang="de-CH" sz="2000" dirty="0">
                <a:solidFill>
                  <a:srgbClr val="00B050"/>
                </a:solidFill>
                <a:latin typeface="Times New Roman" panose="02020603050405020304" pitchFamily="18" charset="0"/>
                <a:cs typeface="Times New Roman" panose="02020603050405020304" pitchFamily="18" charset="0"/>
              </a:rPr>
              <a:t>auf ihrem Haupt ein Kranz von zwölf Sternen</a:t>
            </a:r>
            <a:r>
              <a:rPr lang="de-CH" sz="2000" dirty="0">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a:t>
            </a:r>
          </a:p>
          <a:p>
            <a:pPr>
              <a:lnSpc>
                <a:spcPts val="240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Vgl. </a:t>
            </a:r>
            <a:r>
              <a:rPr lang="de-DE" sz="2000" dirty="0" err="1">
                <a:latin typeface="Times New Roman" panose="02020603050405020304" pitchFamily="18" charset="0"/>
                <a:cs typeface="Times New Roman" panose="02020603050405020304" pitchFamily="18" charset="0"/>
              </a:rPr>
              <a:t>äHen</a:t>
            </a:r>
            <a:r>
              <a:rPr lang="de-DE" sz="2000" dirty="0">
                <a:latin typeface="Times New Roman" panose="02020603050405020304" pitchFamily="18" charset="0"/>
                <a:cs typeface="Times New Roman" panose="02020603050405020304" pitchFamily="18" charset="0"/>
              </a:rPr>
              <a:t> 18,13-18; 21,3-6</a:t>
            </a:r>
            <a:r>
              <a:rPr lang="de-CH" sz="2000" dirty="0">
                <a:latin typeface="Times New Roman" panose="02020603050405020304" pitchFamily="18" charset="0"/>
                <a:cs typeface="Times New Roman" panose="02020603050405020304" pitchFamily="18" charset="0"/>
              </a:rPr>
              <a:t>: </a:t>
            </a:r>
            <a:r>
              <a:rPr lang="de-CH" sz="2000" dirty="0">
                <a:solidFill>
                  <a:srgbClr val="FF0000"/>
                </a:solidFill>
                <a:latin typeface="Times New Roman" panose="02020603050405020304" pitchFamily="18" charset="0"/>
                <a:cs typeface="Times New Roman" panose="02020603050405020304" pitchFamily="18" charset="0"/>
              </a:rPr>
              <a:t>Sieben Sterne </a:t>
            </a:r>
            <a:r>
              <a:rPr lang="de-CH" sz="2000" dirty="0">
                <a:latin typeface="Times New Roman" panose="02020603050405020304" pitchFamily="18" charset="0"/>
                <a:cs typeface="Times New Roman" panose="02020603050405020304" pitchFamily="18" charset="0"/>
              </a:rPr>
              <a:t>= </a:t>
            </a:r>
            <a:r>
              <a:rPr lang="de-CH" sz="2000" dirty="0">
                <a:solidFill>
                  <a:srgbClr val="FF0000"/>
                </a:solidFill>
                <a:latin typeface="Times New Roman" panose="02020603050405020304" pitchFamily="18" charset="0"/>
                <a:cs typeface="Times New Roman" panose="02020603050405020304" pitchFamily="18" charset="0"/>
              </a:rPr>
              <a:t>sieben gefallene Engel</a:t>
            </a:r>
            <a:r>
              <a:rPr lang="de-CH" sz="2000" dirty="0">
                <a:latin typeface="Times New Roman" panose="02020603050405020304" pitchFamily="18" charset="0"/>
                <a:cs typeface="Times New Roman" panose="02020603050405020304" pitchFamily="18" charset="0"/>
              </a:rPr>
              <a:t>; vgl. zudem </a:t>
            </a:r>
            <a:r>
              <a:rPr lang="de-CH" sz="2000" dirty="0" err="1">
                <a:latin typeface="Times New Roman" panose="02020603050405020304" pitchFamily="18" charset="0"/>
                <a:cs typeface="Times New Roman" panose="02020603050405020304" pitchFamily="18" charset="0"/>
              </a:rPr>
              <a:t>TestSal</a:t>
            </a:r>
            <a:r>
              <a:rPr lang="de-CH" sz="2000" dirty="0">
                <a:latin typeface="Times New Roman" panose="02020603050405020304" pitchFamily="18" charset="0"/>
                <a:cs typeface="Times New Roman" panose="02020603050405020304" pitchFamily="18" charset="0"/>
              </a:rPr>
              <a:t> 8,1ff.: </a:t>
            </a:r>
            <a:r>
              <a:rPr lang="de-CH" sz="2000" dirty="0">
                <a:solidFill>
                  <a:srgbClr val="FF0000"/>
                </a:solidFill>
                <a:latin typeface="Times New Roman" panose="02020603050405020304" pitchFamily="18" charset="0"/>
                <a:cs typeface="Times New Roman" panose="02020603050405020304" pitchFamily="18" charset="0"/>
              </a:rPr>
              <a:t>Sieben Geister = sieben Dämonen mit sieben Sternen</a:t>
            </a:r>
            <a:r>
              <a:rPr lang="de-CH" sz="2000" dirty="0">
                <a:latin typeface="Times New Roman" panose="02020603050405020304" pitchFamily="18" charset="0"/>
                <a:cs typeface="Times New Roman" panose="02020603050405020304" pitchFamily="18" charset="0"/>
              </a:rPr>
              <a:t>).</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2577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CC080B-6396-D94F-8AE8-9B2E0D090BF1}"/>
              </a:ext>
            </a:extLst>
          </p:cNvPr>
          <p:cNvSpPr>
            <a:spLocks noGrp="1"/>
          </p:cNvSpPr>
          <p:nvPr>
            <p:ph type="title"/>
          </p:nvPr>
        </p:nvSpPr>
        <p:spPr>
          <a:xfrm>
            <a:off x="613775" y="0"/>
            <a:ext cx="11424933" cy="531223"/>
          </a:xfrm>
        </p:spPr>
        <p:txBody>
          <a:bodyPr/>
          <a:lstStyle/>
          <a:p>
            <a:r>
              <a:rPr lang="de-DE" sz="3200" dirty="0">
                <a:latin typeface="Times New Roman" panose="02020603050405020304" pitchFamily="18" charset="0"/>
                <a:cs typeface="Times New Roman" panose="02020603050405020304" pitchFamily="18" charset="0"/>
              </a:rPr>
              <a:t>Sieben(armiger) Leuchter = sieben Gemeinden</a:t>
            </a:r>
            <a:endParaRPr lang="de-DE" sz="3200" dirty="0"/>
          </a:p>
        </p:txBody>
      </p:sp>
      <p:sp>
        <p:nvSpPr>
          <p:cNvPr id="3" name="Inhaltsplatzhalter 2">
            <a:extLst>
              <a:ext uri="{FF2B5EF4-FFF2-40B4-BE49-F238E27FC236}">
                <a16:creationId xmlns:a16="http://schemas.microsoft.com/office/drawing/2014/main" id="{9773FC93-EB6C-0647-9107-46BFD914C935}"/>
              </a:ext>
            </a:extLst>
          </p:cNvPr>
          <p:cNvSpPr>
            <a:spLocks noGrp="1"/>
          </p:cNvSpPr>
          <p:nvPr>
            <p:ph idx="1"/>
          </p:nvPr>
        </p:nvSpPr>
        <p:spPr>
          <a:xfrm>
            <a:off x="178676" y="735724"/>
            <a:ext cx="11858543" cy="5150069"/>
          </a:xfrm>
        </p:spPr>
        <p:txBody>
          <a:bodyPr/>
          <a:lstStyle/>
          <a:p>
            <a:pPr marL="457200" indent="-457200">
              <a:lnSpc>
                <a:spcPts val="2840"/>
              </a:lnSpc>
              <a:spcAft>
                <a:spcPts val="1200"/>
              </a:spcAft>
              <a:buFont typeface="Arial" panose="020B0604020202020204" pitchFamily="34" charset="0"/>
              <a:buChar char="•"/>
            </a:pPr>
            <a:r>
              <a:rPr lang="de-DE" sz="2200" dirty="0" err="1"/>
              <a:t>Offb</a:t>
            </a:r>
            <a:r>
              <a:rPr lang="de-DE" sz="2200" dirty="0"/>
              <a:t> 1,12f.20: „Und ich wandte mich um, zu sehen nach der Stimme, die mit mir redete. Und als ich mich umwandte, </a:t>
            </a:r>
            <a:r>
              <a:rPr lang="de-DE" sz="2200" dirty="0">
                <a:solidFill>
                  <a:srgbClr val="0070C0"/>
                </a:solidFill>
              </a:rPr>
              <a:t>sah ich sieben goldene Leuchter und mitten unter den </a:t>
            </a:r>
            <a:r>
              <a:rPr lang="de-DE" sz="2200" dirty="0" err="1">
                <a:solidFill>
                  <a:srgbClr val="0070C0"/>
                </a:solidFill>
              </a:rPr>
              <a:t>Leuch-tern</a:t>
            </a:r>
            <a:r>
              <a:rPr lang="de-DE" sz="2200" dirty="0">
                <a:solidFill>
                  <a:srgbClr val="0070C0"/>
                </a:solidFill>
              </a:rPr>
              <a:t> einen, der war einem Menschensohn gleich</a:t>
            </a:r>
            <a:r>
              <a:rPr lang="de-DE" sz="2200" dirty="0"/>
              <a:t>, angetan mit einem langen Gewand und gegürtet um die Brust mit einem goldenen Gürtel … Das Geheimnis der sieben Sterne, die du gesehen hast in meiner rechten Hand, und der sieben goldenen Leuchter ist dies: </a:t>
            </a:r>
            <a:r>
              <a:rPr lang="de-DE" sz="2200" dirty="0">
                <a:solidFill>
                  <a:srgbClr val="0070C0"/>
                </a:solidFill>
              </a:rPr>
              <a:t>Die sieben Sterne sind </a:t>
            </a:r>
            <a:r>
              <a:rPr lang="de-CH" sz="2400" dirty="0">
                <a:solidFill>
                  <a:srgbClr val="0070C0"/>
                </a:solidFill>
              </a:rPr>
              <a:t>Boten/Engel</a:t>
            </a:r>
            <a:r>
              <a:rPr lang="de-DE" sz="2200" dirty="0">
                <a:solidFill>
                  <a:srgbClr val="0070C0"/>
                </a:solidFill>
              </a:rPr>
              <a:t> der sieben Gemeinden, und die sieben Leuchter sind sieben Gemeinden</a:t>
            </a:r>
            <a:r>
              <a:rPr lang="de-DE" sz="2200" dirty="0"/>
              <a:t>.“</a:t>
            </a:r>
          </a:p>
          <a:p>
            <a:pPr marL="457200" indent="-457200">
              <a:lnSpc>
                <a:spcPts val="2840"/>
              </a:lnSpc>
              <a:spcAft>
                <a:spcPts val="1200"/>
              </a:spcAft>
              <a:buFont typeface="Arial" panose="020B0604020202020204" pitchFamily="34" charset="0"/>
              <a:buChar char="•"/>
            </a:pPr>
            <a:r>
              <a:rPr lang="de-DE" sz="2200" dirty="0" err="1"/>
              <a:t>Offb</a:t>
            </a:r>
            <a:r>
              <a:rPr lang="de-DE" sz="2200" dirty="0"/>
              <a:t> 2,1: „Dem Engel der Gemeinde in Ephesus schreibe: ‚</a:t>
            </a:r>
            <a:r>
              <a:rPr lang="de-DE" sz="2200" dirty="0">
                <a:solidFill>
                  <a:srgbClr val="0070C0"/>
                </a:solidFill>
              </a:rPr>
              <a:t>Das sagt, der die sieben Sterne in seiner Rechten hält, der mitten unter den sieben goldenen Leuchtern</a:t>
            </a:r>
            <a:r>
              <a:rPr lang="de-DE" sz="2200" dirty="0"/>
              <a:t> </a:t>
            </a:r>
            <a:r>
              <a:rPr lang="de-DE" sz="2200" dirty="0">
                <a:solidFill>
                  <a:srgbClr val="0070C0"/>
                </a:solidFill>
              </a:rPr>
              <a:t>wandelt </a:t>
            </a:r>
            <a:r>
              <a:rPr lang="de-DE" sz="2200" dirty="0"/>
              <a:t>…‘“</a:t>
            </a:r>
          </a:p>
          <a:p>
            <a:pPr marL="457200" indent="-457200">
              <a:lnSpc>
                <a:spcPts val="2840"/>
              </a:lnSpc>
              <a:spcAft>
                <a:spcPts val="1200"/>
              </a:spcAft>
              <a:buFont typeface="Arial" panose="020B0604020202020204" pitchFamily="34" charset="0"/>
              <a:buChar char="•"/>
            </a:pPr>
            <a:r>
              <a:rPr lang="de-DE" sz="2200" dirty="0"/>
              <a:t>Vgl. </a:t>
            </a:r>
            <a:r>
              <a:rPr lang="de-DE" sz="2200" dirty="0" err="1"/>
              <a:t>Sach</a:t>
            </a:r>
            <a:r>
              <a:rPr lang="de-DE" sz="2200" dirty="0"/>
              <a:t> 4,2f.: „Und er sprach zu mir: ‚Was siehst du?‘ Und ich sagte: ‚Ich sehe, und sie-he, </a:t>
            </a:r>
            <a:r>
              <a:rPr lang="de-DE" sz="2200" dirty="0">
                <a:solidFill>
                  <a:srgbClr val="0070C0"/>
                </a:solidFill>
              </a:rPr>
              <a:t>ein Leuchter (eine </a:t>
            </a:r>
            <a:r>
              <a:rPr lang="de-DE" sz="2200" dirty="0" err="1">
                <a:solidFill>
                  <a:srgbClr val="0070C0"/>
                </a:solidFill>
              </a:rPr>
              <a:t>Menorah</a:t>
            </a:r>
            <a:r>
              <a:rPr lang="de-DE" sz="2200" dirty="0">
                <a:solidFill>
                  <a:srgbClr val="0070C0"/>
                </a:solidFill>
              </a:rPr>
              <a:t>) ganz aus Gold und sein </a:t>
            </a:r>
            <a:r>
              <a:rPr lang="de-DE" sz="2200" dirty="0" err="1">
                <a:solidFill>
                  <a:srgbClr val="0070C0"/>
                </a:solidFill>
              </a:rPr>
              <a:t>Ölgefäß</a:t>
            </a:r>
            <a:r>
              <a:rPr lang="de-DE" sz="2200" dirty="0">
                <a:solidFill>
                  <a:srgbClr val="0070C0"/>
                </a:solidFill>
              </a:rPr>
              <a:t> oben auf ihm und seine sieben Lampen auf ihm, je sieben Gießröhren für die Lampen, die oben auf ihm sind</a:t>
            </a:r>
            <a:r>
              <a:rPr lang="de-DE" sz="2200" dirty="0"/>
              <a:t>; und zwei Ölbäume neben ihm, einer zur Rechten des Ölgefäßes und einer auf seiner Linken.‘“</a:t>
            </a:r>
          </a:p>
        </p:txBody>
      </p:sp>
    </p:spTree>
    <p:extLst>
      <p:ext uri="{BB962C8B-B14F-4D97-AF65-F5344CB8AC3E}">
        <p14:creationId xmlns:p14="http://schemas.microsoft.com/office/powerpoint/2010/main" val="195356676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Der Sieger und die Siegenden</a:t>
            </a:r>
          </a:p>
        </p:txBody>
      </p:sp>
    </p:spTree>
    <p:extLst>
      <p:ext uri="{BB962C8B-B14F-4D97-AF65-F5344CB8AC3E}">
        <p14:creationId xmlns:p14="http://schemas.microsoft.com/office/powerpoint/2010/main" val="153803115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CD461E-F186-6747-847E-50D2C36B3A84}"/>
              </a:ext>
            </a:extLst>
          </p:cNvPr>
          <p:cNvSpPr>
            <a:spLocks noGrp="1"/>
          </p:cNvSpPr>
          <p:nvPr>
            <p:ph type="title"/>
          </p:nvPr>
        </p:nvSpPr>
        <p:spPr>
          <a:xfrm>
            <a:off x="734096" y="25673"/>
            <a:ext cx="11304612" cy="579634"/>
          </a:xfrm>
        </p:spPr>
        <p:txBody>
          <a:bodyPr/>
          <a:lstStyle/>
          <a:p>
            <a:r>
              <a:rPr lang="de-DE" sz="3200" dirty="0">
                <a:latin typeface="Times New Roman" panose="02020603050405020304" pitchFamily="18" charset="0"/>
                <a:cs typeface="Times New Roman" panose="02020603050405020304" pitchFamily="18" charset="0"/>
              </a:rPr>
              <a:t>„Schlüssel Davids“</a:t>
            </a:r>
          </a:p>
        </p:txBody>
      </p:sp>
      <p:sp>
        <p:nvSpPr>
          <p:cNvPr id="3" name="Inhaltsplatzhalter 2">
            <a:extLst>
              <a:ext uri="{FF2B5EF4-FFF2-40B4-BE49-F238E27FC236}">
                <a16:creationId xmlns:a16="http://schemas.microsoft.com/office/drawing/2014/main" id="{E77D8869-CC37-0B46-8ED6-F8074BC6441C}"/>
              </a:ext>
            </a:extLst>
          </p:cNvPr>
          <p:cNvSpPr>
            <a:spLocks noGrp="1"/>
          </p:cNvSpPr>
          <p:nvPr>
            <p:ph idx="1"/>
          </p:nvPr>
        </p:nvSpPr>
        <p:spPr>
          <a:xfrm>
            <a:off x="175846" y="896815"/>
            <a:ext cx="11861373" cy="4844974"/>
          </a:xfrm>
        </p:spPr>
        <p:txBody>
          <a:bodyPr/>
          <a:lstStyle/>
          <a:p>
            <a:pPr marL="457200" indent="-457200">
              <a:lnSpc>
                <a:spcPts val="3660"/>
              </a:lnSpc>
              <a:spcBef>
                <a:spcPts val="1303"/>
              </a:spcBef>
              <a:spcAft>
                <a:spcPts val="1200"/>
              </a:spcAft>
              <a:buFont typeface="Arial" panose="020B0604020202020204" pitchFamily="34" charset="0"/>
              <a:buChar char="•"/>
            </a:pPr>
            <a:r>
              <a:rPr lang="de-DE" sz="2900" dirty="0" err="1">
                <a:latin typeface="Times New Roman" panose="02020603050405020304" pitchFamily="18" charset="0"/>
                <a:cs typeface="Times New Roman" panose="02020603050405020304" pitchFamily="18" charset="0"/>
              </a:rPr>
              <a:t>Offb</a:t>
            </a:r>
            <a:r>
              <a:rPr lang="de-DE" sz="2900" dirty="0">
                <a:latin typeface="Times New Roman" panose="02020603050405020304" pitchFamily="18" charset="0"/>
                <a:cs typeface="Times New Roman" panose="02020603050405020304" pitchFamily="18" charset="0"/>
              </a:rPr>
              <a:t> 3,7: „Und dem Engel der Gemeinde in Philadelphia schreibe: ‚</a:t>
            </a:r>
            <a:r>
              <a:rPr lang="de-DE" sz="2900" dirty="0">
                <a:solidFill>
                  <a:srgbClr val="0070C0"/>
                </a:solidFill>
                <a:latin typeface="Times New Roman" panose="02020603050405020304" pitchFamily="18" charset="0"/>
                <a:cs typeface="Times New Roman" panose="02020603050405020304" pitchFamily="18" charset="0"/>
              </a:rPr>
              <a:t>Dies sagt der Heilige, der Wahrhaftige, der den Schlüssel Davids hat, der öffnet, und niemand wird schließen, und schließt, und niemand wird öffnen</a:t>
            </a:r>
            <a:r>
              <a:rPr lang="de-DE" sz="2900" dirty="0">
                <a:latin typeface="Times New Roman" panose="02020603050405020304" pitchFamily="18" charset="0"/>
                <a:cs typeface="Times New Roman" panose="02020603050405020304" pitchFamily="18" charset="0"/>
              </a:rPr>
              <a:t>.‘“</a:t>
            </a:r>
          </a:p>
          <a:p>
            <a:pPr marL="457200" indent="-457200">
              <a:lnSpc>
                <a:spcPts val="3660"/>
              </a:lnSpc>
              <a:spcBef>
                <a:spcPts val="1303"/>
              </a:spcBef>
              <a:spcAft>
                <a:spcPts val="1200"/>
              </a:spcAft>
              <a:buFont typeface="Arial" panose="020B0604020202020204" pitchFamily="34" charset="0"/>
              <a:buChar char="•"/>
            </a:pPr>
            <a:r>
              <a:rPr lang="de-DE" sz="2900" dirty="0" err="1">
                <a:latin typeface="Times New Roman" panose="02020603050405020304" pitchFamily="18" charset="0"/>
                <a:cs typeface="Times New Roman" panose="02020603050405020304" pitchFamily="18" charset="0"/>
              </a:rPr>
              <a:t>Jes</a:t>
            </a:r>
            <a:r>
              <a:rPr lang="de-DE" sz="2900" dirty="0">
                <a:latin typeface="Times New Roman" panose="02020603050405020304" pitchFamily="18" charset="0"/>
                <a:cs typeface="Times New Roman" panose="02020603050405020304" pitchFamily="18" charset="0"/>
              </a:rPr>
              <a:t> 22,20-22: „ Und zu der Zeit will ich </a:t>
            </a:r>
            <a:r>
              <a:rPr lang="de-DE" sz="2900" dirty="0">
                <a:solidFill>
                  <a:srgbClr val="00B050"/>
                </a:solidFill>
                <a:latin typeface="Times New Roman" panose="02020603050405020304" pitchFamily="18" charset="0"/>
                <a:cs typeface="Times New Roman" panose="02020603050405020304" pitchFamily="18" charset="0"/>
              </a:rPr>
              <a:t>meinen Knecht </a:t>
            </a:r>
            <a:r>
              <a:rPr lang="de-DE" sz="2900" dirty="0" err="1">
                <a:solidFill>
                  <a:srgbClr val="00B050"/>
                </a:solidFill>
                <a:latin typeface="Times New Roman" panose="02020603050405020304" pitchFamily="18" charset="0"/>
                <a:cs typeface="Times New Roman" panose="02020603050405020304" pitchFamily="18" charset="0"/>
              </a:rPr>
              <a:t>Eljakim</a:t>
            </a:r>
            <a:r>
              <a:rPr lang="de-DE" sz="2900" dirty="0">
                <a:latin typeface="Times New Roman" panose="02020603050405020304" pitchFamily="18" charset="0"/>
                <a:cs typeface="Times New Roman" panose="02020603050405020304" pitchFamily="18" charset="0"/>
              </a:rPr>
              <a:t>, den Sohn </a:t>
            </a:r>
            <a:r>
              <a:rPr lang="de-DE" sz="2900" dirty="0" err="1">
                <a:latin typeface="Times New Roman" panose="02020603050405020304" pitchFamily="18" charset="0"/>
                <a:cs typeface="Times New Roman" panose="02020603050405020304" pitchFamily="18" charset="0"/>
              </a:rPr>
              <a:t>Hilkijas</a:t>
            </a:r>
            <a:r>
              <a:rPr lang="de-DE" sz="2900" dirty="0">
                <a:latin typeface="Times New Roman" panose="02020603050405020304" pitchFamily="18" charset="0"/>
                <a:cs typeface="Times New Roman" panose="02020603050405020304" pitchFamily="18" charset="0"/>
              </a:rPr>
              <a:t>, rufen und </a:t>
            </a:r>
            <a:r>
              <a:rPr lang="de-DE" sz="2900" dirty="0">
                <a:solidFill>
                  <a:srgbClr val="00B050"/>
                </a:solidFill>
                <a:latin typeface="Times New Roman" panose="02020603050405020304" pitchFamily="18" charset="0"/>
                <a:cs typeface="Times New Roman" panose="02020603050405020304" pitchFamily="18" charset="0"/>
              </a:rPr>
              <a:t>will ihm dein Amtskleid anziehen und ihn mit deinem Gürtel gürten und deine Herrschaft in seine Hand geben, dass er Vater sei für die, die in Jerusalem wohnen</a:t>
            </a:r>
            <a:r>
              <a:rPr lang="de-DE" sz="2900" dirty="0">
                <a:latin typeface="Times New Roman" panose="02020603050405020304" pitchFamily="18" charset="0"/>
                <a:cs typeface="Times New Roman" panose="02020603050405020304" pitchFamily="18" charset="0"/>
              </a:rPr>
              <a:t>, und für das Haus </a:t>
            </a:r>
            <a:r>
              <a:rPr lang="de-DE" sz="2900" dirty="0" err="1">
                <a:latin typeface="Times New Roman" panose="02020603050405020304" pitchFamily="18" charset="0"/>
                <a:cs typeface="Times New Roman" panose="02020603050405020304" pitchFamily="18" charset="0"/>
              </a:rPr>
              <a:t>Juda</a:t>
            </a:r>
            <a:r>
              <a:rPr lang="de-DE" sz="2900" dirty="0">
                <a:latin typeface="Times New Roman" panose="02020603050405020304" pitchFamily="18" charset="0"/>
                <a:cs typeface="Times New Roman" panose="02020603050405020304" pitchFamily="18" charset="0"/>
              </a:rPr>
              <a:t>.</a:t>
            </a:r>
            <a:r>
              <a:rPr lang="de-DE" sz="2900" dirty="0">
                <a:solidFill>
                  <a:srgbClr val="0070C0"/>
                </a:solidFill>
                <a:latin typeface="Times New Roman" panose="02020603050405020304" pitchFamily="18" charset="0"/>
                <a:cs typeface="Times New Roman" panose="02020603050405020304" pitchFamily="18" charset="0"/>
              </a:rPr>
              <a:t> Und ich will die Schlüssel des Hauses Davids auf seine Schulter legen, dass er auftue und niemand zuschließe, dass er zuschließe und niemand </a:t>
            </a:r>
            <a:r>
              <a:rPr lang="de-DE" sz="2800" dirty="0">
                <a:solidFill>
                  <a:srgbClr val="0070C0"/>
                </a:solidFill>
                <a:latin typeface="Times New Roman" panose="02020603050405020304" pitchFamily="18" charset="0"/>
                <a:cs typeface="Times New Roman" panose="02020603050405020304" pitchFamily="18" charset="0"/>
              </a:rPr>
              <a:t>auftue</a:t>
            </a:r>
            <a:r>
              <a:rPr lang="de-DE"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7313193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F7B077-75C9-324D-834D-32516C0F7FE5}"/>
              </a:ext>
            </a:extLst>
          </p:cNvPr>
          <p:cNvSpPr>
            <a:spLocks noGrp="1"/>
          </p:cNvSpPr>
          <p:nvPr>
            <p:ph type="title"/>
          </p:nvPr>
        </p:nvSpPr>
        <p:spPr>
          <a:xfrm>
            <a:off x="772732" y="25673"/>
            <a:ext cx="11265976" cy="579634"/>
          </a:xfrm>
        </p:spPr>
        <p:txBody>
          <a:bodyPr/>
          <a:lstStyle/>
          <a:p>
            <a:r>
              <a:rPr lang="de-DE" sz="3200" dirty="0">
                <a:latin typeface="Times New Roman" panose="02020603050405020304" pitchFamily="18" charset="0"/>
                <a:cs typeface="Times New Roman" panose="02020603050405020304" pitchFamily="18" charset="0"/>
              </a:rPr>
              <a:t>Herrscherstab</a:t>
            </a:r>
          </a:p>
        </p:txBody>
      </p:sp>
      <p:sp>
        <p:nvSpPr>
          <p:cNvPr id="3" name="Inhaltsplatzhalter 2">
            <a:extLst>
              <a:ext uri="{FF2B5EF4-FFF2-40B4-BE49-F238E27FC236}">
                <a16:creationId xmlns:a16="http://schemas.microsoft.com/office/drawing/2014/main" id="{74E003EA-C937-0B4B-8FE7-684AEF07DEFB}"/>
              </a:ext>
            </a:extLst>
          </p:cNvPr>
          <p:cNvSpPr>
            <a:spLocks noGrp="1"/>
          </p:cNvSpPr>
          <p:nvPr>
            <p:ph idx="1"/>
          </p:nvPr>
        </p:nvSpPr>
        <p:spPr>
          <a:xfrm>
            <a:off x="168166" y="704193"/>
            <a:ext cx="11869054" cy="5382281"/>
          </a:xfrm>
        </p:spPr>
        <p:txBody>
          <a:bodyPr/>
          <a:lstStyle/>
          <a:p>
            <a:pPr>
              <a:lnSpc>
                <a:spcPts val="2300"/>
              </a:lnSpc>
              <a:spcBef>
                <a:spcPts val="1303"/>
              </a:spcBef>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2,18.26f. : „Und dem Engel der Gemeinde in </a:t>
            </a:r>
            <a:r>
              <a:rPr lang="de-DE" sz="2000" dirty="0" err="1">
                <a:latin typeface="Times New Roman" panose="02020603050405020304" pitchFamily="18" charset="0"/>
                <a:cs typeface="Times New Roman" panose="02020603050405020304" pitchFamily="18" charset="0"/>
              </a:rPr>
              <a:t>Thyatira</a:t>
            </a:r>
            <a:r>
              <a:rPr lang="de-DE" sz="2000" dirty="0">
                <a:latin typeface="Times New Roman" panose="02020603050405020304" pitchFamily="18" charset="0"/>
                <a:cs typeface="Times New Roman" panose="02020603050405020304" pitchFamily="18" charset="0"/>
              </a:rPr>
              <a:t> schreibe: ‚</a:t>
            </a:r>
            <a:r>
              <a:rPr lang="de-DE" sz="2000" dirty="0">
                <a:solidFill>
                  <a:srgbClr val="FF0000"/>
                </a:solidFill>
                <a:latin typeface="Times New Roman" panose="02020603050405020304" pitchFamily="18" charset="0"/>
                <a:cs typeface="Times New Roman" panose="02020603050405020304" pitchFamily="18" charset="0"/>
              </a:rPr>
              <a:t>Das sagt der Sohn Gottes, der Augen wie Feuerflammen hat, und seine Füße sind wie </a:t>
            </a:r>
            <a:r>
              <a:rPr lang="de-DE" sz="2000" dirty="0" err="1">
                <a:solidFill>
                  <a:srgbClr val="FF0000"/>
                </a:solidFill>
                <a:latin typeface="Times New Roman" panose="02020603050405020304" pitchFamily="18" charset="0"/>
                <a:cs typeface="Times New Roman" panose="02020603050405020304" pitchFamily="18" charset="0"/>
              </a:rPr>
              <a:t>Edelerz</a:t>
            </a:r>
            <a:r>
              <a:rPr lang="de-DE" sz="2000" dirty="0">
                <a:solidFill>
                  <a:srgbClr val="FF0000"/>
                </a:solidFill>
                <a:latin typeface="Times New Roman" panose="02020603050405020304" pitchFamily="18" charset="0"/>
                <a:cs typeface="Times New Roman" panose="02020603050405020304" pitchFamily="18" charset="0"/>
              </a:rPr>
              <a:t>/-messing </a:t>
            </a:r>
            <a:r>
              <a:rPr lang="de-DE" sz="2000" dirty="0">
                <a:latin typeface="Times New Roman" panose="02020603050405020304" pitchFamily="18" charset="0"/>
                <a:cs typeface="Times New Roman" panose="02020603050405020304" pitchFamily="18" charset="0"/>
              </a:rPr>
              <a:t>… Und </a:t>
            </a:r>
            <a:r>
              <a:rPr lang="de-DE" sz="2000" dirty="0">
                <a:solidFill>
                  <a:srgbClr val="0070C0"/>
                </a:solidFill>
                <a:latin typeface="Times New Roman" panose="02020603050405020304" pitchFamily="18" charset="0"/>
                <a:cs typeface="Times New Roman" panose="02020603050405020304" pitchFamily="18" charset="0"/>
              </a:rPr>
              <a:t>wer überwindet </a:t>
            </a:r>
            <a:r>
              <a:rPr lang="de-DE" sz="2000" dirty="0">
                <a:latin typeface="Times New Roman" panose="02020603050405020304" pitchFamily="18" charset="0"/>
                <a:cs typeface="Times New Roman" panose="02020603050405020304" pitchFamily="18" charset="0"/>
              </a:rPr>
              <a:t>und meine Werke bis ans Ende bewahrt, dem werde ich Vollmacht über die Nationen geben. Und er soll sie </a:t>
            </a:r>
            <a:r>
              <a:rPr lang="de-DE" sz="2000" dirty="0">
                <a:solidFill>
                  <a:srgbClr val="0070C0"/>
                </a:solidFill>
                <a:latin typeface="Times New Roman" panose="02020603050405020304" pitchFamily="18" charset="0"/>
                <a:cs typeface="Times New Roman" panose="02020603050405020304" pitchFamily="18" charset="0"/>
              </a:rPr>
              <a:t>weiden mit eisernem Stab/Zepter</a:t>
            </a:r>
            <a:r>
              <a:rPr lang="de-DE" sz="2000" dirty="0">
                <a:latin typeface="Times New Roman" panose="02020603050405020304" pitchFamily="18" charset="0"/>
                <a:cs typeface="Times New Roman" panose="02020603050405020304" pitchFamily="18" charset="0"/>
              </a:rPr>
              <a:t>, und wie die Gefäße eines Töpfers soll er sie zerschmettern …</a:t>
            </a:r>
          </a:p>
          <a:p>
            <a:pPr>
              <a:lnSpc>
                <a:spcPts val="2300"/>
              </a:lnSpc>
              <a:spcBef>
                <a:spcPts val="1303"/>
              </a:spcBef>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12,5: „Und sie </a:t>
            </a:r>
            <a:r>
              <a:rPr lang="de-DE" sz="2000" dirty="0">
                <a:solidFill>
                  <a:srgbClr val="FF0000"/>
                </a:solidFill>
                <a:latin typeface="Times New Roman" panose="02020603050405020304" pitchFamily="18" charset="0"/>
                <a:cs typeface="Times New Roman" panose="02020603050405020304" pitchFamily="18" charset="0"/>
              </a:rPr>
              <a:t>gebar einen Sohn, einen Knaben</a:t>
            </a:r>
            <a:r>
              <a:rPr lang="de-DE" sz="2000" dirty="0">
                <a:latin typeface="Times New Roman" panose="02020603050405020304" pitchFamily="18" charset="0"/>
                <a:cs typeface="Times New Roman" panose="02020603050405020304" pitchFamily="18" charset="0"/>
              </a:rPr>
              <a:t>, </a:t>
            </a:r>
            <a:r>
              <a:rPr lang="de-DE" sz="2000" dirty="0">
                <a:solidFill>
                  <a:srgbClr val="0070C0"/>
                </a:solidFill>
                <a:latin typeface="Times New Roman" panose="02020603050405020304" pitchFamily="18" charset="0"/>
                <a:cs typeface="Times New Roman" panose="02020603050405020304" pitchFamily="18" charset="0"/>
              </a:rPr>
              <a:t>der alle Völker weiden sollte mit eisernem Stab/Zepter</a:t>
            </a:r>
            <a:r>
              <a:rPr lang="de-DE" sz="2000" dirty="0">
                <a:latin typeface="Times New Roman" panose="02020603050405020304" pitchFamily="18" charset="0"/>
                <a:cs typeface="Times New Roman" panose="02020603050405020304" pitchFamily="18" charset="0"/>
              </a:rPr>
              <a:t>. Und ihr Kind wurde zu Gott und seinem Thron entrückt.“</a:t>
            </a:r>
          </a:p>
          <a:p>
            <a:pPr>
              <a:lnSpc>
                <a:spcPts val="2300"/>
              </a:lnSpc>
              <a:spcBef>
                <a:spcPts val="1303"/>
              </a:spcBef>
              <a:spcAft>
                <a:spcPts val="600"/>
              </a:spcAft>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Offb</a:t>
            </a:r>
            <a:r>
              <a:rPr lang="de-DE" sz="2000" dirty="0">
                <a:latin typeface="Times New Roman" panose="02020603050405020304" pitchFamily="18" charset="0"/>
                <a:cs typeface="Times New Roman" panose="02020603050405020304" pitchFamily="18" charset="0"/>
              </a:rPr>
              <a:t> 19,12f.15: „</a:t>
            </a:r>
            <a:r>
              <a:rPr lang="de-CH" sz="2000" dirty="0">
                <a:latin typeface="Times New Roman" panose="02020603050405020304" pitchFamily="18" charset="0"/>
                <a:cs typeface="Times New Roman" panose="02020603050405020304" pitchFamily="18" charset="0"/>
              </a:rPr>
              <a:t>Und seine Augen sind wie eine Feuerflamme, und auf seinem Haupt sind viele Kronen; und er trug einen Namen geschrieben, den niemand kannte als er selbst. Und er war </a:t>
            </a:r>
            <a:r>
              <a:rPr lang="de-CH" sz="2000" dirty="0">
                <a:solidFill>
                  <a:srgbClr val="0070C0"/>
                </a:solidFill>
                <a:latin typeface="Times New Roman" panose="02020603050405020304" pitchFamily="18" charset="0"/>
                <a:cs typeface="Times New Roman" panose="02020603050405020304" pitchFamily="18" charset="0"/>
              </a:rPr>
              <a:t>angetan mit einem Gewand, das mit Blut getränkt war [vgl. </a:t>
            </a:r>
            <a:r>
              <a:rPr lang="de-CH" sz="2000" dirty="0" err="1">
                <a:solidFill>
                  <a:srgbClr val="0070C0"/>
                </a:solidFill>
                <a:latin typeface="Times New Roman" panose="02020603050405020304" pitchFamily="18" charset="0"/>
                <a:cs typeface="Times New Roman" panose="02020603050405020304" pitchFamily="18" charset="0"/>
              </a:rPr>
              <a:t>Jes</a:t>
            </a:r>
            <a:r>
              <a:rPr lang="de-CH" sz="2000" dirty="0">
                <a:solidFill>
                  <a:srgbClr val="0070C0"/>
                </a:solidFill>
                <a:latin typeface="Times New Roman" panose="02020603050405020304" pitchFamily="18" charset="0"/>
                <a:cs typeface="Times New Roman" panose="02020603050405020304" pitchFamily="18" charset="0"/>
              </a:rPr>
              <a:t> 63,2f.6!]</a:t>
            </a:r>
            <a:r>
              <a:rPr lang="de-CH" sz="2000" dirty="0">
                <a:latin typeface="Times New Roman" panose="02020603050405020304" pitchFamily="18" charset="0"/>
                <a:cs typeface="Times New Roman" panose="02020603050405020304" pitchFamily="18" charset="0"/>
              </a:rPr>
              <a:t>, </a:t>
            </a:r>
            <a:r>
              <a:rPr lang="de-CH" sz="2000" dirty="0">
                <a:solidFill>
                  <a:srgbClr val="FF0000"/>
                </a:solidFill>
                <a:latin typeface="Times New Roman" panose="02020603050405020304" pitchFamily="18" charset="0"/>
                <a:cs typeface="Times New Roman" panose="02020603050405020304" pitchFamily="18" charset="0"/>
              </a:rPr>
              <a:t>und sein Name ist: Das Wort Gottes </a:t>
            </a:r>
            <a:r>
              <a:rPr lang="de-CH"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Und </a:t>
            </a:r>
            <a:r>
              <a:rPr lang="de-DE" sz="2000" dirty="0">
                <a:solidFill>
                  <a:srgbClr val="0070C0"/>
                </a:solidFill>
                <a:latin typeface="Times New Roman" panose="02020603050405020304" pitchFamily="18" charset="0"/>
                <a:cs typeface="Times New Roman" panose="02020603050405020304" pitchFamily="18" charset="0"/>
              </a:rPr>
              <a:t>aus seinem Munde ging ein scharfes Schwert, dass er damit die Völker schlage</a:t>
            </a:r>
            <a:r>
              <a:rPr lang="de-DE" sz="2000" dirty="0">
                <a:latin typeface="Times New Roman" panose="02020603050405020304" pitchFamily="18" charset="0"/>
                <a:cs typeface="Times New Roman" panose="02020603050405020304" pitchFamily="18" charset="0"/>
              </a:rPr>
              <a:t>; </a:t>
            </a:r>
            <a:r>
              <a:rPr lang="de-DE" sz="2000" dirty="0">
                <a:solidFill>
                  <a:srgbClr val="0070C0"/>
                </a:solidFill>
                <a:latin typeface="Times New Roman" panose="02020603050405020304" pitchFamily="18" charset="0"/>
                <a:cs typeface="Times New Roman" panose="02020603050405020304" pitchFamily="18" charset="0"/>
              </a:rPr>
              <a:t>und er wird sie mit eisernem Stab/Zepter regieren</a:t>
            </a:r>
            <a:r>
              <a:rPr lang="de-DE" sz="2000" dirty="0">
                <a:latin typeface="Times New Roman" panose="02020603050405020304" pitchFamily="18" charset="0"/>
                <a:cs typeface="Times New Roman" panose="02020603050405020304" pitchFamily="18" charset="0"/>
              </a:rPr>
              <a:t>; und er tritt die Kelter, voll vom Wein des grimmigen Zornes Gottes, des Allmächtigen …“</a:t>
            </a:r>
          </a:p>
          <a:p>
            <a:pPr>
              <a:lnSpc>
                <a:spcPts val="2300"/>
              </a:lnSpc>
              <a:spcBef>
                <a:spcPts val="1303"/>
              </a:spcBef>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Vgl. </a:t>
            </a:r>
            <a:r>
              <a:rPr lang="de-DE" sz="2000" dirty="0" err="1">
                <a:latin typeface="Times New Roman" panose="02020603050405020304" pitchFamily="18" charset="0"/>
                <a:cs typeface="Times New Roman" panose="02020603050405020304" pitchFamily="18" charset="0"/>
              </a:rPr>
              <a:t>Ps</a:t>
            </a:r>
            <a:r>
              <a:rPr lang="de-DE" sz="2000" dirty="0">
                <a:latin typeface="Times New Roman" panose="02020603050405020304" pitchFamily="18" charset="0"/>
                <a:cs typeface="Times New Roman" panose="02020603050405020304" pitchFamily="18" charset="0"/>
              </a:rPr>
              <a:t> 2,6-9: „</a:t>
            </a:r>
            <a:r>
              <a:rPr lang="de-DE" sz="2000" dirty="0">
                <a:solidFill>
                  <a:srgbClr val="00B050"/>
                </a:solidFill>
                <a:latin typeface="Times New Roman" panose="02020603050405020304" pitchFamily="18" charset="0"/>
                <a:cs typeface="Times New Roman" panose="02020603050405020304" pitchFamily="18" charset="0"/>
              </a:rPr>
              <a:t>Ich aber habe meinen König auf meinem heiligen Berg Zion eingesetzt</a:t>
            </a:r>
            <a:r>
              <a:rPr lang="de-DE" sz="2000" dirty="0">
                <a:latin typeface="Times New Roman" panose="02020603050405020304" pitchFamily="18" charset="0"/>
                <a:cs typeface="Times New Roman" panose="02020603050405020304" pitchFamily="18" charset="0"/>
              </a:rPr>
              <a:t>. Kundtun will ich den Ratschluss Jahwes. Er hat zu mir gesagt: ‚</a:t>
            </a:r>
            <a:r>
              <a:rPr lang="de-DE" sz="2000" dirty="0">
                <a:solidFill>
                  <a:srgbClr val="FF0000"/>
                </a:solidFill>
                <a:latin typeface="Times New Roman" panose="02020603050405020304" pitchFamily="18" charset="0"/>
                <a:cs typeface="Times New Roman" panose="02020603050405020304" pitchFamily="18" charset="0"/>
              </a:rPr>
              <a:t>Du bist mein Sohn, heute habe ich dich gezeugt</a:t>
            </a:r>
            <a:r>
              <a:rPr lang="de-DE" sz="2000" dirty="0">
                <a:latin typeface="Times New Roman" panose="02020603050405020304" pitchFamily="18" charset="0"/>
                <a:cs typeface="Times New Roman" panose="02020603050405020304" pitchFamily="18" charset="0"/>
              </a:rPr>
              <a:t>. Bitte mich, so will ich dir Völker zum Erbe geben und der Welt Enden zum Eigentum. </a:t>
            </a:r>
            <a:r>
              <a:rPr lang="de-DE" sz="2000" dirty="0">
                <a:solidFill>
                  <a:srgbClr val="0070C0"/>
                </a:solidFill>
                <a:latin typeface="Times New Roman" panose="02020603050405020304" pitchFamily="18" charset="0"/>
                <a:cs typeface="Times New Roman" panose="02020603050405020304" pitchFamily="18" charset="0"/>
              </a:rPr>
              <a:t>Du sollst sie mit einem eisernen Stab/</a:t>
            </a:r>
            <a:r>
              <a:rPr lang="de-DE" sz="2000" dirty="0" err="1">
                <a:solidFill>
                  <a:srgbClr val="0070C0"/>
                </a:solidFill>
                <a:latin typeface="Times New Roman" panose="02020603050405020304" pitchFamily="18" charset="0"/>
                <a:cs typeface="Times New Roman" panose="02020603050405020304" pitchFamily="18" charset="0"/>
              </a:rPr>
              <a:t>Zep-ter</a:t>
            </a:r>
            <a:r>
              <a:rPr lang="de-DE" sz="2000" dirty="0">
                <a:solidFill>
                  <a:srgbClr val="0070C0"/>
                </a:solidFill>
                <a:latin typeface="Times New Roman" panose="02020603050405020304" pitchFamily="18" charset="0"/>
                <a:cs typeface="Times New Roman" panose="02020603050405020304" pitchFamily="18" charset="0"/>
              </a:rPr>
              <a:t> weiden/zerbrechen (</a:t>
            </a:r>
            <a:r>
              <a:rPr lang="de-DE" sz="2000" dirty="0" err="1">
                <a:solidFill>
                  <a:srgbClr val="0070C0"/>
                </a:solidFill>
                <a:latin typeface="Times New Roman" panose="02020603050405020304" pitchFamily="18" charset="0"/>
                <a:cs typeface="Times New Roman" panose="02020603050405020304" pitchFamily="18" charset="0"/>
              </a:rPr>
              <a:t>תְּרֹעֵם</a:t>
            </a:r>
            <a:r>
              <a:rPr lang="de-DE" sz="2000" dirty="0">
                <a:solidFill>
                  <a:srgbClr val="0070C0"/>
                </a:solidFill>
                <a:latin typeface="Times New Roman" panose="02020603050405020304" pitchFamily="18" charset="0"/>
                <a:cs typeface="Times New Roman" panose="02020603050405020304" pitchFamily="18" charset="0"/>
              </a:rPr>
              <a:t> </a:t>
            </a:r>
            <a:r>
              <a:rPr lang="de-DE" sz="2000" dirty="0" err="1">
                <a:solidFill>
                  <a:srgbClr val="0070C0"/>
                </a:solidFill>
                <a:latin typeface="Times New Roman" panose="02020603050405020304" pitchFamily="18" charset="0"/>
                <a:cs typeface="Times New Roman" panose="02020603050405020304" pitchFamily="18" charset="0"/>
              </a:rPr>
              <a:t>בְּשֵׁבֶט</a:t>
            </a:r>
            <a:r>
              <a:rPr lang="de-DE" sz="2000" dirty="0">
                <a:solidFill>
                  <a:srgbClr val="0070C0"/>
                </a:solidFill>
                <a:latin typeface="Times New Roman" panose="02020603050405020304" pitchFamily="18" charset="0"/>
                <a:cs typeface="Times New Roman" panose="02020603050405020304" pitchFamily="18" charset="0"/>
              </a:rPr>
              <a:t> </a:t>
            </a:r>
            <a:r>
              <a:rPr lang="de-DE" sz="2000" dirty="0" err="1">
                <a:solidFill>
                  <a:srgbClr val="0070C0"/>
                </a:solidFill>
                <a:latin typeface="Times New Roman" panose="02020603050405020304" pitchFamily="18" charset="0"/>
                <a:cs typeface="Times New Roman" panose="02020603050405020304" pitchFamily="18" charset="0"/>
              </a:rPr>
              <a:t>בַּרְזֶל</a:t>
            </a:r>
            <a:r>
              <a:rPr lang="de-DE" sz="2000" dirty="0">
                <a:solidFill>
                  <a:srgbClr val="0070C0"/>
                </a:solidFill>
                <a:latin typeface="Times New Roman" panose="02020603050405020304" pitchFamily="18" charset="0"/>
                <a:cs typeface="Times New Roman" panose="02020603050405020304" pitchFamily="18" charset="0"/>
              </a:rPr>
              <a:t>/</a:t>
            </a:r>
            <a:r>
              <a:rPr lang="he-IL" sz="2000" dirty="0" err="1">
                <a:solidFill>
                  <a:srgbClr val="0070C0"/>
                </a:solidFill>
                <a:latin typeface="Times New Roman" panose="02020603050405020304" pitchFamily="18" charset="0"/>
                <a:cs typeface="Times New Roman" panose="02020603050405020304" pitchFamily="18" charset="0"/>
              </a:rPr>
              <a:t>תִּרְעֵם</a:t>
            </a:r>
            <a:r>
              <a:rPr lang="de-DE" sz="2000" dirty="0">
                <a:solidFill>
                  <a:srgbClr val="0070C0"/>
                </a:solidFill>
                <a:latin typeface="Times New Roman" panose="02020603050405020304" pitchFamily="18" charset="0"/>
                <a:cs typeface="Times New Roman" panose="02020603050405020304" pitchFamily="18" charset="0"/>
              </a:rPr>
              <a:t>; LXX: </a:t>
            </a:r>
            <a:r>
              <a:rPr lang="el-GR" sz="2000" dirty="0" err="1">
                <a:solidFill>
                  <a:srgbClr val="0070C0"/>
                </a:solidFill>
                <a:latin typeface="Times New Roman" panose="02020603050405020304" pitchFamily="18" charset="0"/>
                <a:cs typeface="Times New Roman" panose="02020603050405020304" pitchFamily="18" charset="0"/>
              </a:rPr>
              <a:t>ποιμανει</a:t>
            </a:r>
            <a:r>
              <a:rPr lang="el-GR" sz="2000" dirty="0" err="1">
                <a:latin typeface="Times New Roman" panose="02020603050405020304" pitchFamily="18" charset="0"/>
                <a:cs typeface="Times New Roman" panose="02020603050405020304" pitchFamily="18" charset="0"/>
              </a:rPr>
              <a:t>͂ς</a:t>
            </a:r>
            <a:r>
              <a:rPr lang="de-DE" sz="2000" dirty="0">
                <a:latin typeface="Times New Roman" panose="02020603050405020304" pitchFamily="18" charset="0"/>
                <a:cs typeface="Times New Roman" panose="02020603050405020304" pitchFamily="18" charset="0"/>
              </a:rPr>
              <a:t> …</a:t>
            </a:r>
            <a:r>
              <a:rPr lang="de-DE" sz="2000" dirty="0">
                <a:solidFill>
                  <a:srgbClr val="0070C0"/>
                </a:solidFill>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 wie Töpfe sollst du sie zerschmettern.‘“</a:t>
            </a:r>
          </a:p>
          <a:p>
            <a:pPr marL="0" indent="0"/>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08560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8D3975-D4D7-D94A-AD9D-5285DE5F234A}"/>
              </a:ext>
            </a:extLst>
          </p:cNvPr>
          <p:cNvSpPr>
            <a:spLocks noGrp="1"/>
          </p:cNvSpPr>
          <p:nvPr>
            <p:ph type="title"/>
          </p:nvPr>
        </p:nvSpPr>
        <p:spPr>
          <a:xfrm>
            <a:off x="633046" y="25673"/>
            <a:ext cx="11405661" cy="548758"/>
          </a:xfrm>
        </p:spPr>
        <p:txBody>
          <a:bodyPr/>
          <a:lstStyle/>
          <a:p>
            <a:r>
              <a:rPr lang="de-DE" sz="3200" dirty="0">
                <a:latin typeface="Times New Roman" panose="02020603050405020304" pitchFamily="18" charset="0"/>
                <a:cs typeface="Times New Roman" panose="02020603050405020304" pitchFamily="18" charset="0"/>
              </a:rPr>
              <a:t>Der „Löwe aus </a:t>
            </a:r>
            <a:r>
              <a:rPr lang="de-DE" sz="3200" dirty="0" err="1">
                <a:latin typeface="Times New Roman" panose="02020603050405020304" pitchFamily="18" charset="0"/>
                <a:cs typeface="Times New Roman" panose="02020603050405020304" pitchFamily="18" charset="0"/>
              </a:rPr>
              <a:t>Juda</a:t>
            </a:r>
            <a:r>
              <a:rPr lang="de-DE" sz="3200" dirty="0">
                <a:latin typeface="Times New Roman" panose="02020603050405020304" pitchFamily="18" charset="0"/>
                <a:cs typeface="Times New Roman" panose="02020603050405020304" pitchFamily="18" charset="0"/>
              </a:rPr>
              <a:t>“ hat überwunden</a:t>
            </a:r>
          </a:p>
        </p:txBody>
      </p:sp>
      <p:sp>
        <p:nvSpPr>
          <p:cNvPr id="3" name="Inhaltsplatzhalter 2">
            <a:extLst>
              <a:ext uri="{FF2B5EF4-FFF2-40B4-BE49-F238E27FC236}">
                <a16:creationId xmlns:a16="http://schemas.microsoft.com/office/drawing/2014/main" id="{A5ECC7DF-BB75-974E-AE89-F7997238768F}"/>
              </a:ext>
            </a:extLst>
          </p:cNvPr>
          <p:cNvSpPr>
            <a:spLocks noGrp="1"/>
          </p:cNvSpPr>
          <p:nvPr>
            <p:ph idx="1"/>
          </p:nvPr>
        </p:nvSpPr>
        <p:spPr>
          <a:xfrm>
            <a:off x="92597" y="750278"/>
            <a:ext cx="11944622" cy="5280132"/>
          </a:xfrm>
        </p:spPr>
        <p:txBody>
          <a:bodyPr/>
          <a:lstStyle/>
          <a:p>
            <a:pPr marL="457200" indent="-457200">
              <a:lnSpc>
                <a:spcPts val="3260"/>
              </a:lnSpc>
              <a:spcBef>
                <a:spcPts val="1303"/>
              </a:spcBef>
              <a:spcAft>
                <a:spcPts val="1800"/>
              </a:spcAft>
              <a:buFont typeface="Arial" panose="020B0604020202020204" pitchFamily="34" charset="0"/>
              <a:buChar char="•"/>
            </a:pPr>
            <a:r>
              <a:rPr lang="de-DE" sz="2800" dirty="0" err="1">
                <a:latin typeface="Times New Roman" panose="02020603050405020304" pitchFamily="18" charset="0"/>
                <a:cs typeface="Times New Roman" panose="02020603050405020304" pitchFamily="18" charset="0"/>
              </a:rPr>
              <a:t>Ofb</a:t>
            </a:r>
            <a:r>
              <a:rPr lang="de-DE" sz="2800" dirty="0">
                <a:latin typeface="Times New Roman" panose="02020603050405020304" pitchFamily="18" charset="0"/>
                <a:cs typeface="Times New Roman" panose="02020603050405020304" pitchFamily="18" charset="0"/>
              </a:rPr>
              <a:t> 5,4-6: „Und ich weinte sehr, weil kein Würdiger gefunden wurde, das Buch zu öffnen noch es anzublicken. Und einer von den Ältesten spricht zu mir: ‚Weine nicht! </a:t>
            </a:r>
            <a:r>
              <a:rPr lang="de-DE" sz="2800" dirty="0">
                <a:solidFill>
                  <a:srgbClr val="0070C0"/>
                </a:solidFill>
                <a:latin typeface="Times New Roman" panose="02020603050405020304" pitchFamily="18" charset="0"/>
                <a:cs typeface="Times New Roman" panose="02020603050405020304" pitchFamily="18" charset="0"/>
              </a:rPr>
              <a:t>Siehe, der Löwe aus dem Stamm </a:t>
            </a:r>
            <a:r>
              <a:rPr lang="de-DE" sz="2800" dirty="0" err="1">
                <a:solidFill>
                  <a:srgbClr val="0070C0"/>
                </a:solidFill>
                <a:latin typeface="Times New Roman" panose="02020603050405020304" pitchFamily="18" charset="0"/>
                <a:cs typeface="Times New Roman" panose="02020603050405020304" pitchFamily="18" charset="0"/>
              </a:rPr>
              <a:t>Juda</a:t>
            </a:r>
            <a:r>
              <a:rPr lang="de-DE" sz="2800" dirty="0">
                <a:solidFill>
                  <a:srgbClr val="0070C0"/>
                </a:solidFill>
                <a:latin typeface="Times New Roman" panose="02020603050405020304" pitchFamily="18" charset="0"/>
                <a:cs typeface="Times New Roman" panose="02020603050405020304" pitchFamily="18" charset="0"/>
              </a:rPr>
              <a:t> [vgl. Gen 49,10], die Wurzel Davids [vgl. </a:t>
            </a:r>
            <a:r>
              <a:rPr lang="de-DE" sz="2800" dirty="0" err="1">
                <a:solidFill>
                  <a:srgbClr val="0070C0"/>
                </a:solidFill>
                <a:latin typeface="Times New Roman" panose="02020603050405020304" pitchFamily="18" charset="0"/>
                <a:cs typeface="Times New Roman" panose="02020603050405020304" pitchFamily="18" charset="0"/>
              </a:rPr>
              <a:t>Jes</a:t>
            </a:r>
            <a:r>
              <a:rPr lang="de-DE" sz="2800" dirty="0">
                <a:solidFill>
                  <a:srgbClr val="0070C0"/>
                </a:solidFill>
                <a:latin typeface="Times New Roman" panose="02020603050405020304" pitchFamily="18" charset="0"/>
                <a:cs typeface="Times New Roman" panose="02020603050405020304" pitchFamily="18" charset="0"/>
              </a:rPr>
              <a:t> 11,1], hat überwunden, um das Buch und seine sieben Siegel zu öffnen</a:t>
            </a:r>
            <a:r>
              <a:rPr lang="de-DE" sz="2800" dirty="0">
                <a:latin typeface="Times New Roman" panose="02020603050405020304" pitchFamily="18" charset="0"/>
                <a:cs typeface="Times New Roman" panose="02020603050405020304" pitchFamily="18" charset="0"/>
              </a:rPr>
              <a:t>.‘ Und ich sah inmitten des Thrones und der vier lebendigen Wesen und inmitten der Ältesten </a:t>
            </a:r>
            <a:r>
              <a:rPr lang="de-DE" sz="2800" dirty="0">
                <a:solidFill>
                  <a:srgbClr val="0070C0"/>
                </a:solidFill>
                <a:latin typeface="Times New Roman" panose="02020603050405020304" pitchFamily="18" charset="0"/>
                <a:cs typeface="Times New Roman" panose="02020603050405020304" pitchFamily="18" charset="0"/>
              </a:rPr>
              <a:t>ein Lamm stehen wie geschlachtet</a:t>
            </a:r>
            <a:r>
              <a:rPr lang="de-DE" sz="2800" dirty="0">
                <a:latin typeface="Times New Roman" panose="02020603050405020304" pitchFamily="18" charset="0"/>
                <a:cs typeface="Times New Roman" panose="02020603050405020304" pitchFamily="18" charset="0"/>
              </a:rPr>
              <a:t>, das sieben Hörner und sieben Augen hatte; die sind die sieben Geister Gottes, ausgesandt über die ganze Erde.“</a:t>
            </a:r>
          </a:p>
          <a:p>
            <a:pPr marL="457200" indent="-457200">
              <a:lnSpc>
                <a:spcPts val="3260"/>
              </a:lnSpc>
              <a:spcBef>
                <a:spcPts val="1303"/>
              </a:spcBef>
              <a:spcAft>
                <a:spcPts val="1800"/>
              </a:spcAft>
              <a:buFont typeface="Arial" panose="020B0604020202020204" pitchFamily="34" charset="0"/>
              <a:buChar char="•"/>
            </a:pPr>
            <a:r>
              <a:rPr lang="de-DE" sz="2800" dirty="0" err="1">
                <a:latin typeface="Times New Roman" panose="02020603050405020304" pitchFamily="18" charset="0"/>
                <a:cs typeface="Times New Roman" panose="02020603050405020304" pitchFamily="18" charset="0"/>
              </a:rPr>
              <a:t>Offb</a:t>
            </a:r>
            <a:r>
              <a:rPr lang="de-DE" sz="2800" dirty="0">
                <a:latin typeface="Times New Roman" panose="02020603050405020304" pitchFamily="18" charset="0"/>
                <a:cs typeface="Times New Roman" panose="02020603050405020304" pitchFamily="18" charset="0"/>
              </a:rPr>
              <a:t> 17,14: „Diese werden mit dem Lamm Krieg führen, und das Lamm wird sie überwinden; </a:t>
            </a:r>
            <a:r>
              <a:rPr lang="de-DE" sz="2800" dirty="0">
                <a:solidFill>
                  <a:srgbClr val="0070C0"/>
                </a:solidFill>
                <a:latin typeface="Times New Roman" panose="02020603050405020304" pitchFamily="18" charset="0"/>
                <a:cs typeface="Times New Roman" panose="02020603050405020304" pitchFamily="18" charset="0"/>
              </a:rPr>
              <a:t>denn es ist Herr der Herren und König der Könige</a:t>
            </a:r>
            <a:r>
              <a:rPr lang="de-DE" sz="2800" dirty="0">
                <a:latin typeface="Times New Roman" panose="02020603050405020304" pitchFamily="18" charset="0"/>
                <a:cs typeface="Times New Roman" panose="02020603050405020304" pitchFamily="18" charset="0"/>
              </a:rPr>
              <a:t>, und die mit ihm [sind, sind] Berufene und Auserwählte und Treue“ (vgl. </a:t>
            </a:r>
            <a:r>
              <a:rPr lang="de-DE" sz="2800" dirty="0" err="1">
                <a:latin typeface="Times New Roman" panose="02020603050405020304" pitchFamily="18" charset="0"/>
                <a:cs typeface="Times New Roman" panose="02020603050405020304" pitchFamily="18" charset="0"/>
              </a:rPr>
              <a:t>Offb</a:t>
            </a:r>
            <a:r>
              <a:rPr lang="de-DE" sz="2800" dirty="0">
                <a:latin typeface="Times New Roman" panose="02020603050405020304" pitchFamily="18" charset="0"/>
                <a:cs typeface="Times New Roman" panose="02020603050405020304" pitchFamily="18" charset="0"/>
              </a:rPr>
              <a:t> 19,16).</a:t>
            </a:r>
            <a:r>
              <a:rPr lang="de-CH" sz="2800" dirty="0">
                <a:latin typeface="Times New Roman" panose="02020603050405020304" pitchFamily="18" charset="0"/>
                <a:cs typeface="Times New Roman" panose="02020603050405020304" pitchFamily="18" charset="0"/>
              </a:rPr>
              <a:t> </a:t>
            </a:r>
            <a:endParaRPr lang="de-D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275786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Ziel der Johannesoffenbarung – Ermutigung und Anbetung</a:t>
            </a:r>
          </a:p>
        </p:txBody>
      </p:sp>
    </p:spTree>
    <p:extLst>
      <p:ext uri="{BB962C8B-B14F-4D97-AF65-F5344CB8AC3E}">
        <p14:creationId xmlns:p14="http://schemas.microsoft.com/office/powerpoint/2010/main" val="38854474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F296B-268C-1746-8737-85AA6D1E5473}"/>
              </a:ext>
            </a:extLst>
          </p:cNvPr>
          <p:cNvSpPr>
            <a:spLocks noGrp="1"/>
          </p:cNvSpPr>
          <p:nvPr>
            <p:ph type="title"/>
          </p:nvPr>
        </p:nvSpPr>
        <p:spPr/>
        <p:txBody>
          <a:bodyPr/>
          <a:lstStyle/>
          <a:p>
            <a:r>
              <a:rPr lang="de-DE" sz="3200" dirty="0">
                <a:latin typeface="Times New Roman" panose="02020603050405020304" pitchFamily="18" charset="0"/>
                <a:cs typeface="Times New Roman" panose="02020603050405020304" pitchFamily="18" charset="0"/>
              </a:rPr>
              <a:t>„Anbeten“ in der Johannesoffenbarung</a:t>
            </a:r>
          </a:p>
        </p:txBody>
      </p:sp>
      <p:sp>
        <p:nvSpPr>
          <p:cNvPr id="3" name="Inhaltsplatzhalter 2">
            <a:extLst>
              <a:ext uri="{FF2B5EF4-FFF2-40B4-BE49-F238E27FC236}">
                <a16:creationId xmlns:a16="http://schemas.microsoft.com/office/drawing/2014/main" id="{F90F5FA3-8A7A-8649-A119-FC39DD8855F0}"/>
              </a:ext>
            </a:extLst>
          </p:cNvPr>
          <p:cNvSpPr>
            <a:spLocks noGrp="1"/>
          </p:cNvSpPr>
          <p:nvPr>
            <p:ph idx="1"/>
          </p:nvPr>
        </p:nvSpPr>
        <p:spPr>
          <a:xfrm>
            <a:off x="95794" y="792480"/>
            <a:ext cx="11941425" cy="5294811"/>
          </a:xfrm>
        </p:spPr>
        <p:txBody>
          <a:bodyPr/>
          <a:lstStyle/>
          <a:p>
            <a:pPr marL="457200" indent="-457200">
              <a:lnSpc>
                <a:spcPts val="2980"/>
              </a:lnSpc>
              <a:spcBef>
                <a:spcPts val="1903"/>
              </a:spcBef>
              <a:spcAft>
                <a:spcPts val="1200"/>
              </a:spcAft>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Verb </a:t>
            </a:r>
            <a:r>
              <a:rPr lang="de-DE" sz="2400" dirty="0">
                <a:solidFill>
                  <a:srgbClr val="0070C0"/>
                </a:solidFill>
                <a:latin typeface="Times New Roman" panose="02020603050405020304" pitchFamily="18" charset="0"/>
                <a:cs typeface="Times New Roman" panose="02020603050405020304" pitchFamily="18" charset="0"/>
              </a:rPr>
              <a:t>„huldigen, anbeten“ (π</a:t>
            </a:r>
            <a:r>
              <a:rPr lang="de-DE" sz="2400" dirty="0" err="1">
                <a:solidFill>
                  <a:srgbClr val="0070C0"/>
                </a:solidFill>
                <a:latin typeface="Times New Roman" panose="02020603050405020304" pitchFamily="18" charset="0"/>
                <a:cs typeface="Times New Roman" panose="02020603050405020304" pitchFamily="18" charset="0"/>
              </a:rPr>
              <a:t>ροσκυνέω</a:t>
            </a:r>
            <a:r>
              <a:rPr lang="de-DE" sz="2400" dirty="0">
                <a:solidFill>
                  <a:srgbClr val="0070C0"/>
                </a:solidFill>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erscheint 24-mal in der Offenbarung (60-mal im Neuen Testament).</a:t>
            </a:r>
          </a:p>
          <a:p>
            <a:pPr marL="457200" indent="-457200">
              <a:lnSpc>
                <a:spcPts val="2980"/>
              </a:lnSpc>
              <a:spcBef>
                <a:spcPts val="1903"/>
              </a:spcBef>
              <a:spcAft>
                <a:spcPts val="1200"/>
              </a:spcAft>
              <a:buFont typeface="Arial" panose="020B0604020202020204" pitchFamily="34" charset="0"/>
              <a:buChar char="•"/>
            </a:pPr>
            <a:r>
              <a:rPr lang="de-DE" sz="2400" dirty="0" err="1">
                <a:solidFill>
                  <a:srgbClr val="0070C0"/>
                </a:solidFill>
                <a:latin typeface="Times New Roman" panose="02020603050405020304" pitchFamily="18" charset="0"/>
                <a:cs typeface="Times New Roman" panose="02020603050405020304" pitchFamily="18" charset="0"/>
              </a:rPr>
              <a:t>Offb</a:t>
            </a:r>
            <a:r>
              <a:rPr lang="de-DE" sz="2400" dirty="0">
                <a:solidFill>
                  <a:srgbClr val="0070C0"/>
                </a:solidFill>
                <a:latin typeface="Times New Roman" panose="02020603050405020304" pitchFamily="18" charset="0"/>
                <a:cs typeface="Times New Roman" panose="02020603050405020304" pitchFamily="18" charset="0"/>
              </a:rPr>
              <a:t> 4,8-11</a:t>
            </a:r>
            <a:r>
              <a:rPr lang="de-DE" sz="2400" dirty="0">
                <a:latin typeface="Times New Roman" panose="02020603050405020304" pitchFamily="18" charset="0"/>
                <a:cs typeface="Times New Roman" panose="02020603050405020304" pitchFamily="18" charset="0"/>
              </a:rPr>
              <a:t>: „Und die vier lebendigen Wesen hatten, eines wie das andere, je sechs Flügel und [sind] ringsum und inwendig voller Augen, und sie hören Tag und Nacht nicht auf zu sagen: ‚</a:t>
            </a:r>
            <a:r>
              <a:rPr lang="de-DE" sz="2400" dirty="0">
                <a:solidFill>
                  <a:srgbClr val="0070C0"/>
                </a:solidFill>
                <a:latin typeface="Times New Roman" panose="02020603050405020304" pitchFamily="18" charset="0"/>
                <a:cs typeface="Times New Roman" panose="02020603050405020304" pitchFamily="18" charset="0"/>
              </a:rPr>
              <a:t>Heilig, heilig, heilig, Herr, Gott, Allmächtiger, der war und der ist und der kommt!</a:t>
            </a:r>
            <a:r>
              <a:rPr lang="de-DE" sz="2400" dirty="0">
                <a:latin typeface="Times New Roman" panose="02020603050405020304" pitchFamily="18" charset="0"/>
                <a:cs typeface="Times New Roman" panose="02020603050405020304" pitchFamily="18" charset="0"/>
              </a:rPr>
              <a:t>‘ Und wenn die lebendigen Wesen Herrlichkeit und Ehre und Danksagung geben werden dem, der auf dem Thron sitzt, der da lebt in alle Ewigkeit, </a:t>
            </a:r>
            <a:r>
              <a:rPr lang="de-DE" sz="2400" dirty="0">
                <a:solidFill>
                  <a:srgbClr val="0070C0"/>
                </a:solidFill>
                <a:latin typeface="Times New Roman" panose="02020603050405020304" pitchFamily="18" charset="0"/>
                <a:cs typeface="Times New Roman" panose="02020603050405020304" pitchFamily="18" charset="0"/>
              </a:rPr>
              <a:t>so werden die 24 Ältesten niederfallen vor dem, der auf dem Thron sitzt, und den anbeten</a:t>
            </a:r>
            <a:r>
              <a:rPr lang="de-DE" sz="2400" dirty="0">
                <a:latin typeface="Times New Roman" panose="02020603050405020304" pitchFamily="18" charset="0"/>
                <a:cs typeface="Times New Roman" panose="02020603050405020304" pitchFamily="18" charset="0"/>
              </a:rPr>
              <a:t>, der in alle Ewigkeit lebt, und werden ihre Siegeskränze niederwerfen vor dem Thron und sagen: ‚</a:t>
            </a:r>
            <a:r>
              <a:rPr lang="de-DE" sz="2400" dirty="0">
                <a:solidFill>
                  <a:srgbClr val="0070C0"/>
                </a:solidFill>
                <a:latin typeface="Times New Roman" panose="02020603050405020304" pitchFamily="18" charset="0"/>
                <a:cs typeface="Times New Roman" panose="02020603050405020304" pitchFamily="18" charset="0"/>
              </a:rPr>
              <a:t>Du bist würdig, unser Herr und Gott, die Herrlichkeit und die Ehre und die Macht zu nehmen, denn du hast alle Dinge erschaffen, und deines Willens wegen waren sie und sind sie erschaffen worden.‘</a:t>
            </a:r>
            <a:r>
              <a:rPr lang="de-DE"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0505923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EC846D-70D2-824A-9C7B-C9413D77558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BA12BF7-BC60-2B4D-AB3E-03E71C3E1B9E}"/>
              </a:ext>
            </a:extLst>
          </p:cNvPr>
          <p:cNvSpPr>
            <a:spLocks noGrp="1"/>
          </p:cNvSpPr>
          <p:nvPr>
            <p:ph idx="1"/>
          </p:nvPr>
        </p:nvSpPr>
        <p:spPr>
          <a:xfrm>
            <a:off x="157656" y="830318"/>
            <a:ext cx="11879564" cy="4911472"/>
          </a:xfrm>
        </p:spPr>
        <p:txBody>
          <a:bodyPr/>
          <a:lstStyle/>
          <a:p>
            <a:pPr marL="457200" indent="-457200">
              <a:lnSpc>
                <a:spcPts val="3560"/>
              </a:lnSpc>
              <a:spcAft>
                <a:spcPts val="1200"/>
              </a:spcAft>
              <a:buFont typeface="Arial" panose="020B0604020202020204" pitchFamily="34" charset="0"/>
              <a:buChar char="•"/>
            </a:pPr>
            <a:r>
              <a:rPr lang="de-DE" sz="3200" dirty="0" err="1">
                <a:latin typeface="Times New Roman" panose="02020603050405020304" pitchFamily="18" charset="0"/>
                <a:cs typeface="Times New Roman" panose="02020603050405020304" pitchFamily="18" charset="0"/>
              </a:rPr>
              <a:t>Offb</a:t>
            </a:r>
            <a:r>
              <a:rPr lang="de-DE" sz="3200" dirty="0">
                <a:latin typeface="Times New Roman" panose="02020603050405020304" pitchFamily="18" charset="0"/>
                <a:cs typeface="Times New Roman" panose="02020603050405020304" pitchFamily="18" charset="0"/>
              </a:rPr>
              <a:t> 13,3f.: „Und [ich sah] einen seiner Köpfe wie zum Tod </a:t>
            </a:r>
            <a:r>
              <a:rPr lang="de-DE" sz="3200" dirty="0" err="1">
                <a:latin typeface="Times New Roman" panose="02020603050405020304" pitchFamily="18" charset="0"/>
                <a:cs typeface="Times New Roman" panose="02020603050405020304" pitchFamily="18" charset="0"/>
              </a:rPr>
              <a:t>ge</a:t>
            </a:r>
            <a:r>
              <a:rPr lang="de-DE" sz="3200" dirty="0">
                <a:latin typeface="Times New Roman" panose="02020603050405020304" pitchFamily="18" charset="0"/>
                <a:cs typeface="Times New Roman" panose="02020603050405020304" pitchFamily="18" charset="0"/>
              </a:rPr>
              <a:t>-schlachtet. Und seine Todeswunde wurde geheilt, und die ganze Erde staunte hinter dem Tier her. </a:t>
            </a:r>
            <a:r>
              <a:rPr lang="de-DE" sz="3200" dirty="0">
                <a:solidFill>
                  <a:srgbClr val="0070C0"/>
                </a:solidFill>
                <a:latin typeface="Times New Roman" panose="02020603050405020304" pitchFamily="18" charset="0"/>
                <a:cs typeface="Times New Roman" panose="02020603050405020304" pitchFamily="18" charset="0"/>
              </a:rPr>
              <a:t>Und sie beteten den Drachen an, weil er dem Tier die Macht gab, und sie beteten das Tier an </a:t>
            </a:r>
            <a:r>
              <a:rPr lang="de-DE" sz="3200" dirty="0">
                <a:latin typeface="Times New Roman" panose="02020603050405020304" pitchFamily="18" charset="0"/>
                <a:cs typeface="Times New Roman" panose="02020603050405020304" pitchFamily="18" charset="0"/>
              </a:rPr>
              <a:t>und sagten: ‚Wer ist dem Tier gleich? Und wer kann mit ihm kämpfen?‘“</a:t>
            </a:r>
            <a:br>
              <a:rPr lang="de-DE" sz="3200" dirty="0">
                <a:latin typeface="Times New Roman" panose="02020603050405020304" pitchFamily="18" charset="0"/>
                <a:cs typeface="Times New Roman" panose="02020603050405020304" pitchFamily="18" charset="0"/>
              </a:rPr>
            </a:br>
            <a:endParaRPr lang="de-DE" sz="3200" dirty="0">
              <a:latin typeface="Times New Roman" panose="02020603050405020304" pitchFamily="18" charset="0"/>
              <a:cs typeface="Times New Roman" panose="02020603050405020304" pitchFamily="18" charset="0"/>
            </a:endParaRPr>
          </a:p>
          <a:p>
            <a:pPr marL="457200" indent="-457200">
              <a:lnSpc>
                <a:spcPts val="3560"/>
              </a:lnSpc>
              <a:spcAft>
                <a:spcPts val="1200"/>
              </a:spcAft>
              <a:buFont typeface="Arial" panose="020B0604020202020204" pitchFamily="34" charset="0"/>
              <a:buChar char="•"/>
            </a:pPr>
            <a:r>
              <a:rPr lang="de-DE" sz="3200" dirty="0" err="1">
                <a:solidFill>
                  <a:srgbClr val="0070C0"/>
                </a:solidFill>
                <a:latin typeface="Times New Roman" panose="02020603050405020304" pitchFamily="18" charset="0"/>
                <a:cs typeface="Times New Roman" panose="02020603050405020304" pitchFamily="18" charset="0"/>
              </a:rPr>
              <a:t>Offb</a:t>
            </a:r>
            <a:r>
              <a:rPr lang="de-DE" sz="3200" dirty="0">
                <a:solidFill>
                  <a:srgbClr val="0070C0"/>
                </a:solidFill>
                <a:latin typeface="Times New Roman" panose="02020603050405020304" pitchFamily="18" charset="0"/>
                <a:cs typeface="Times New Roman" panose="02020603050405020304" pitchFamily="18" charset="0"/>
              </a:rPr>
              <a:t> 19,4</a:t>
            </a:r>
            <a:r>
              <a:rPr lang="de-DE" sz="3200" dirty="0">
                <a:latin typeface="Times New Roman" panose="02020603050405020304" pitchFamily="18" charset="0"/>
                <a:cs typeface="Times New Roman" panose="02020603050405020304" pitchFamily="18" charset="0"/>
              </a:rPr>
              <a:t>: „Und </a:t>
            </a:r>
            <a:r>
              <a:rPr lang="de-DE" sz="3200" dirty="0">
                <a:solidFill>
                  <a:srgbClr val="0070C0"/>
                </a:solidFill>
                <a:latin typeface="Times New Roman" panose="02020603050405020304" pitchFamily="18" charset="0"/>
                <a:cs typeface="Times New Roman" panose="02020603050405020304" pitchFamily="18" charset="0"/>
              </a:rPr>
              <a:t>die 24 Ältesten und die vier Gestalten fielen nieder und beteten Gott an</a:t>
            </a:r>
            <a:r>
              <a:rPr lang="de-DE" sz="3200" dirty="0">
                <a:latin typeface="Times New Roman" panose="02020603050405020304" pitchFamily="18" charset="0"/>
                <a:cs typeface="Times New Roman" panose="02020603050405020304" pitchFamily="18" charset="0"/>
              </a:rPr>
              <a:t>, der auf dem Thron saß, und sprachen: ‚Amen, Halleluja!‘“</a:t>
            </a:r>
          </a:p>
        </p:txBody>
      </p:sp>
    </p:spTree>
    <p:extLst>
      <p:ext uri="{BB962C8B-B14F-4D97-AF65-F5344CB8AC3E}">
        <p14:creationId xmlns:p14="http://schemas.microsoft.com/office/powerpoint/2010/main" val="40517464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EDD922-6086-C24F-A193-42E6C540D7E2}"/>
              </a:ext>
            </a:extLst>
          </p:cNvPr>
          <p:cNvSpPr>
            <a:spLocks noGrp="1"/>
          </p:cNvSpPr>
          <p:nvPr>
            <p:ph type="title"/>
          </p:nvPr>
        </p:nvSpPr>
        <p:spPr>
          <a:xfrm>
            <a:off x="682580" y="25673"/>
            <a:ext cx="11356128" cy="579634"/>
          </a:xfrm>
        </p:spPr>
        <p:txBody>
          <a:bodyPr/>
          <a:lstStyle/>
          <a:p>
            <a:r>
              <a:rPr lang="de-DE" sz="3200" dirty="0">
                <a:latin typeface="Times New Roman" panose="02020603050405020304" pitchFamily="18" charset="0"/>
                <a:cs typeface="Times New Roman" panose="02020603050405020304" pitchFamily="18" charset="0"/>
              </a:rPr>
              <a:t>Offenbarung 1,17-18</a:t>
            </a:r>
            <a:endParaRPr lang="de-DE" dirty="0">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id="{2BF569AA-8013-CF43-927B-2908074B6A09}"/>
              </a:ext>
            </a:extLst>
          </p:cNvPr>
          <p:cNvSpPr>
            <a:spLocks noGrp="1"/>
          </p:cNvSpPr>
          <p:nvPr>
            <p:ph idx="1"/>
          </p:nvPr>
        </p:nvSpPr>
        <p:spPr>
          <a:xfrm>
            <a:off x="173620" y="811368"/>
            <a:ext cx="11863599" cy="5184317"/>
          </a:xfrm>
        </p:spPr>
        <p:txBody>
          <a:bodyPr/>
          <a:lstStyle/>
          <a:p>
            <a:pPr marL="457200" indent="-457200">
              <a:lnSpc>
                <a:spcPts val="4600"/>
              </a:lnSpc>
              <a:spcBef>
                <a:spcPts val="1303"/>
              </a:spcBef>
              <a:spcAft>
                <a:spcPts val="1200"/>
              </a:spcAft>
              <a:buFont typeface="Arial" panose="020B0604020202020204" pitchFamily="34" charset="0"/>
              <a:buChar char="•"/>
            </a:pPr>
            <a:r>
              <a:rPr lang="de-DE" sz="3600" dirty="0"/>
              <a:t>„</a:t>
            </a:r>
            <a:r>
              <a:rPr lang="de-DE" sz="3600" dirty="0">
                <a:solidFill>
                  <a:srgbClr val="FF0000"/>
                </a:solidFill>
              </a:rPr>
              <a:t>Und als ich ihn sah</a:t>
            </a:r>
            <a:r>
              <a:rPr lang="de-DE" sz="3600" dirty="0"/>
              <a:t>, fiel ich zu seinen Füßen wie tot. Und er legte seine Rechte auf mich und sprach: </a:t>
            </a:r>
            <a:r>
              <a:rPr lang="de-DE" sz="3600" dirty="0">
                <a:solidFill>
                  <a:srgbClr val="0070C0"/>
                </a:solidFill>
              </a:rPr>
              <a:t>‚Fürchte dich nicht! Ich bin der Erste und der Letzte und der Lebendige, und ich war tot, und siehe, ich lebe in alle Ewigkeit und habe die Schlüssel des Todes und des Hades.‘</a:t>
            </a:r>
            <a:r>
              <a:rPr lang="de-DE" sz="3600" dirty="0"/>
              <a:t>“</a:t>
            </a:r>
          </a:p>
          <a:p>
            <a:pPr marL="457200" indent="-457200">
              <a:lnSpc>
                <a:spcPts val="4600"/>
              </a:lnSpc>
              <a:spcBef>
                <a:spcPts val="1303"/>
              </a:spcBef>
              <a:spcAft>
                <a:spcPts val="1200"/>
              </a:spcAft>
              <a:buFont typeface="Arial" panose="020B0604020202020204" pitchFamily="34" charset="0"/>
              <a:buChar char="•"/>
            </a:pPr>
            <a:r>
              <a:rPr lang="de-DE" sz="3600" dirty="0"/>
              <a:t>Anmerkung: „</a:t>
            </a:r>
            <a:r>
              <a:rPr lang="de-DE" sz="3600" dirty="0">
                <a:solidFill>
                  <a:srgbClr val="0070C0"/>
                </a:solidFill>
              </a:rPr>
              <a:t>Hades</a:t>
            </a:r>
            <a:r>
              <a:rPr lang="de-DE" sz="3600" dirty="0"/>
              <a:t>“ = „Scheol“ = Tod bzw. Ort der Toten, d. h. Grab.</a:t>
            </a:r>
          </a:p>
        </p:txBody>
      </p:sp>
    </p:spTree>
    <p:extLst>
      <p:ext uri="{BB962C8B-B14F-4D97-AF65-F5344CB8AC3E}">
        <p14:creationId xmlns:p14="http://schemas.microsoft.com/office/powerpoint/2010/main" val="4216062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Schluss</a:t>
            </a:r>
          </a:p>
        </p:txBody>
      </p:sp>
    </p:spTree>
    <p:extLst>
      <p:ext uri="{BB962C8B-B14F-4D97-AF65-F5344CB8AC3E}">
        <p14:creationId xmlns:p14="http://schemas.microsoft.com/office/powerpoint/2010/main" val="408565391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EDD922-6086-C24F-A193-42E6C540D7E2}"/>
              </a:ext>
            </a:extLst>
          </p:cNvPr>
          <p:cNvSpPr>
            <a:spLocks noGrp="1"/>
          </p:cNvSpPr>
          <p:nvPr>
            <p:ph type="title"/>
          </p:nvPr>
        </p:nvSpPr>
        <p:spPr>
          <a:xfrm>
            <a:off x="682580" y="25673"/>
            <a:ext cx="11356128" cy="579634"/>
          </a:xfrm>
        </p:spPr>
        <p:txBody>
          <a:bodyPr/>
          <a:lstStyle/>
          <a:p>
            <a:r>
              <a:rPr lang="de-DE" sz="3200" dirty="0">
                <a:latin typeface="Times New Roman" panose="02020603050405020304" pitchFamily="18" charset="0"/>
                <a:cs typeface="Times New Roman" panose="02020603050405020304" pitchFamily="18" charset="0"/>
              </a:rPr>
              <a:t>Schluss</a:t>
            </a:r>
            <a:endParaRPr lang="de-DE" dirty="0">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id="{2BF569AA-8013-CF43-927B-2908074B6A09}"/>
              </a:ext>
            </a:extLst>
          </p:cNvPr>
          <p:cNvSpPr>
            <a:spLocks noGrp="1"/>
          </p:cNvSpPr>
          <p:nvPr>
            <p:ph idx="1"/>
          </p:nvPr>
        </p:nvSpPr>
        <p:spPr>
          <a:xfrm>
            <a:off x="141668" y="811369"/>
            <a:ext cx="11895551" cy="4930420"/>
          </a:xfrm>
        </p:spPr>
        <p:txBody>
          <a:bodyPr/>
          <a:lstStyle/>
          <a:p>
            <a:pPr marL="457200" indent="-457200">
              <a:lnSpc>
                <a:spcPts val="3600"/>
              </a:lnSpc>
              <a:spcBef>
                <a:spcPts val="1303"/>
              </a:spcBef>
              <a:spcAft>
                <a:spcPts val="1200"/>
              </a:spcAft>
              <a:buFont typeface="Arial" panose="020B0604020202020204" pitchFamily="34" charset="0"/>
              <a:buChar char="•"/>
            </a:pPr>
            <a:r>
              <a:rPr lang="de-DE" sz="3200" dirty="0" err="1">
                <a:latin typeface="Times New Roman" panose="02020603050405020304" pitchFamily="18" charset="0"/>
                <a:cs typeface="Times New Roman" panose="02020603050405020304" pitchFamily="18" charset="0"/>
              </a:rPr>
              <a:t>Offb</a:t>
            </a:r>
            <a:r>
              <a:rPr lang="de-DE" sz="3200" dirty="0">
                <a:latin typeface="Times New Roman" panose="02020603050405020304" pitchFamily="18" charset="0"/>
                <a:cs typeface="Times New Roman" panose="02020603050405020304" pitchFamily="18" charset="0"/>
              </a:rPr>
              <a:t> 1,17f.: „</a:t>
            </a:r>
            <a:r>
              <a:rPr lang="de-DE" sz="2800" dirty="0">
                <a:latin typeface="Times New Roman" panose="02020603050405020304" pitchFamily="18" charset="0"/>
                <a:cs typeface="Times New Roman" panose="02020603050405020304" pitchFamily="18" charset="0"/>
              </a:rPr>
              <a:t>Und als ich ihn sah, fiel ich zu seinen Füßen wie tot. Und er legte seine Rechte auf mich und sprach: </a:t>
            </a:r>
            <a:r>
              <a:rPr lang="de-DE" sz="2800" dirty="0">
                <a:solidFill>
                  <a:srgbClr val="0070C0"/>
                </a:solidFill>
                <a:latin typeface="Times New Roman" panose="02020603050405020304" pitchFamily="18" charset="0"/>
                <a:cs typeface="Times New Roman" panose="02020603050405020304" pitchFamily="18" charset="0"/>
              </a:rPr>
              <a:t>‚Fürchte dich nicht! Ich bin der Erste und der Letzte und der Lebendige, und ich war tot, und siehe, ich bin lebendig in alle Ewigkeit und habe die Schlüssel des Todes und des Hades.‘</a:t>
            </a:r>
            <a:r>
              <a:rPr lang="de-DE" sz="2800" dirty="0">
                <a:latin typeface="Times New Roman" panose="02020603050405020304" pitchFamily="18" charset="0"/>
                <a:cs typeface="Times New Roman" panose="02020603050405020304" pitchFamily="18" charset="0"/>
              </a:rPr>
              <a:t>“</a:t>
            </a:r>
          </a:p>
          <a:p>
            <a:pPr marL="457200" indent="-457200">
              <a:lnSpc>
                <a:spcPts val="3600"/>
              </a:lnSpc>
              <a:spcBef>
                <a:spcPts val="1303"/>
              </a:spcBef>
              <a:spcAft>
                <a:spcPts val="1200"/>
              </a:spcAft>
              <a:buFont typeface="Arial" panose="020B0604020202020204" pitchFamily="34" charset="0"/>
              <a:buChar char="•"/>
            </a:pPr>
            <a:r>
              <a:rPr lang="de-DE" sz="2800" dirty="0" err="1">
                <a:latin typeface="Times New Roman" panose="02020603050405020304" pitchFamily="18" charset="0"/>
                <a:cs typeface="Times New Roman" panose="02020603050405020304" pitchFamily="18" charset="0"/>
              </a:rPr>
              <a:t>Mt</a:t>
            </a:r>
            <a:r>
              <a:rPr lang="de-DE" sz="2800" dirty="0">
                <a:latin typeface="Times New Roman" panose="02020603050405020304" pitchFamily="18" charset="0"/>
                <a:cs typeface="Times New Roman" panose="02020603050405020304" pitchFamily="18" charset="0"/>
              </a:rPr>
              <a:t> 16,18f. – „</a:t>
            </a:r>
            <a:r>
              <a:rPr lang="de-DE" sz="2800" dirty="0">
                <a:solidFill>
                  <a:srgbClr val="0070C0"/>
                </a:solidFill>
                <a:latin typeface="Times New Roman" panose="02020603050405020304" pitchFamily="18" charset="0"/>
                <a:cs typeface="Times New Roman" panose="02020603050405020304" pitchFamily="18" charset="0"/>
              </a:rPr>
              <a:t>die</a:t>
            </a:r>
            <a:r>
              <a:rPr lang="de-DE" sz="2800" dirty="0">
                <a:latin typeface="Times New Roman" panose="02020603050405020304" pitchFamily="18" charset="0"/>
                <a:cs typeface="Times New Roman" panose="02020603050405020304" pitchFamily="18" charset="0"/>
              </a:rPr>
              <a:t> </a:t>
            </a:r>
            <a:r>
              <a:rPr lang="de-DE" sz="2800" dirty="0">
                <a:solidFill>
                  <a:srgbClr val="0070C0"/>
                </a:solidFill>
                <a:latin typeface="Times New Roman" panose="02020603050405020304" pitchFamily="18" charset="0"/>
                <a:cs typeface="Times New Roman" panose="02020603050405020304" pitchFamily="18" charset="0"/>
              </a:rPr>
              <a:t>Tore des Totenreichs/Schlüssel</a:t>
            </a:r>
            <a:r>
              <a:rPr lang="de-DE" sz="2800" dirty="0">
                <a:latin typeface="Times New Roman" panose="02020603050405020304" pitchFamily="18" charset="0"/>
                <a:cs typeface="Times New Roman" panose="02020603050405020304" pitchFamily="18" charset="0"/>
              </a:rPr>
              <a:t>“ (</a:t>
            </a:r>
            <a:r>
              <a:rPr lang="de-DE" sz="2800" dirty="0" err="1">
                <a:latin typeface="Times New Roman" panose="02020603050405020304" pitchFamily="18" charset="0"/>
                <a:cs typeface="Times New Roman" panose="02020603050405020304" pitchFamily="18" charset="0"/>
              </a:rPr>
              <a:t>Jes</a:t>
            </a:r>
            <a:r>
              <a:rPr lang="de-DE" sz="2800" dirty="0">
                <a:latin typeface="Times New Roman" panose="02020603050405020304" pitchFamily="18" charset="0"/>
                <a:cs typeface="Times New Roman" panose="02020603050405020304" pitchFamily="18" charset="0"/>
              </a:rPr>
              <a:t> 38,10: </a:t>
            </a:r>
            <a:r>
              <a:rPr lang="de-DE" sz="2800" dirty="0" err="1">
                <a:latin typeface="Times New Roman" panose="02020603050405020304" pitchFamily="18" charset="0"/>
                <a:cs typeface="Times New Roman" panose="02020603050405020304" pitchFamily="18" charset="0"/>
              </a:rPr>
              <a:t>Hiskia</a:t>
            </a:r>
            <a:r>
              <a:rPr lang="de-DE" sz="2800" dirty="0">
                <a:latin typeface="Times New Roman" panose="02020603050405020304" pitchFamily="18" charset="0"/>
                <a:cs typeface="Times New Roman" panose="02020603050405020304" pitchFamily="18" charset="0"/>
              </a:rPr>
              <a:t>: „</a:t>
            </a:r>
            <a:r>
              <a:rPr lang="de-CH" sz="2800" dirty="0">
                <a:latin typeface="Times New Roman" panose="02020603050405020304" pitchFamily="18" charset="0"/>
                <a:cs typeface="Times New Roman" panose="02020603050405020304" pitchFamily="18" charset="0"/>
              </a:rPr>
              <a:t>Nun muss ich </a:t>
            </a:r>
            <a:r>
              <a:rPr lang="de-CH" sz="2800" dirty="0">
                <a:solidFill>
                  <a:srgbClr val="0070C0"/>
                </a:solidFill>
                <a:latin typeface="Times New Roman" panose="02020603050405020304" pitchFamily="18" charset="0"/>
                <a:cs typeface="Times New Roman" panose="02020603050405020304" pitchFamily="18" charset="0"/>
              </a:rPr>
              <a:t>zu den Toren des Totenreichs </a:t>
            </a:r>
            <a:r>
              <a:rPr lang="de-CH" sz="2800" dirty="0">
                <a:latin typeface="Times New Roman" panose="02020603050405020304" pitchFamily="18" charset="0"/>
                <a:cs typeface="Times New Roman" panose="02020603050405020304" pitchFamily="18" charset="0"/>
              </a:rPr>
              <a:t>fahren in der Mitte meines Lebens, da ich doch gedachte, noch länger zu leben</a:t>
            </a:r>
            <a:r>
              <a:rPr lang="de-DE" sz="2800" dirty="0">
                <a:latin typeface="Times New Roman" panose="02020603050405020304" pitchFamily="18" charset="0"/>
                <a:cs typeface="Times New Roman" panose="02020603050405020304" pitchFamily="18" charset="0"/>
              </a:rPr>
              <a:t>“).</a:t>
            </a:r>
          </a:p>
          <a:p>
            <a:pPr marL="457200" indent="-457200">
              <a:lnSpc>
                <a:spcPts val="3600"/>
              </a:lnSpc>
              <a:spcBef>
                <a:spcPts val="1303"/>
              </a:spcBef>
              <a:spcAft>
                <a:spcPts val="1200"/>
              </a:spcAft>
              <a:buFont typeface="Arial" panose="020B0604020202020204" pitchFamily="34" charset="0"/>
              <a:buChar char="•"/>
            </a:pPr>
            <a:r>
              <a:rPr lang="de-DE" sz="2800" dirty="0" err="1">
                <a:latin typeface="Times New Roman" panose="02020603050405020304" pitchFamily="18" charset="0"/>
                <a:cs typeface="Times New Roman" panose="02020603050405020304" pitchFamily="18" charset="0"/>
              </a:rPr>
              <a:t>Lk</a:t>
            </a:r>
            <a:r>
              <a:rPr lang="de-DE" sz="2800" dirty="0">
                <a:latin typeface="Times New Roman" panose="02020603050405020304" pitchFamily="18" charset="0"/>
                <a:cs typeface="Times New Roman" panose="02020603050405020304" pitchFamily="18" charset="0"/>
              </a:rPr>
              <a:t> 21,28: „</a:t>
            </a:r>
            <a:r>
              <a:rPr lang="de-CH" sz="2800" dirty="0">
                <a:latin typeface="Times New Roman" panose="02020603050405020304" pitchFamily="18" charset="0"/>
                <a:cs typeface="Times New Roman" panose="02020603050405020304" pitchFamily="18" charset="0"/>
              </a:rPr>
              <a:t> Wenn aber diese Dinge anfangen zu geschehen, </a:t>
            </a:r>
            <a:r>
              <a:rPr lang="de-CH" sz="2800" dirty="0">
                <a:solidFill>
                  <a:srgbClr val="0070C0"/>
                </a:solidFill>
                <a:latin typeface="Times New Roman" panose="02020603050405020304" pitchFamily="18" charset="0"/>
                <a:cs typeface="Times New Roman" panose="02020603050405020304" pitchFamily="18" charset="0"/>
              </a:rPr>
              <a:t>so blickt auf und hebt eure Häupter empor, weil eure Erlösung naht</a:t>
            </a:r>
            <a:r>
              <a:rPr lang="de-CH" sz="2800" dirty="0">
                <a:latin typeface="Times New Roman" panose="02020603050405020304" pitchFamily="18" charset="0"/>
                <a:cs typeface="Times New Roman" panose="02020603050405020304" pitchFamily="18" charset="0"/>
              </a:rPr>
              <a:t>.</a:t>
            </a:r>
            <a:r>
              <a:rPr lang="de-DE"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8059346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Zur Entstehung der Johannesoffenbarung</a:t>
            </a:r>
          </a:p>
        </p:txBody>
      </p:sp>
    </p:spTree>
    <p:extLst>
      <p:ext uri="{BB962C8B-B14F-4D97-AF65-F5344CB8AC3E}">
        <p14:creationId xmlns:p14="http://schemas.microsoft.com/office/powerpoint/2010/main" val="2444011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F985F-CE9F-B848-BAFE-143A43E59081}"/>
              </a:ext>
            </a:extLst>
          </p:cNvPr>
          <p:cNvSpPr>
            <a:spLocks noGrp="1"/>
          </p:cNvSpPr>
          <p:nvPr>
            <p:ph type="title"/>
          </p:nvPr>
        </p:nvSpPr>
        <p:spPr>
          <a:xfrm>
            <a:off x="775854" y="25672"/>
            <a:ext cx="11262853" cy="528509"/>
          </a:xfrm>
        </p:spPr>
        <p:txBody>
          <a:bodyPr/>
          <a:lstStyle/>
          <a:p>
            <a:r>
              <a:rPr lang="de-DE" sz="3200" dirty="0">
                <a:latin typeface="Times New Roman" panose="02020603050405020304" pitchFamily="18" charset="0"/>
                <a:cs typeface="Times New Roman" panose="02020603050405020304" pitchFamily="18" charset="0"/>
              </a:rPr>
              <a:t>Datierung zur Zeit von Kaiser Domitian</a:t>
            </a:r>
          </a:p>
        </p:txBody>
      </p:sp>
      <p:sp>
        <p:nvSpPr>
          <p:cNvPr id="3" name="Inhaltsplatzhalter 2">
            <a:extLst>
              <a:ext uri="{FF2B5EF4-FFF2-40B4-BE49-F238E27FC236}">
                <a16:creationId xmlns:a16="http://schemas.microsoft.com/office/drawing/2014/main" id="{D68B30F5-258F-5346-9EF1-2805A0F4B907}"/>
              </a:ext>
            </a:extLst>
          </p:cNvPr>
          <p:cNvSpPr>
            <a:spLocks noGrp="1"/>
          </p:cNvSpPr>
          <p:nvPr>
            <p:ph idx="1"/>
          </p:nvPr>
        </p:nvSpPr>
        <p:spPr/>
        <p:txBody>
          <a:bodyPr/>
          <a:lstStyle/>
          <a:p>
            <a:pPr marL="457200" indent="-457200">
              <a:lnSpc>
                <a:spcPts val="3560"/>
              </a:lnSpc>
              <a:spcAft>
                <a:spcPts val="1200"/>
              </a:spcAft>
              <a:buFont typeface="Arial" panose="020B0604020202020204" pitchFamily="34" charset="0"/>
              <a:buChar char="•"/>
            </a:pPr>
            <a:r>
              <a:rPr lang="de-DE" sz="2800" dirty="0"/>
              <a:t>Im letzten Jahr der </a:t>
            </a:r>
            <a:r>
              <a:rPr lang="de-DE" sz="2800" dirty="0">
                <a:solidFill>
                  <a:srgbClr val="0070C0"/>
                </a:solidFill>
              </a:rPr>
              <a:t>Regierung von Kaiser Domitian </a:t>
            </a:r>
            <a:r>
              <a:rPr lang="de-DE" sz="2800" dirty="0"/>
              <a:t>(81–96 n. Chr.) </a:t>
            </a:r>
            <a:r>
              <a:rPr lang="de-DE" sz="2800" dirty="0">
                <a:solidFill>
                  <a:srgbClr val="0070C0"/>
                </a:solidFill>
              </a:rPr>
              <a:t>vom Apostel Johannes </a:t>
            </a:r>
            <a:r>
              <a:rPr lang="de-DE" sz="2800" dirty="0"/>
              <a:t>auf der Insel Patmos (ca. 70 km von Milet).</a:t>
            </a:r>
          </a:p>
          <a:p>
            <a:pPr marL="457200" indent="-457200">
              <a:lnSpc>
                <a:spcPts val="3560"/>
              </a:lnSpc>
              <a:spcAft>
                <a:spcPts val="1200"/>
              </a:spcAft>
              <a:buFont typeface="Arial" panose="020B0604020202020204" pitchFamily="34" charset="0"/>
              <a:buChar char="•"/>
            </a:pPr>
            <a:r>
              <a:rPr lang="de-DE" sz="2800" dirty="0">
                <a:ea typeface="Times New Roman" charset="0"/>
              </a:rPr>
              <a:t>Mit folgenden Worten betet Martial im Namen der Stadt Rom um </a:t>
            </a:r>
            <a:r>
              <a:rPr lang="de-DE" sz="2800" dirty="0">
                <a:solidFill>
                  <a:srgbClr val="0070C0"/>
                </a:solidFill>
                <a:ea typeface="Times New Roman" charset="0"/>
              </a:rPr>
              <a:t>die</a:t>
            </a:r>
            <a:r>
              <a:rPr lang="de-DE" sz="2800" dirty="0">
                <a:ea typeface="Times New Roman" charset="0"/>
              </a:rPr>
              <a:t> </a:t>
            </a:r>
            <a:r>
              <a:rPr lang="de-DE" sz="2800" dirty="0">
                <a:solidFill>
                  <a:srgbClr val="0070C0"/>
                </a:solidFill>
                <a:ea typeface="Times New Roman" charset="0"/>
              </a:rPr>
              <a:t>Rückkehr Domitians </a:t>
            </a:r>
            <a:r>
              <a:rPr lang="de-DE" sz="2800" dirty="0">
                <a:ea typeface="Times New Roman" charset="0"/>
              </a:rPr>
              <a:t>aus dem Norden: „</a:t>
            </a:r>
            <a:r>
              <a:rPr lang="de-DE" sz="2800" dirty="0">
                <a:solidFill>
                  <a:srgbClr val="0070C0"/>
                </a:solidFill>
                <a:ea typeface="Times New Roman" charset="0"/>
              </a:rPr>
              <a:t>Morgenstern, bringe den Tag, komm bald, und lass uns nicht bangen. Roma bettelt darum, dass ihr der Caesar erscheine</a:t>
            </a:r>
            <a:r>
              <a:rPr lang="de-DE" sz="2800" dirty="0">
                <a:ea typeface="Times New Roman" charset="0"/>
              </a:rPr>
              <a:t>!“ </a:t>
            </a:r>
          </a:p>
          <a:p>
            <a:pPr marL="457200" indent="-457200">
              <a:lnSpc>
                <a:spcPts val="3560"/>
              </a:lnSpc>
              <a:spcAft>
                <a:spcPts val="1200"/>
              </a:spcAft>
              <a:buFont typeface="Arial" panose="020B0604020202020204" pitchFamily="34" charset="0"/>
              <a:buChar char="•"/>
            </a:pPr>
            <a:r>
              <a:rPr lang="de-DE" sz="2800" dirty="0">
                <a:ea typeface="Times New Roman" charset="0"/>
              </a:rPr>
              <a:t>Doch ist </a:t>
            </a:r>
            <a:r>
              <a:rPr lang="de-DE" sz="2800" dirty="0">
                <a:solidFill>
                  <a:srgbClr val="0070C0"/>
                </a:solidFill>
                <a:ea typeface="Times New Roman" charset="0"/>
              </a:rPr>
              <a:t>Jesus der wahre, helle Morgenstern </a:t>
            </a:r>
            <a:r>
              <a:rPr lang="de-DE" sz="2800" dirty="0">
                <a:ea typeface="Times New Roman" charset="0"/>
              </a:rPr>
              <a:t>(</a:t>
            </a:r>
            <a:r>
              <a:rPr lang="de-DE" sz="2800" dirty="0" err="1">
                <a:ea typeface="Times New Roman" charset="0"/>
              </a:rPr>
              <a:t>Offb</a:t>
            </a:r>
            <a:r>
              <a:rPr lang="de-DE" sz="2800" dirty="0">
                <a:ea typeface="Times New Roman" charset="0"/>
              </a:rPr>
              <a:t> 22,16). Seine Braut spricht: „</a:t>
            </a:r>
            <a:r>
              <a:rPr lang="de-DE" sz="2800" dirty="0">
                <a:solidFill>
                  <a:srgbClr val="0070C0"/>
                </a:solidFill>
                <a:ea typeface="Times New Roman" charset="0"/>
              </a:rPr>
              <a:t>Komm!</a:t>
            </a:r>
            <a:r>
              <a:rPr lang="de-DE" sz="2800" dirty="0">
                <a:ea typeface="Times New Roman" charset="0"/>
              </a:rPr>
              <a:t>“ (</a:t>
            </a:r>
            <a:r>
              <a:rPr lang="de-DE" sz="2800" dirty="0" err="1">
                <a:ea typeface="Times New Roman" charset="0"/>
              </a:rPr>
              <a:t>Offb</a:t>
            </a:r>
            <a:r>
              <a:rPr lang="de-DE" sz="2800" dirty="0">
                <a:ea typeface="Times New Roman" charset="0"/>
              </a:rPr>
              <a:t> 22,17), und die Antwort heißt: „Ja, ich komme bald“ (</a:t>
            </a:r>
            <a:r>
              <a:rPr lang="de-DE" sz="2800" dirty="0" err="1">
                <a:ea typeface="Times New Roman" charset="0"/>
              </a:rPr>
              <a:t>Offb</a:t>
            </a:r>
            <a:r>
              <a:rPr lang="de-DE" sz="2800" dirty="0">
                <a:ea typeface="Times New Roman" charset="0"/>
              </a:rPr>
              <a:t> 22,20).</a:t>
            </a:r>
          </a:p>
        </p:txBody>
      </p:sp>
    </p:spTree>
    <p:extLst>
      <p:ext uri="{BB962C8B-B14F-4D97-AF65-F5344CB8AC3E}">
        <p14:creationId xmlns:p14="http://schemas.microsoft.com/office/powerpoint/2010/main" val="281360608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1703540" y="125260"/>
            <a:ext cx="8669266" cy="291931"/>
          </a:xfrm>
        </p:spPr>
        <p:txBody>
          <a:bodyPr>
            <a:noAutofit/>
          </a:bodyPr>
          <a:lstStyle/>
          <a:p>
            <a:pPr algn="ctr">
              <a:lnSpc>
                <a:spcPts val="2800"/>
              </a:lnSpc>
              <a:spcAft>
                <a:spcPts val="600"/>
              </a:spcAft>
            </a:pPr>
            <a:r>
              <a:rPr lang="de-DE" sz="3200" dirty="0">
                <a:latin typeface="Times New Roman" panose="02020603050405020304" pitchFamily="18" charset="0"/>
                <a:cs typeface="Times New Roman" panose="02020603050405020304" pitchFamily="18" charset="0"/>
              </a:rPr>
              <a:t>Die sieben Gemeinde der Johannesoffenbarung</a:t>
            </a:r>
          </a:p>
        </p:txBody>
      </p:sp>
      <p:pic>
        <p:nvPicPr>
          <p:cNvPr id="3" name="Inhaltsplatzhalter 2" descr="Sendschreibengemeinden-Stra.jpg"/>
          <p:cNvPicPr>
            <a:picLocks noGrp="1" noChangeAspect="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2152073" y="557028"/>
            <a:ext cx="8082059" cy="5556123"/>
          </a:xfrm>
        </p:spPr>
      </p:pic>
    </p:spTree>
    <p:extLst>
      <p:ext uri="{BB962C8B-B14F-4D97-AF65-F5344CB8AC3E}">
        <p14:creationId xmlns:p14="http://schemas.microsoft.com/office/powerpoint/2010/main" val="15789517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042B49-D03E-ED48-AAC9-9EEC7F74CE14}"/>
              </a:ext>
            </a:extLst>
          </p:cNvPr>
          <p:cNvSpPr>
            <a:spLocks noGrp="1"/>
          </p:cNvSpPr>
          <p:nvPr>
            <p:ph type="title"/>
          </p:nvPr>
        </p:nvSpPr>
        <p:spPr>
          <a:xfrm>
            <a:off x="554182" y="25673"/>
            <a:ext cx="11484526" cy="570072"/>
          </a:xfrm>
        </p:spPr>
        <p:txBody>
          <a:bodyPr/>
          <a:lstStyle/>
          <a:p>
            <a:r>
              <a:rPr lang="de-DE" sz="3200" dirty="0">
                <a:latin typeface="Times New Roman" panose="02020603050405020304" pitchFamily="18" charset="0"/>
                <a:cs typeface="Times New Roman" panose="02020603050405020304" pitchFamily="18" charset="0"/>
              </a:rPr>
              <a:t>Botschaft mit alttestamentlichen Wurzeln</a:t>
            </a:r>
          </a:p>
        </p:txBody>
      </p:sp>
      <p:sp>
        <p:nvSpPr>
          <p:cNvPr id="3" name="Inhaltsplatzhalter 2">
            <a:extLst>
              <a:ext uri="{FF2B5EF4-FFF2-40B4-BE49-F238E27FC236}">
                <a16:creationId xmlns:a16="http://schemas.microsoft.com/office/drawing/2014/main" id="{297DEA3D-25A7-724E-9DC5-92FBD0DBFE39}"/>
              </a:ext>
            </a:extLst>
          </p:cNvPr>
          <p:cNvSpPr>
            <a:spLocks noGrp="1"/>
          </p:cNvSpPr>
          <p:nvPr>
            <p:ph idx="1"/>
          </p:nvPr>
        </p:nvSpPr>
        <p:spPr>
          <a:xfrm>
            <a:off x="110836" y="858982"/>
            <a:ext cx="11926383" cy="4882807"/>
          </a:xfrm>
        </p:spPr>
        <p:txBody>
          <a:bodyPr/>
          <a:lstStyle/>
          <a:p>
            <a:pPr marL="457200" indent="-457200">
              <a:lnSpc>
                <a:spcPts val="3560"/>
              </a:lnSpc>
              <a:spcBef>
                <a:spcPts val="1303"/>
              </a:spcBef>
              <a:spcAft>
                <a:spcPts val="1200"/>
              </a:spcAft>
              <a:buFont typeface="Arial" panose="020B0604020202020204" pitchFamily="34" charset="0"/>
              <a:buChar char="•"/>
            </a:pPr>
            <a:r>
              <a:rPr lang="de-DE" sz="2800" dirty="0" err="1">
                <a:solidFill>
                  <a:srgbClr val="0070C0"/>
                </a:solidFill>
                <a:latin typeface="Times New Roman" panose="02020603050405020304" pitchFamily="18" charset="0"/>
                <a:cs typeface="Times New Roman" panose="02020603050405020304" pitchFamily="18" charset="0"/>
              </a:rPr>
              <a:t>Offb</a:t>
            </a:r>
            <a:r>
              <a:rPr lang="de-DE" sz="2800" dirty="0">
                <a:solidFill>
                  <a:srgbClr val="0070C0"/>
                </a:solidFill>
                <a:latin typeface="Times New Roman" panose="02020603050405020304" pitchFamily="18" charset="0"/>
                <a:cs typeface="Times New Roman" panose="02020603050405020304" pitchFamily="18" charset="0"/>
              </a:rPr>
              <a:t> 10,5-7</a:t>
            </a:r>
            <a:r>
              <a:rPr lang="de-DE" sz="2800" dirty="0">
                <a:latin typeface="Times New Roman" panose="02020603050405020304" pitchFamily="18" charset="0"/>
                <a:cs typeface="Times New Roman" panose="02020603050405020304" pitchFamily="18" charset="0"/>
              </a:rPr>
              <a:t>: „</a:t>
            </a:r>
            <a:r>
              <a:rPr lang="de-CH" sz="2800" dirty="0">
                <a:latin typeface="Times New Roman" panose="02020603050405020304" pitchFamily="18" charset="0"/>
                <a:cs typeface="Times New Roman" panose="02020603050405020304" pitchFamily="18" charset="0"/>
              </a:rPr>
              <a:t>Und der Engel, den ich stehen sah auf dem Meer und auf der Er-de, hob seine rechte Hand auf zum Himmel und schwor bei dem, der von Ewigkeit zu Ewigkeit lebt, der den Himmel und was darin ist geschaffen hat , und die Erde und was darin ist, und das Meer und was darin ist: Es soll hinfort keine Zeit mehr sein, </a:t>
            </a:r>
            <a:r>
              <a:rPr lang="de-CH" sz="2800" dirty="0">
                <a:solidFill>
                  <a:srgbClr val="0070C0"/>
                </a:solidFill>
                <a:latin typeface="Times New Roman" panose="02020603050405020304" pitchFamily="18" charset="0"/>
                <a:cs typeface="Times New Roman" panose="02020603050405020304" pitchFamily="18" charset="0"/>
              </a:rPr>
              <a:t>sondern in den Tagen, wenn der siebente Engel seine Stimme erheben und seine Posaune blasen wird, dann ist das Geheimnis Gottes, wie er es seinen Knechten, den Propheten, verkündigt hat, vollendet</a:t>
            </a:r>
            <a:r>
              <a:rPr lang="de-CH" sz="2800" dirty="0">
                <a:latin typeface="Times New Roman" panose="02020603050405020304" pitchFamily="18" charset="0"/>
                <a:cs typeface="Times New Roman" panose="02020603050405020304" pitchFamily="18" charset="0"/>
              </a:rPr>
              <a:t>.</a:t>
            </a:r>
            <a:r>
              <a:rPr lang="de-DE" sz="2800" dirty="0">
                <a:latin typeface="Times New Roman" panose="02020603050405020304" pitchFamily="18" charset="0"/>
                <a:cs typeface="Times New Roman" panose="02020603050405020304" pitchFamily="18" charset="0"/>
              </a:rPr>
              <a:t>“</a:t>
            </a:r>
          </a:p>
          <a:p>
            <a:pPr marL="457200" indent="-457200">
              <a:lnSpc>
                <a:spcPts val="3560"/>
              </a:lnSpc>
              <a:spcBef>
                <a:spcPts val="1303"/>
              </a:spcBef>
              <a:spcAft>
                <a:spcPts val="1200"/>
              </a:spcAft>
              <a:buFont typeface="Arial" panose="020B0604020202020204" pitchFamily="34" charset="0"/>
              <a:buChar char="•"/>
            </a:pPr>
            <a:r>
              <a:rPr lang="de-DE" sz="2800" dirty="0">
                <a:solidFill>
                  <a:srgbClr val="0070C0"/>
                </a:solidFill>
                <a:latin typeface="Times New Roman" panose="02020603050405020304" pitchFamily="18" charset="0"/>
                <a:cs typeface="Times New Roman" panose="02020603050405020304" pitchFamily="18" charset="0"/>
              </a:rPr>
              <a:t>Aufbau und Inhalt der Offenbarung</a:t>
            </a:r>
            <a:r>
              <a:rPr lang="de-DE" sz="2800" dirty="0">
                <a:latin typeface="Times New Roman" panose="02020603050405020304" pitchFamily="18" charset="0"/>
                <a:cs typeface="Times New Roman" panose="02020603050405020304" pitchFamily="18" charset="0"/>
              </a:rPr>
              <a:t>: Besonders </a:t>
            </a:r>
            <a:r>
              <a:rPr lang="de-DE" sz="2800" dirty="0">
                <a:solidFill>
                  <a:srgbClr val="0070C0"/>
                </a:solidFill>
                <a:latin typeface="Times New Roman" panose="02020603050405020304" pitchFamily="18" charset="0"/>
                <a:cs typeface="Times New Roman" panose="02020603050405020304" pitchFamily="18" charset="0"/>
              </a:rPr>
              <a:t>deutliche Parallelen zu Hesekiel</a:t>
            </a:r>
            <a:r>
              <a:rPr lang="de-DE" sz="2800" dirty="0">
                <a:latin typeface="Times New Roman" panose="02020603050405020304" pitchFamily="18" charset="0"/>
                <a:cs typeface="Times New Roman" panose="02020603050405020304" pitchFamily="18" charset="0"/>
              </a:rPr>
              <a:t>, </a:t>
            </a:r>
            <a:r>
              <a:rPr lang="de-DE" sz="2800" dirty="0">
                <a:solidFill>
                  <a:srgbClr val="0070C0"/>
                </a:solidFill>
                <a:latin typeface="Times New Roman" panose="02020603050405020304" pitchFamily="18" charset="0"/>
                <a:cs typeface="Times New Roman" panose="02020603050405020304" pitchFamily="18" charset="0"/>
              </a:rPr>
              <a:t>Daniel</a:t>
            </a:r>
            <a:r>
              <a:rPr lang="de-DE" sz="2800" dirty="0">
                <a:latin typeface="Times New Roman" panose="02020603050405020304" pitchFamily="18" charset="0"/>
                <a:cs typeface="Times New Roman" panose="02020603050405020304" pitchFamily="18" charset="0"/>
              </a:rPr>
              <a:t>, </a:t>
            </a:r>
            <a:r>
              <a:rPr lang="de-DE" sz="2800" dirty="0">
                <a:solidFill>
                  <a:srgbClr val="0070C0"/>
                </a:solidFill>
                <a:latin typeface="Times New Roman" panose="02020603050405020304" pitchFamily="18" charset="0"/>
                <a:cs typeface="Times New Roman" panose="02020603050405020304" pitchFamily="18" charset="0"/>
              </a:rPr>
              <a:t>Sacharja</a:t>
            </a:r>
            <a:r>
              <a:rPr lang="de-DE" sz="2800" dirty="0">
                <a:latin typeface="Times New Roman" panose="02020603050405020304" pitchFamily="18" charset="0"/>
                <a:cs typeface="Times New Roman" panose="02020603050405020304" pitchFamily="18" charset="0"/>
              </a:rPr>
              <a:t>, aber auch zu Jesaja, Jeremia usw.</a:t>
            </a:r>
          </a:p>
        </p:txBody>
      </p:sp>
    </p:spTree>
    <p:extLst>
      <p:ext uri="{BB962C8B-B14F-4D97-AF65-F5344CB8AC3E}">
        <p14:creationId xmlns:p14="http://schemas.microsoft.com/office/powerpoint/2010/main" val="388078213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86F4-6F9B-FD40-BBAF-7FE1BE887F6A}"/>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AD15BA73-C084-D646-B8FF-49C26845B677}"/>
              </a:ext>
            </a:extLst>
          </p:cNvPr>
          <p:cNvSpPr>
            <a:spLocks noGrp="1"/>
          </p:cNvSpPr>
          <p:nvPr>
            <p:ph idx="1"/>
          </p:nvPr>
        </p:nvSpPr>
        <p:spPr/>
        <p:txBody>
          <a:bodyPr/>
          <a:lstStyle/>
          <a:p>
            <a:endParaRPr lang="de-DE" dirty="0"/>
          </a:p>
          <a:p>
            <a:endParaRPr lang="de-DE" dirty="0"/>
          </a:p>
          <a:p>
            <a:endParaRPr lang="de-DE" dirty="0"/>
          </a:p>
          <a:p>
            <a:pPr algn="ctr"/>
            <a:r>
              <a:rPr lang="de-DE" dirty="0"/>
              <a:t>Der göttliche Erlöser als Offenbarer</a:t>
            </a:r>
          </a:p>
        </p:txBody>
      </p:sp>
    </p:spTree>
    <p:extLst>
      <p:ext uri="{BB962C8B-B14F-4D97-AF65-F5344CB8AC3E}">
        <p14:creationId xmlns:p14="http://schemas.microsoft.com/office/powerpoint/2010/main" val="246269249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343324-D5DD-0747-BF04-73DEC8DFB7CE}"/>
              </a:ext>
            </a:extLst>
          </p:cNvPr>
          <p:cNvSpPr>
            <a:spLocks noGrp="1"/>
          </p:cNvSpPr>
          <p:nvPr>
            <p:ph type="title"/>
          </p:nvPr>
        </p:nvSpPr>
        <p:spPr>
          <a:xfrm>
            <a:off x="605306" y="25673"/>
            <a:ext cx="11433401" cy="553876"/>
          </a:xfrm>
        </p:spPr>
        <p:txBody>
          <a:bodyPr/>
          <a:lstStyle/>
          <a:p>
            <a:r>
              <a:rPr lang="de-DE" dirty="0"/>
              <a:t>Jesus = Anfang und Ende</a:t>
            </a:r>
          </a:p>
        </p:txBody>
      </p:sp>
      <p:sp>
        <p:nvSpPr>
          <p:cNvPr id="3" name="Inhaltsplatzhalter 2">
            <a:extLst>
              <a:ext uri="{FF2B5EF4-FFF2-40B4-BE49-F238E27FC236}">
                <a16:creationId xmlns:a16="http://schemas.microsoft.com/office/drawing/2014/main" id="{8E32DAB5-A784-914A-B6FA-AD4D4B4913A6}"/>
              </a:ext>
            </a:extLst>
          </p:cNvPr>
          <p:cNvSpPr>
            <a:spLocks noGrp="1"/>
          </p:cNvSpPr>
          <p:nvPr>
            <p:ph idx="1"/>
          </p:nvPr>
        </p:nvSpPr>
        <p:spPr>
          <a:xfrm>
            <a:off x="206062" y="695460"/>
            <a:ext cx="11831157" cy="5370490"/>
          </a:xfrm>
        </p:spPr>
        <p:txBody>
          <a:bodyPr/>
          <a:lstStyle/>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1,17b: „Und er legte seine Rechte auf mich und sprach: ‚Fürchte dich nicht! </a:t>
            </a:r>
            <a:r>
              <a:rPr lang="de-DE" sz="2200" dirty="0">
                <a:solidFill>
                  <a:srgbClr val="0070C0"/>
                </a:solidFill>
                <a:latin typeface="Times New Roman" panose="02020603050405020304" pitchFamily="18" charset="0"/>
                <a:cs typeface="Times New Roman" panose="02020603050405020304" pitchFamily="18" charset="0"/>
              </a:rPr>
              <a:t>Ich bin der Erste und der Letzte </a:t>
            </a:r>
            <a:r>
              <a:rPr lang="de-CH" sz="2200" dirty="0">
                <a:latin typeface="Times New Roman" panose="02020603050405020304" pitchFamily="18" charset="0"/>
                <a:cs typeface="Times New Roman" panose="02020603050405020304" pitchFamily="18" charset="0"/>
              </a:rPr>
              <a:t>und der Lebendige, und ich war tot, und siehe, ich bin lebendig in alle Ewigkeit und habe die Schlüssel des Todes und des Hades.</a:t>
            </a:r>
            <a:r>
              <a:rPr lang="de-DE" sz="2200" dirty="0">
                <a:latin typeface="Times New Roman" panose="02020603050405020304" pitchFamily="18" charset="0"/>
                <a:cs typeface="Times New Roman" panose="02020603050405020304" pitchFamily="18" charset="0"/>
              </a:rPr>
              <a:t>‘“</a:t>
            </a:r>
          </a:p>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1,8: „‚</a:t>
            </a:r>
            <a:r>
              <a:rPr lang="de-DE" sz="2200" dirty="0">
                <a:solidFill>
                  <a:srgbClr val="FF0000"/>
                </a:solidFill>
                <a:latin typeface="Times New Roman" panose="02020603050405020304" pitchFamily="18" charset="0"/>
                <a:cs typeface="Times New Roman" panose="02020603050405020304" pitchFamily="18" charset="0"/>
              </a:rPr>
              <a:t>Ich bin das Alpha und das Omega‘</a:t>
            </a:r>
            <a:r>
              <a:rPr lang="de-DE" sz="2200" dirty="0">
                <a:latin typeface="Times New Roman" panose="02020603050405020304" pitchFamily="18" charset="0"/>
                <a:cs typeface="Times New Roman" panose="02020603050405020304" pitchFamily="18" charset="0"/>
              </a:rPr>
              <a:t>, spricht der Herr, Gott, </a:t>
            </a:r>
            <a:r>
              <a:rPr lang="de-DE" sz="2200" dirty="0">
                <a:solidFill>
                  <a:srgbClr val="7030A0"/>
                </a:solidFill>
                <a:latin typeface="Times New Roman" panose="02020603050405020304" pitchFamily="18" charset="0"/>
                <a:cs typeface="Times New Roman" panose="02020603050405020304" pitchFamily="18" charset="0"/>
              </a:rPr>
              <a:t>der ist und der war und der kommt</a:t>
            </a:r>
            <a:r>
              <a:rPr lang="de-DE" sz="2200" dirty="0">
                <a:latin typeface="Times New Roman" panose="02020603050405020304" pitchFamily="18" charset="0"/>
                <a:cs typeface="Times New Roman" panose="02020603050405020304" pitchFamily="18" charset="0"/>
              </a:rPr>
              <a:t>, der Allmächtige“ (vgl. </a:t>
            </a:r>
            <a:r>
              <a:rPr lang="de-DE" sz="2200" dirty="0" err="1">
                <a:latin typeface="Times New Roman" panose="02020603050405020304" pitchFamily="18" charset="0"/>
                <a:cs typeface="Times New Roman" panose="02020603050405020304" pitchFamily="18" charset="0"/>
              </a:rPr>
              <a:t>Hebr</a:t>
            </a:r>
            <a:r>
              <a:rPr lang="de-DE" sz="2200" dirty="0">
                <a:latin typeface="Times New Roman" panose="02020603050405020304" pitchFamily="18" charset="0"/>
                <a:cs typeface="Times New Roman" panose="02020603050405020304" pitchFamily="18" charset="0"/>
              </a:rPr>
              <a:t> 1,12; 13,8).</a:t>
            </a:r>
          </a:p>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2,8: „Und dem Engel der Gemeinde in Smyrna schreibe: ‚</a:t>
            </a:r>
            <a:r>
              <a:rPr lang="de-DE" sz="2200" dirty="0">
                <a:solidFill>
                  <a:srgbClr val="0070C0"/>
                </a:solidFill>
                <a:latin typeface="Times New Roman" panose="02020603050405020304" pitchFamily="18" charset="0"/>
                <a:cs typeface="Times New Roman" panose="02020603050405020304" pitchFamily="18" charset="0"/>
              </a:rPr>
              <a:t>Dies sagt der Erste und der Letzte</a:t>
            </a:r>
            <a:r>
              <a:rPr lang="de-DE" sz="2200" dirty="0">
                <a:latin typeface="Times New Roman" panose="02020603050405020304" pitchFamily="18" charset="0"/>
                <a:cs typeface="Times New Roman" panose="02020603050405020304" pitchFamily="18" charset="0"/>
              </a:rPr>
              <a:t>, der tot war und wieder lebendig wurde …‘“</a:t>
            </a:r>
          </a:p>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21,6: „Und er sprach zu mir: ‚Es ist geschehen. </a:t>
            </a:r>
            <a:r>
              <a:rPr lang="de-DE" sz="2200" dirty="0">
                <a:solidFill>
                  <a:srgbClr val="FF0000"/>
                </a:solidFill>
                <a:latin typeface="Times New Roman" panose="02020603050405020304" pitchFamily="18" charset="0"/>
                <a:cs typeface="Times New Roman" panose="02020603050405020304" pitchFamily="18" charset="0"/>
              </a:rPr>
              <a:t>Ich</a:t>
            </a:r>
            <a:r>
              <a:rPr lang="de-DE" sz="2200" dirty="0">
                <a:latin typeface="Times New Roman" panose="02020603050405020304" pitchFamily="18" charset="0"/>
                <a:cs typeface="Times New Roman" panose="02020603050405020304" pitchFamily="18" charset="0"/>
              </a:rPr>
              <a:t> </a:t>
            </a:r>
            <a:r>
              <a:rPr lang="de-DE" sz="2200" dirty="0">
                <a:solidFill>
                  <a:srgbClr val="FF0000"/>
                </a:solidFill>
                <a:latin typeface="Times New Roman" panose="02020603050405020304" pitchFamily="18" charset="0"/>
                <a:cs typeface="Times New Roman" panose="02020603050405020304" pitchFamily="18" charset="0"/>
              </a:rPr>
              <a:t>bin das Alpha und das Omega</a:t>
            </a:r>
            <a:r>
              <a:rPr lang="de-DE" sz="2200" dirty="0">
                <a:latin typeface="Times New Roman" panose="02020603050405020304" pitchFamily="18" charset="0"/>
                <a:cs typeface="Times New Roman" panose="02020603050405020304" pitchFamily="18" charset="0"/>
              </a:rPr>
              <a:t>, </a:t>
            </a:r>
            <a:r>
              <a:rPr lang="de-DE" sz="2200" dirty="0">
                <a:solidFill>
                  <a:srgbClr val="00B050"/>
                </a:solidFill>
                <a:latin typeface="Times New Roman" panose="02020603050405020304" pitchFamily="18" charset="0"/>
                <a:cs typeface="Times New Roman" panose="02020603050405020304" pitchFamily="18" charset="0"/>
              </a:rPr>
              <a:t>der Anfang und das Ende</a:t>
            </a:r>
            <a:r>
              <a:rPr lang="de-DE" sz="2200" dirty="0">
                <a:latin typeface="Times New Roman" panose="02020603050405020304" pitchFamily="18" charset="0"/>
                <a:cs typeface="Times New Roman" panose="02020603050405020304" pitchFamily="18" charset="0"/>
              </a:rPr>
              <a:t>. Ich will dem Dürstenden aus der Quelle des Wassers des Lebens geben umsonst.‘“</a:t>
            </a:r>
          </a:p>
          <a:p>
            <a:pPr>
              <a:lnSpc>
                <a:spcPts val="2640"/>
              </a:lnSpc>
              <a:spcAft>
                <a:spcPts val="1200"/>
              </a:spcAft>
              <a:buFont typeface="Arial" panose="020B0604020202020204" pitchFamily="34" charset="0"/>
              <a:buChar char="•"/>
            </a:pP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22,13: „</a:t>
            </a:r>
            <a:r>
              <a:rPr lang="de-CH" sz="2200" dirty="0">
                <a:latin typeface="Times New Roman" panose="02020603050405020304" pitchFamily="18" charset="0"/>
                <a:cs typeface="Times New Roman" panose="02020603050405020304" pitchFamily="18" charset="0"/>
              </a:rPr>
              <a:t>Siehe, ich komme bald und mein Lohn mit mir, um einem jeden zu vergelten, wie sein Werk ist. </a:t>
            </a:r>
            <a:r>
              <a:rPr lang="de-DE" sz="2200" dirty="0">
                <a:solidFill>
                  <a:srgbClr val="FF0000"/>
                </a:solidFill>
                <a:latin typeface="Times New Roman" panose="02020603050405020304" pitchFamily="18" charset="0"/>
                <a:cs typeface="Times New Roman" panose="02020603050405020304" pitchFamily="18" charset="0"/>
              </a:rPr>
              <a:t>Ich bin das Alpha und das Omega</a:t>
            </a:r>
            <a:r>
              <a:rPr lang="de-DE" sz="2200" dirty="0">
                <a:latin typeface="Times New Roman" panose="02020603050405020304" pitchFamily="18" charset="0"/>
                <a:cs typeface="Times New Roman" panose="02020603050405020304" pitchFamily="18" charset="0"/>
              </a:rPr>
              <a:t>, </a:t>
            </a:r>
            <a:r>
              <a:rPr lang="de-DE" sz="2200" dirty="0">
                <a:solidFill>
                  <a:srgbClr val="0070C0"/>
                </a:solidFill>
                <a:latin typeface="Times New Roman" panose="02020603050405020304" pitchFamily="18" charset="0"/>
                <a:cs typeface="Times New Roman" panose="02020603050405020304" pitchFamily="18" charset="0"/>
              </a:rPr>
              <a:t>der Erste und der Letzte</a:t>
            </a:r>
            <a:r>
              <a:rPr lang="de-DE" sz="2200" dirty="0">
                <a:latin typeface="Times New Roman" panose="02020603050405020304" pitchFamily="18" charset="0"/>
                <a:cs typeface="Times New Roman" panose="02020603050405020304" pitchFamily="18" charset="0"/>
              </a:rPr>
              <a:t>, </a:t>
            </a:r>
            <a:r>
              <a:rPr lang="de-DE" sz="2200" dirty="0">
                <a:solidFill>
                  <a:srgbClr val="00B050"/>
                </a:solidFill>
                <a:latin typeface="Times New Roman" panose="02020603050405020304" pitchFamily="18" charset="0"/>
                <a:cs typeface="Times New Roman" panose="02020603050405020304" pitchFamily="18" charset="0"/>
              </a:rPr>
              <a:t>der Anfang und das Ende</a:t>
            </a:r>
            <a:r>
              <a:rPr lang="de-DE" sz="2200" dirty="0">
                <a:latin typeface="Times New Roman" panose="02020603050405020304" pitchFamily="18" charset="0"/>
                <a:cs typeface="Times New Roman" panose="02020603050405020304" pitchFamily="18" charset="0"/>
              </a:rPr>
              <a:t>.“</a:t>
            </a:r>
          </a:p>
          <a:p>
            <a:pPr>
              <a:lnSpc>
                <a:spcPts val="2640"/>
              </a:lnSpc>
              <a:spcAft>
                <a:spcPts val="1200"/>
              </a:spcAft>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Vgl. </a:t>
            </a:r>
            <a:r>
              <a:rPr lang="de-DE" sz="2200" dirty="0" err="1">
                <a:latin typeface="Times New Roman" panose="02020603050405020304" pitchFamily="18" charset="0"/>
                <a:cs typeface="Times New Roman" panose="02020603050405020304" pitchFamily="18" charset="0"/>
              </a:rPr>
              <a:t>Offb</a:t>
            </a:r>
            <a:r>
              <a:rPr lang="de-DE" sz="2200" dirty="0">
                <a:latin typeface="Times New Roman" panose="02020603050405020304" pitchFamily="18" charset="0"/>
                <a:cs typeface="Times New Roman" panose="02020603050405020304" pitchFamily="18" charset="0"/>
              </a:rPr>
              <a:t> 3,14: „… </a:t>
            </a:r>
            <a:r>
              <a:rPr lang="de-DE" sz="2200" dirty="0">
                <a:solidFill>
                  <a:srgbClr val="00B050"/>
                </a:solidFill>
                <a:latin typeface="Times New Roman" panose="02020603050405020304" pitchFamily="18" charset="0"/>
                <a:cs typeface="Times New Roman" panose="02020603050405020304" pitchFamily="18" charset="0"/>
              </a:rPr>
              <a:t>der Anfang/Urgrund der Schöpfung Gottes</a:t>
            </a:r>
            <a:r>
              <a:rPr lang="de-DE"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ἀρχὴ</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τῆς</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κτίσεως</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τοῦ</a:t>
            </a:r>
            <a:r>
              <a:rPr lang="el-GR" sz="2200" dirty="0">
                <a:latin typeface="Times New Roman" panose="02020603050405020304" pitchFamily="18" charset="0"/>
                <a:cs typeface="Times New Roman" panose="02020603050405020304" pitchFamily="18" charset="0"/>
              </a:rPr>
              <a:t> </a:t>
            </a:r>
            <a:r>
              <a:rPr lang="el-GR" sz="2200" dirty="0" err="1">
                <a:latin typeface="Times New Roman" panose="02020603050405020304" pitchFamily="18" charset="0"/>
                <a:cs typeface="Times New Roman" panose="02020603050405020304" pitchFamily="18" charset="0"/>
              </a:rPr>
              <a:t>θεοῦ</a:t>
            </a:r>
            <a:r>
              <a:rPr lang="de-DE"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55278997"/>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sign">
  <a:themeElements>
    <a:clrScheme name="">
      <a:dk1>
        <a:srgbClr val="000000"/>
      </a:dk1>
      <a:lt1>
        <a:srgbClr val="FFFFFF"/>
      </a:lt1>
      <a:dk2>
        <a:srgbClr val="000000"/>
      </a:dk2>
      <a:lt2>
        <a:srgbClr val="808080"/>
      </a:lt2>
      <a:accent1>
        <a:srgbClr val="004174"/>
      </a:accent1>
      <a:accent2>
        <a:srgbClr val="333399"/>
      </a:accent2>
      <a:accent3>
        <a:srgbClr val="FFFFFF"/>
      </a:accent3>
      <a:accent4>
        <a:srgbClr val="000000"/>
      </a:accent4>
      <a:accent5>
        <a:srgbClr val="AAB0BC"/>
      </a:accent5>
      <a:accent6>
        <a:srgbClr val="2D2D8A"/>
      </a:accent6>
      <a:hlink>
        <a:srgbClr val="009999"/>
      </a:hlink>
      <a:folHlink>
        <a:srgbClr val="99CC00"/>
      </a:folHlink>
    </a:clrScheme>
    <a:fontScheme name="Title &amp; Bullets">
      <a:majorFont>
        <a:latin typeface="Frutiger Next Pro Light"/>
        <a:ea typeface=".Aqua かな"/>
        <a:cs typeface=".Aqua かな"/>
      </a:majorFont>
      <a:minorFont>
        <a:latin typeface="Frutiger Next Pro Light"/>
        <a:ea typeface=".Aqua かな"/>
        <a:cs typeface=".Aqua かな"/>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500" b="0" i="0" u="none" strike="noStrike" cap="none" normalizeH="0" baseline="0" smtClean="0">
            <a:ln>
              <a:noFill/>
            </a:ln>
            <a:solidFill>
              <a:srgbClr val="000000"/>
            </a:solidFill>
            <a:effectLst/>
            <a:latin typeface="Frutiger Next Pro Light" charset="0"/>
            <a:ea typeface=".Aqua かな" charset="0"/>
            <a:cs typeface=".Aqua かな" charset="0"/>
            <a:sym typeface="Frutiger Next Pro Light"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500" b="0" i="0" u="none" strike="noStrike" cap="none" normalizeH="0" baseline="0" smtClean="0">
            <a:ln>
              <a:noFill/>
            </a:ln>
            <a:solidFill>
              <a:srgbClr val="000000"/>
            </a:solidFill>
            <a:effectLst/>
            <a:latin typeface="Frutiger Next Pro Light" charset="0"/>
            <a:ea typeface=".Aqua かな" charset="0"/>
            <a:cs typeface=".Aqua かな" charset="0"/>
            <a:sym typeface="Frutiger Next Pro Light"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Eph 1,13f</Template>
  <TotalTime>0</TotalTime>
  <Words>4229</Words>
  <Application>Microsoft Macintosh PowerPoint</Application>
  <PresentationFormat>Breitbild</PresentationFormat>
  <Paragraphs>133</Paragraphs>
  <Slides>31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31</vt:i4>
      </vt:variant>
    </vt:vector>
  </HeadingPairs>
  <TitlesOfParts>
    <vt:vector size="36" baseType="lpstr">
      <vt:lpstr>Arial</vt:lpstr>
      <vt:lpstr>Calibri</vt:lpstr>
      <vt:lpstr>Frutiger Next Pro Light</vt:lpstr>
      <vt:lpstr>Times New Roman</vt:lpstr>
      <vt:lpstr>Design</vt:lpstr>
      <vt:lpstr>Der Menschensohn und Gottessohn mit seiner Gemeinde in der Johannesoffenbarung</vt:lpstr>
      <vt:lpstr>PowerPoint-Präsentation</vt:lpstr>
      <vt:lpstr>Offenbarung 1,17-18</vt:lpstr>
      <vt:lpstr>PowerPoint-Präsentation</vt:lpstr>
      <vt:lpstr>Datierung zur Zeit von Kaiser Domitian</vt:lpstr>
      <vt:lpstr>Die sieben Gemeinde der Johannesoffenbarung</vt:lpstr>
      <vt:lpstr>Botschaft mit alttestamentlichen Wurzeln</vt:lpstr>
      <vt:lpstr>PowerPoint-Präsentation</vt:lpstr>
      <vt:lpstr>Jesus = Anfang und Ende</vt:lpstr>
      <vt:lpstr>Jesus = Anfang und Ende</vt:lpstr>
      <vt:lpstr>„Der ist und war und kommt“ = der Allmächtige</vt:lpstr>
      <vt:lpstr>PowerPoint-Präsentation</vt:lpstr>
      <vt:lpstr>„… welche ihn durchstochen haben …“</vt:lpstr>
      <vt:lpstr>„… einem Menschensohn gleich …“</vt:lpstr>
      <vt:lpstr>„… weiß wie Wolle, wie der Schnee …“</vt:lpstr>
      <vt:lpstr> Funkelnde Füße des offenbarenden Jesus</vt:lpstr>
      <vt:lpstr>PowerPoint-Präsentation</vt:lpstr>
      <vt:lpstr>Sieben Geister – die „sieben“ Augen Gottes</vt:lpstr>
      <vt:lpstr>Sieben Sterne = sieben Engel/Boten</vt:lpstr>
      <vt:lpstr>Münze von 82/83 n. Chr. – Frau des Kaisers Domitian und verstorbener Sohn</vt:lpstr>
      <vt:lpstr>Sieben Sterne = sieben Engel/Boten</vt:lpstr>
      <vt:lpstr>Sieben(armiger) Leuchter = sieben Gemeinden</vt:lpstr>
      <vt:lpstr>PowerPoint-Präsentation</vt:lpstr>
      <vt:lpstr>„Schlüssel Davids“</vt:lpstr>
      <vt:lpstr>Herrscherstab</vt:lpstr>
      <vt:lpstr>Der „Löwe aus Juda“ hat überwunden</vt:lpstr>
      <vt:lpstr>PowerPoint-Präsentation</vt:lpstr>
      <vt:lpstr>„Anbeten“ in der Johannesoffenbarung</vt:lpstr>
      <vt:lpstr>PowerPoint-Präsentation</vt:lpstr>
      <vt:lpstr>PowerPoint-Präsentation</vt:lpstr>
      <vt:lpstr>Schluss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auferstandene und wiederkommende Jesus in der Johannesoffenbarung</dc:title>
  <dc:creator>Jacob Thiessen</dc:creator>
  <cp:lastModifiedBy>Jacob Thiessen</cp:lastModifiedBy>
  <cp:revision>408</cp:revision>
  <cp:lastPrinted>2021-08-15T05:29:43Z</cp:lastPrinted>
  <dcterms:created xsi:type="dcterms:W3CDTF">2020-04-12T06:54:36Z</dcterms:created>
  <dcterms:modified xsi:type="dcterms:W3CDTF">2021-11-15T08:33:41Z</dcterms:modified>
</cp:coreProperties>
</file>