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35"/>
  </p:notesMasterIdLst>
  <p:sldIdLst>
    <p:sldId id="256" r:id="rId2"/>
    <p:sldId id="257" r:id="rId3"/>
    <p:sldId id="282" r:id="rId4"/>
    <p:sldId id="284" r:id="rId5"/>
    <p:sldId id="283" r:id="rId6"/>
    <p:sldId id="258" r:id="rId7"/>
    <p:sldId id="290" r:id="rId8"/>
    <p:sldId id="259" r:id="rId9"/>
    <p:sldId id="260" r:id="rId10"/>
    <p:sldId id="261" r:id="rId11"/>
    <p:sldId id="263" r:id="rId12"/>
    <p:sldId id="274" r:id="rId13"/>
    <p:sldId id="277" r:id="rId14"/>
    <p:sldId id="278" r:id="rId15"/>
    <p:sldId id="269" r:id="rId16"/>
    <p:sldId id="270" r:id="rId17"/>
    <p:sldId id="271" r:id="rId18"/>
    <p:sldId id="279" r:id="rId19"/>
    <p:sldId id="266" r:id="rId20"/>
    <p:sldId id="281" r:id="rId21"/>
    <p:sldId id="265" r:id="rId22"/>
    <p:sldId id="285" r:id="rId23"/>
    <p:sldId id="264" r:id="rId24"/>
    <p:sldId id="289" r:id="rId25"/>
    <p:sldId id="286" r:id="rId26"/>
    <p:sldId id="280" r:id="rId27"/>
    <p:sldId id="273" r:id="rId28"/>
    <p:sldId id="268" r:id="rId29"/>
    <p:sldId id="272" r:id="rId30"/>
    <p:sldId id="267" r:id="rId31"/>
    <p:sldId id="287" r:id="rId32"/>
    <p:sldId id="288" r:id="rId33"/>
    <p:sldId id="291"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16"/>
    <p:restoredTop sz="94771"/>
  </p:normalViewPr>
  <p:slideViewPr>
    <p:cSldViewPr snapToGrid="0" snapToObjects="1">
      <p:cViewPr varScale="1">
        <p:scale>
          <a:sx n="100" d="100"/>
          <a:sy n="100" d="100"/>
        </p:scale>
        <p:origin x="552"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08938D-55B2-4424-8D8A-3084734B3D4B}"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395F8BC2-8020-48C1-B03C-60EDDA06C22F}">
      <dgm:prSet/>
      <dgm:spPr/>
      <dgm:t>
        <a:bodyPr/>
        <a:lstStyle/>
        <a:p>
          <a:r>
            <a:rPr lang="de-DE"/>
            <a:t>1. Jesu Heilungen als Bestätigung seiner Messianität</a:t>
          </a:r>
          <a:endParaRPr lang="en-US"/>
        </a:p>
      </dgm:t>
    </dgm:pt>
    <dgm:pt modelId="{ED901E95-6A30-4396-8A50-E0B53AB1AC31}" type="parTrans" cxnId="{B080B3F3-66D7-45C9-B317-92C18D805AAF}">
      <dgm:prSet/>
      <dgm:spPr/>
      <dgm:t>
        <a:bodyPr/>
        <a:lstStyle/>
        <a:p>
          <a:endParaRPr lang="en-US"/>
        </a:p>
      </dgm:t>
    </dgm:pt>
    <dgm:pt modelId="{E77BEF78-0BA0-42A6-A11B-9E4EAA58FB95}" type="sibTrans" cxnId="{B080B3F3-66D7-45C9-B317-92C18D805AAF}">
      <dgm:prSet/>
      <dgm:spPr/>
      <dgm:t>
        <a:bodyPr/>
        <a:lstStyle/>
        <a:p>
          <a:endParaRPr lang="en-US"/>
        </a:p>
      </dgm:t>
    </dgm:pt>
    <dgm:pt modelId="{42FDEDD6-BB90-4899-9F3C-23AA31F0039D}">
      <dgm:prSet/>
      <dgm:spPr/>
      <dgm:t>
        <a:bodyPr/>
        <a:lstStyle/>
        <a:p>
          <a:r>
            <a:rPr lang="de-DE" dirty="0"/>
            <a:t>2. Jesu sendet seine Apostel</a:t>
          </a:r>
          <a:endParaRPr lang="en-US" dirty="0"/>
        </a:p>
      </dgm:t>
    </dgm:pt>
    <dgm:pt modelId="{8C57E9E2-6120-4F77-B2DA-A8941F189C2D}" type="parTrans" cxnId="{4A056EDD-D0EC-46AC-BDBF-2B9F351328B5}">
      <dgm:prSet/>
      <dgm:spPr/>
      <dgm:t>
        <a:bodyPr/>
        <a:lstStyle/>
        <a:p>
          <a:endParaRPr lang="en-US"/>
        </a:p>
      </dgm:t>
    </dgm:pt>
    <dgm:pt modelId="{2F0C8F3D-1930-4420-9D94-032FE78C3B18}" type="sibTrans" cxnId="{4A056EDD-D0EC-46AC-BDBF-2B9F351328B5}">
      <dgm:prSet/>
      <dgm:spPr/>
      <dgm:t>
        <a:bodyPr/>
        <a:lstStyle/>
        <a:p>
          <a:endParaRPr lang="en-US"/>
        </a:p>
      </dgm:t>
    </dgm:pt>
    <dgm:pt modelId="{033465FB-9CEB-45DB-8BF3-8C3A4C468E9E}">
      <dgm:prSet/>
      <dgm:spPr/>
      <dgm:t>
        <a:bodyPr/>
        <a:lstStyle/>
        <a:p>
          <a:r>
            <a:rPr lang="de-DE"/>
            <a:t>3. Verführerische Zeichen</a:t>
          </a:r>
          <a:endParaRPr lang="en-US"/>
        </a:p>
      </dgm:t>
    </dgm:pt>
    <dgm:pt modelId="{2A0DE4D6-BA66-43B5-B56D-AA0307EE4103}" type="parTrans" cxnId="{B1AD6E16-249E-471C-A38B-57F887E3C42E}">
      <dgm:prSet/>
      <dgm:spPr/>
      <dgm:t>
        <a:bodyPr/>
        <a:lstStyle/>
        <a:p>
          <a:endParaRPr lang="en-US"/>
        </a:p>
      </dgm:t>
    </dgm:pt>
    <dgm:pt modelId="{1760308E-2C2C-4225-8697-F366D87CAB0B}" type="sibTrans" cxnId="{B1AD6E16-249E-471C-A38B-57F887E3C42E}">
      <dgm:prSet/>
      <dgm:spPr/>
      <dgm:t>
        <a:bodyPr/>
        <a:lstStyle/>
        <a:p>
          <a:endParaRPr lang="en-US"/>
        </a:p>
      </dgm:t>
    </dgm:pt>
    <dgm:pt modelId="{FEB359E1-54DD-40E0-896D-73F9A13972B9}">
      <dgm:prSet/>
      <dgm:spPr/>
      <dgm:t>
        <a:bodyPr/>
        <a:lstStyle/>
        <a:p>
          <a:r>
            <a:rPr lang="de-DE"/>
            <a:t>4. Nicht Zeichen, sondern Gottes Wort als Fundament des Glaubens</a:t>
          </a:r>
          <a:endParaRPr lang="en-US"/>
        </a:p>
      </dgm:t>
    </dgm:pt>
    <dgm:pt modelId="{CB50C587-0BB6-4F55-AC85-FF00E218082B}" type="parTrans" cxnId="{BB0D0461-BA7B-4ECC-B2BC-9333846DDC25}">
      <dgm:prSet/>
      <dgm:spPr/>
      <dgm:t>
        <a:bodyPr/>
        <a:lstStyle/>
        <a:p>
          <a:endParaRPr lang="en-US"/>
        </a:p>
      </dgm:t>
    </dgm:pt>
    <dgm:pt modelId="{805F9D43-5177-4278-9BE7-FA305B8C1355}" type="sibTrans" cxnId="{BB0D0461-BA7B-4ECC-B2BC-9333846DDC25}">
      <dgm:prSet/>
      <dgm:spPr/>
      <dgm:t>
        <a:bodyPr/>
        <a:lstStyle/>
        <a:p>
          <a:endParaRPr lang="en-US"/>
        </a:p>
      </dgm:t>
    </dgm:pt>
    <dgm:pt modelId="{E4971D5C-CD52-476C-818F-31547829BA2E}">
      <dgm:prSet/>
      <dgm:spPr/>
      <dgm:t>
        <a:bodyPr/>
        <a:lstStyle/>
        <a:p>
          <a:r>
            <a:rPr lang="de-DE"/>
            <a:t>5. Leiden zwischen dem ersten und zweiten Kommen des Messias</a:t>
          </a:r>
          <a:endParaRPr lang="en-US"/>
        </a:p>
      </dgm:t>
    </dgm:pt>
    <dgm:pt modelId="{E2290393-985F-4E47-BE21-F2526FB5701E}" type="parTrans" cxnId="{EF534AB9-9D50-4A65-B296-3316E94ABC28}">
      <dgm:prSet/>
      <dgm:spPr/>
      <dgm:t>
        <a:bodyPr/>
        <a:lstStyle/>
        <a:p>
          <a:endParaRPr lang="en-US"/>
        </a:p>
      </dgm:t>
    </dgm:pt>
    <dgm:pt modelId="{3FAA7419-C4EE-4413-9098-BCC77F34CED3}" type="sibTrans" cxnId="{EF534AB9-9D50-4A65-B296-3316E94ABC28}">
      <dgm:prSet/>
      <dgm:spPr/>
      <dgm:t>
        <a:bodyPr/>
        <a:lstStyle/>
        <a:p>
          <a:endParaRPr lang="en-US"/>
        </a:p>
      </dgm:t>
    </dgm:pt>
    <dgm:pt modelId="{B2DC6480-9A22-3A49-8A32-51A36F982709}" type="pres">
      <dgm:prSet presAssocID="{6F08938D-55B2-4424-8D8A-3084734B3D4B}" presName="linear" presStyleCnt="0">
        <dgm:presLayoutVars>
          <dgm:animLvl val="lvl"/>
          <dgm:resizeHandles val="exact"/>
        </dgm:presLayoutVars>
      </dgm:prSet>
      <dgm:spPr/>
    </dgm:pt>
    <dgm:pt modelId="{BAF8876D-2E64-1744-ACC2-38D1FC4AE4EA}" type="pres">
      <dgm:prSet presAssocID="{395F8BC2-8020-48C1-B03C-60EDDA06C22F}" presName="parentText" presStyleLbl="node1" presStyleIdx="0" presStyleCnt="5">
        <dgm:presLayoutVars>
          <dgm:chMax val="0"/>
          <dgm:bulletEnabled val="1"/>
        </dgm:presLayoutVars>
      </dgm:prSet>
      <dgm:spPr/>
    </dgm:pt>
    <dgm:pt modelId="{CCFD6553-C2EF-D54D-B6D1-FD2DA7088299}" type="pres">
      <dgm:prSet presAssocID="{E77BEF78-0BA0-42A6-A11B-9E4EAA58FB95}" presName="spacer" presStyleCnt="0"/>
      <dgm:spPr/>
    </dgm:pt>
    <dgm:pt modelId="{49E28515-1B64-FC4F-B83C-4D635B7E760C}" type="pres">
      <dgm:prSet presAssocID="{42FDEDD6-BB90-4899-9F3C-23AA31F0039D}" presName="parentText" presStyleLbl="node1" presStyleIdx="1" presStyleCnt="5">
        <dgm:presLayoutVars>
          <dgm:chMax val="0"/>
          <dgm:bulletEnabled val="1"/>
        </dgm:presLayoutVars>
      </dgm:prSet>
      <dgm:spPr/>
    </dgm:pt>
    <dgm:pt modelId="{DF334E75-1AD9-314B-A8A5-B550F8A35201}" type="pres">
      <dgm:prSet presAssocID="{2F0C8F3D-1930-4420-9D94-032FE78C3B18}" presName="spacer" presStyleCnt="0"/>
      <dgm:spPr/>
    </dgm:pt>
    <dgm:pt modelId="{D73712CB-929A-8840-82E7-EC0A7917FBFC}" type="pres">
      <dgm:prSet presAssocID="{033465FB-9CEB-45DB-8BF3-8C3A4C468E9E}" presName="parentText" presStyleLbl="node1" presStyleIdx="2" presStyleCnt="5">
        <dgm:presLayoutVars>
          <dgm:chMax val="0"/>
          <dgm:bulletEnabled val="1"/>
        </dgm:presLayoutVars>
      </dgm:prSet>
      <dgm:spPr/>
    </dgm:pt>
    <dgm:pt modelId="{45EB651F-4833-5F49-A50F-5630548C07AC}" type="pres">
      <dgm:prSet presAssocID="{1760308E-2C2C-4225-8697-F366D87CAB0B}" presName="spacer" presStyleCnt="0"/>
      <dgm:spPr/>
    </dgm:pt>
    <dgm:pt modelId="{6A371923-F154-7A43-BCB3-3A66A60918BA}" type="pres">
      <dgm:prSet presAssocID="{FEB359E1-54DD-40E0-896D-73F9A13972B9}" presName="parentText" presStyleLbl="node1" presStyleIdx="3" presStyleCnt="5">
        <dgm:presLayoutVars>
          <dgm:chMax val="0"/>
          <dgm:bulletEnabled val="1"/>
        </dgm:presLayoutVars>
      </dgm:prSet>
      <dgm:spPr/>
    </dgm:pt>
    <dgm:pt modelId="{44446ED2-6E0D-5A49-ABFE-9F6AFD9D8AEC}" type="pres">
      <dgm:prSet presAssocID="{805F9D43-5177-4278-9BE7-FA305B8C1355}" presName="spacer" presStyleCnt="0"/>
      <dgm:spPr/>
    </dgm:pt>
    <dgm:pt modelId="{ECA72756-AF71-7548-9E37-E51BAD934919}" type="pres">
      <dgm:prSet presAssocID="{E4971D5C-CD52-476C-818F-31547829BA2E}" presName="parentText" presStyleLbl="node1" presStyleIdx="4" presStyleCnt="5">
        <dgm:presLayoutVars>
          <dgm:chMax val="0"/>
          <dgm:bulletEnabled val="1"/>
        </dgm:presLayoutVars>
      </dgm:prSet>
      <dgm:spPr/>
    </dgm:pt>
  </dgm:ptLst>
  <dgm:cxnLst>
    <dgm:cxn modelId="{B1AD6E16-249E-471C-A38B-57F887E3C42E}" srcId="{6F08938D-55B2-4424-8D8A-3084734B3D4B}" destId="{033465FB-9CEB-45DB-8BF3-8C3A4C468E9E}" srcOrd="2" destOrd="0" parTransId="{2A0DE4D6-BA66-43B5-B56D-AA0307EE4103}" sibTransId="{1760308E-2C2C-4225-8697-F366D87CAB0B}"/>
    <dgm:cxn modelId="{A59B0122-BA99-1642-BD70-4BADE9D1216F}" type="presOf" srcId="{42FDEDD6-BB90-4899-9F3C-23AA31F0039D}" destId="{49E28515-1B64-FC4F-B83C-4D635B7E760C}" srcOrd="0" destOrd="0" presId="urn:microsoft.com/office/officeart/2005/8/layout/vList2"/>
    <dgm:cxn modelId="{17756E5F-1188-DF40-B2B8-7AEC2546074B}" type="presOf" srcId="{FEB359E1-54DD-40E0-896D-73F9A13972B9}" destId="{6A371923-F154-7A43-BCB3-3A66A60918BA}" srcOrd="0" destOrd="0" presId="urn:microsoft.com/office/officeart/2005/8/layout/vList2"/>
    <dgm:cxn modelId="{BB0D0461-BA7B-4ECC-B2BC-9333846DDC25}" srcId="{6F08938D-55B2-4424-8D8A-3084734B3D4B}" destId="{FEB359E1-54DD-40E0-896D-73F9A13972B9}" srcOrd="3" destOrd="0" parTransId="{CB50C587-0BB6-4F55-AC85-FF00E218082B}" sibTransId="{805F9D43-5177-4278-9BE7-FA305B8C1355}"/>
    <dgm:cxn modelId="{F0D3666F-5EF5-6948-B8E6-E7563D639D27}" type="presOf" srcId="{033465FB-9CEB-45DB-8BF3-8C3A4C468E9E}" destId="{D73712CB-929A-8840-82E7-EC0A7917FBFC}" srcOrd="0" destOrd="0" presId="urn:microsoft.com/office/officeart/2005/8/layout/vList2"/>
    <dgm:cxn modelId="{7B562E85-5E95-CE4B-863E-9116BEA75D0C}" type="presOf" srcId="{E4971D5C-CD52-476C-818F-31547829BA2E}" destId="{ECA72756-AF71-7548-9E37-E51BAD934919}" srcOrd="0" destOrd="0" presId="urn:microsoft.com/office/officeart/2005/8/layout/vList2"/>
    <dgm:cxn modelId="{8DA4E4AA-308D-CE4D-92EF-779D3502CEC1}" type="presOf" srcId="{6F08938D-55B2-4424-8D8A-3084734B3D4B}" destId="{B2DC6480-9A22-3A49-8A32-51A36F982709}" srcOrd="0" destOrd="0" presId="urn:microsoft.com/office/officeart/2005/8/layout/vList2"/>
    <dgm:cxn modelId="{EF534AB9-9D50-4A65-B296-3316E94ABC28}" srcId="{6F08938D-55B2-4424-8D8A-3084734B3D4B}" destId="{E4971D5C-CD52-476C-818F-31547829BA2E}" srcOrd="4" destOrd="0" parTransId="{E2290393-985F-4E47-BE21-F2526FB5701E}" sibTransId="{3FAA7419-C4EE-4413-9098-BCC77F34CED3}"/>
    <dgm:cxn modelId="{7B5F7EC7-3990-3045-A881-7B3D51CD5CA7}" type="presOf" srcId="{395F8BC2-8020-48C1-B03C-60EDDA06C22F}" destId="{BAF8876D-2E64-1744-ACC2-38D1FC4AE4EA}" srcOrd="0" destOrd="0" presId="urn:microsoft.com/office/officeart/2005/8/layout/vList2"/>
    <dgm:cxn modelId="{4A056EDD-D0EC-46AC-BDBF-2B9F351328B5}" srcId="{6F08938D-55B2-4424-8D8A-3084734B3D4B}" destId="{42FDEDD6-BB90-4899-9F3C-23AA31F0039D}" srcOrd="1" destOrd="0" parTransId="{8C57E9E2-6120-4F77-B2DA-A8941F189C2D}" sibTransId="{2F0C8F3D-1930-4420-9D94-032FE78C3B18}"/>
    <dgm:cxn modelId="{B080B3F3-66D7-45C9-B317-92C18D805AAF}" srcId="{6F08938D-55B2-4424-8D8A-3084734B3D4B}" destId="{395F8BC2-8020-48C1-B03C-60EDDA06C22F}" srcOrd="0" destOrd="0" parTransId="{ED901E95-6A30-4396-8A50-E0B53AB1AC31}" sibTransId="{E77BEF78-0BA0-42A6-A11B-9E4EAA58FB95}"/>
    <dgm:cxn modelId="{7EDE1494-6DCA-DA4F-B405-3AF804FDDA5B}" type="presParOf" srcId="{B2DC6480-9A22-3A49-8A32-51A36F982709}" destId="{BAF8876D-2E64-1744-ACC2-38D1FC4AE4EA}" srcOrd="0" destOrd="0" presId="urn:microsoft.com/office/officeart/2005/8/layout/vList2"/>
    <dgm:cxn modelId="{A865EFCD-0722-AE4B-A87E-580ACF41599B}" type="presParOf" srcId="{B2DC6480-9A22-3A49-8A32-51A36F982709}" destId="{CCFD6553-C2EF-D54D-B6D1-FD2DA7088299}" srcOrd="1" destOrd="0" presId="urn:microsoft.com/office/officeart/2005/8/layout/vList2"/>
    <dgm:cxn modelId="{B459DB68-68EF-2A40-92DF-6D81D9FC3C83}" type="presParOf" srcId="{B2DC6480-9A22-3A49-8A32-51A36F982709}" destId="{49E28515-1B64-FC4F-B83C-4D635B7E760C}" srcOrd="2" destOrd="0" presId="urn:microsoft.com/office/officeart/2005/8/layout/vList2"/>
    <dgm:cxn modelId="{A57E235F-EC65-D04B-8C46-1B8DAC77E25D}" type="presParOf" srcId="{B2DC6480-9A22-3A49-8A32-51A36F982709}" destId="{DF334E75-1AD9-314B-A8A5-B550F8A35201}" srcOrd="3" destOrd="0" presId="urn:microsoft.com/office/officeart/2005/8/layout/vList2"/>
    <dgm:cxn modelId="{B9C5A76E-EDE7-3D45-949A-2815049A2529}" type="presParOf" srcId="{B2DC6480-9A22-3A49-8A32-51A36F982709}" destId="{D73712CB-929A-8840-82E7-EC0A7917FBFC}" srcOrd="4" destOrd="0" presId="urn:microsoft.com/office/officeart/2005/8/layout/vList2"/>
    <dgm:cxn modelId="{9E5B3C65-FA32-BB4B-ABD6-1C66D47811AB}" type="presParOf" srcId="{B2DC6480-9A22-3A49-8A32-51A36F982709}" destId="{45EB651F-4833-5F49-A50F-5630548C07AC}" srcOrd="5" destOrd="0" presId="urn:microsoft.com/office/officeart/2005/8/layout/vList2"/>
    <dgm:cxn modelId="{CB6CD289-5F61-5244-9BD7-39711E4C8E95}" type="presParOf" srcId="{B2DC6480-9A22-3A49-8A32-51A36F982709}" destId="{6A371923-F154-7A43-BCB3-3A66A60918BA}" srcOrd="6" destOrd="0" presId="urn:microsoft.com/office/officeart/2005/8/layout/vList2"/>
    <dgm:cxn modelId="{E4B0D3FC-9C84-C54C-8A6B-F4E3CC0FFC1C}" type="presParOf" srcId="{B2DC6480-9A22-3A49-8A32-51A36F982709}" destId="{44446ED2-6E0D-5A49-ABFE-9F6AFD9D8AEC}" srcOrd="7" destOrd="0" presId="urn:microsoft.com/office/officeart/2005/8/layout/vList2"/>
    <dgm:cxn modelId="{372ED776-9E65-F747-A538-1E28BE73819F}" type="presParOf" srcId="{B2DC6480-9A22-3A49-8A32-51A36F982709}" destId="{ECA72756-AF71-7548-9E37-E51BAD93491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F8876D-2E64-1744-ACC2-38D1FC4AE4EA}">
      <dsp:nvSpPr>
        <dsp:cNvPr id="0" name=""/>
        <dsp:cNvSpPr/>
      </dsp:nvSpPr>
      <dsp:spPr>
        <a:xfrm>
          <a:off x="0" y="50602"/>
          <a:ext cx="6089650" cy="10342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de-DE" sz="2600" kern="1200"/>
            <a:t>1. Jesu Heilungen als Bestätigung seiner Messianität</a:t>
          </a:r>
          <a:endParaRPr lang="en-US" sz="2600" kern="1200"/>
        </a:p>
      </dsp:txBody>
      <dsp:txXfrm>
        <a:off x="50489" y="101091"/>
        <a:ext cx="5988672" cy="933302"/>
      </dsp:txXfrm>
    </dsp:sp>
    <dsp:sp modelId="{49E28515-1B64-FC4F-B83C-4D635B7E760C}">
      <dsp:nvSpPr>
        <dsp:cNvPr id="0" name=""/>
        <dsp:cNvSpPr/>
      </dsp:nvSpPr>
      <dsp:spPr>
        <a:xfrm>
          <a:off x="0" y="1159762"/>
          <a:ext cx="6089650" cy="103428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de-DE" sz="2600" kern="1200" dirty="0"/>
            <a:t>2. Jesu sendet seine Apostel</a:t>
          </a:r>
          <a:endParaRPr lang="en-US" sz="2600" kern="1200" dirty="0"/>
        </a:p>
      </dsp:txBody>
      <dsp:txXfrm>
        <a:off x="50489" y="1210251"/>
        <a:ext cx="5988672" cy="933302"/>
      </dsp:txXfrm>
    </dsp:sp>
    <dsp:sp modelId="{D73712CB-929A-8840-82E7-EC0A7917FBFC}">
      <dsp:nvSpPr>
        <dsp:cNvPr id="0" name=""/>
        <dsp:cNvSpPr/>
      </dsp:nvSpPr>
      <dsp:spPr>
        <a:xfrm>
          <a:off x="0" y="2268922"/>
          <a:ext cx="6089650" cy="103428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de-DE" sz="2600" kern="1200"/>
            <a:t>3. Verführerische Zeichen</a:t>
          </a:r>
          <a:endParaRPr lang="en-US" sz="2600" kern="1200"/>
        </a:p>
      </dsp:txBody>
      <dsp:txXfrm>
        <a:off x="50489" y="2319411"/>
        <a:ext cx="5988672" cy="933302"/>
      </dsp:txXfrm>
    </dsp:sp>
    <dsp:sp modelId="{6A371923-F154-7A43-BCB3-3A66A60918BA}">
      <dsp:nvSpPr>
        <dsp:cNvPr id="0" name=""/>
        <dsp:cNvSpPr/>
      </dsp:nvSpPr>
      <dsp:spPr>
        <a:xfrm>
          <a:off x="0" y="3378082"/>
          <a:ext cx="6089650" cy="10342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de-DE" sz="2600" kern="1200"/>
            <a:t>4. Nicht Zeichen, sondern Gottes Wort als Fundament des Glaubens</a:t>
          </a:r>
          <a:endParaRPr lang="en-US" sz="2600" kern="1200"/>
        </a:p>
      </dsp:txBody>
      <dsp:txXfrm>
        <a:off x="50489" y="3428571"/>
        <a:ext cx="5988672" cy="933302"/>
      </dsp:txXfrm>
    </dsp:sp>
    <dsp:sp modelId="{ECA72756-AF71-7548-9E37-E51BAD934919}">
      <dsp:nvSpPr>
        <dsp:cNvPr id="0" name=""/>
        <dsp:cNvSpPr/>
      </dsp:nvSpPr>
      <dsp:spPr>
        <a:xfrm>
          <a:off x="0" y="4487242"/>
          <a:ext cx="6089650" cy="103428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de-DE" sz="2600" kern="1200"/>
            <a:t>5. Leiden zwischen dem ersten und zweiten Kommen des Messias</a:t>
          </a:r>
          <a:endParaRPr lang="en-US" sz="2600" kern="1200"/>
        </a:p>
      </dsp:txBody>
      <dsp:txXfrm>
        <a:off x="50489" y="4537731"/>
        <a:ext cx="5988672" cy="9333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A30370-B499-BD44-AB15-A91B9EB21A19}" type="datetimeFigureOut">
              <a:rPr lang="de-DE" smtClean="0"/>
              <a:t>14.12.19</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531D2B-9C5B-EC44-A7E9-7CE366F29072}" type="slidenum">
              <a:rPr lang="de-DE" smtClean="0"/>
              <a:t>‹Nr.›</a:t>
            </a:fld>
            <a:endParaRPr lang="de-DE"/>
          </a:p>
        </p:txBody>
      </p:sp>
    </p:spTree>
    <p:extLst>
      <p:ext uri="{BB962C8B-B14F-4D97-AF65-F5344CB8AC3E}">
        <p14:creationId xmlns:p14="http://schemas.microsoft.com/office/powerpoint/2010/main" val="2328965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C531D2B-9C5B-EC44-A7E9-7CE366F29072}" type="slidenum">
              <a:rPr lang="de-DE" smtClean="0"/>
              <a:t>6</a:t>
            </a:fld>
            <a:endParaRPr lang="de-DE"/>
          </a:p>
        </p:txBody>
      </p:sp>
    </p:spTree>
    <p:extLst>
      <p:ext uri="{BB962C8B-B14F-4D97-AF65-F5344CB8AC3E}">
        <p14:creationId xmlns:p14="http://schemas.microsoft.com/office/powerpoint/2010/main" val="1447392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D142B6BB-07A5-8A4C-845B-C8E26931367C}" type="datetimeFigureOut">
              <a:rPr lang="de-DE" smtClean="0"/>
              <a:t>14.12.19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0D667BE-0CEA-1049-9729-27CBE421911F}" type="slidenum">
              <a:rPr lang="de-DE" smtClean="0"/>
              <a:t>‹Nr.›</a:t>
            </a:fld>
            <a:endParaRPr lang="de-DE"/>
          </a:p>
        </p:txBody>
      </p:sp>
    </p:spTree>
    <p:extLst>
      <p:ext uri="{BB962C8B-B14F-4D97-AF65-F5344CB8AC3E}">
        <p14:creationId xmlns:p14="http://schemas.microsoft.com/office/powerpoint/2010/main" val="97195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D142B6BB-07A5-8A4C-845B-C8E26931367C}" type="datetimeFigureOut">
              <a:rPr lang="de-DE" smtClean="0"/>
              <a:t>14.12.19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0D667BE-0CEA-1049-9729-27CBE421911F}" type="slidenum">
              <a:rPr lang="de-DE" smtClean="0"/>
              <a:t>‹Nr.›</a:t>
            </a:fld>
            <a:endParaRPr lang="de-DE"/>
          </a:p>
        </p:txBody>
      </p:sp>
    </p:spTree>
    <p:extLst>
      <p:ext uri="{BB962C8B-B14F-4D97-AF65-F5344CB8AC3E}">
        <p14:creationId xmlns:p14="http://schemas.microsoft.com/office/powerpoint/2010/main" val="713519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D142B6BB-07A5-8A4C-845B-C8E26931367C}" type="datetimeFigureOut">
              <a:rPr lang="de-DE" smtClean="0"/>
              <a:t>14.12.19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0D667BE-0CEA-1049-9729-27CBE421911F}" type="slidenum">
              <a:rPr lang="de-DE" smtClean="0"/>
              <a:t>‹Nr.›</a:t>
            </a:fld>
            <a:endParaRPr lang="de-DE"/>
          </a:p>
        </p:txBody>
      </p:sp>
    </p:spTree>
    <p:extLst>
      <p:ext uri="{BB962C8B-B14F-4D97-AF65-F5344CB8AC3E}">
        <p14:creationId xmlns:p14="http://schemas.microsoft.com/office/powerpoint/2010/main" val="172329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D142B6BB-07A5-8A4C-845B-C8E26931367C}" type="datetimeFigureOut">
              <a:rPr lang="de-DE" smtClean="0"/>
              <a:t>14.12.19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0D667BE-0CEA-1049-9729-27CBE421911F}" type="slidenum">
              <a:rPr lang="de-DE" smtClean="0"/>
              <a:t>‹Nr.›</a:t>
            </a:fld>
            <a:endParaRPr lang="de-DE"/>
          </a:p>
        </p:txBody>
      </p:sp>
    </p:spTree>
    <p:extLst>
      <p:ext uri="{BB962C8B-B14F-4D97-AF65-F5344CB8AC3E}">
        <p14:creationId xmlns:p14="http://schemas.microsoft.com/office/powerpoint/2010/main" val="2139448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D142B6BB-07A5-8A4C-845B-C8E26931367C}" type="datetimeFigureOut">
              <a:rPr lang="de-DE" smtClean="0"/>
              <a:t>14.12.19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0D667BE-0CEA-1049-9729-27CBE421911F}" type="slidenum">
              <a:rPr lang="de-DE" smtClean="0"/>
              <a:t>‹Nr.›</a:t>
            </a:fld>
            <a:endParaRPr lang="de-DE"/>
          </a:p>
        </p:txBody>
      </p:sp>
    </p:spTree>
    <p:extLst>
      <p:ext uri="{BB962C8B-B14F-4D97-AF65-F5344CB8AC3E}">
        <p14:creationId xmlns:p14="http://schemas.microsoft.com/office/powerpoint/2010/main" val="1211169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D142B6BB-07A5-8A4C-845B-C8E26931367C}" type="datetimeFigureOut">
              <a:rPr lang="de-DE" smtClean="0"/>
              <a:t>14.12.19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0D667BE-0CEA-1049-9729-27CBE421911F}" type="slidenum">
              <a:rPr lang="de-DE" smtClean="0"/>
              <a:t>‹Nr.›</a:t>
            </a:fld>
            <a:endParaRPr lang="de-DE"/>
          </a:p>
        </p:txBody>
      </p:sp>
    </p:spTree>
    <p:extLst>
      <p:ext uri="{BB962C8B-B14F-4D97-AF65-F5344CB8AC3E}">
        <p14:creationId xmlns:p14="http://schemas.microsoft.com/office/powerpoint/2010/main" val="2852857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D142B6BB-07A5-8A4C-845B-C8E26931367C}" type="datetimeFigureOut">
              <a:rPr lang="de-DE" smtClean="0"/>
              <a:t>14.12.19</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0D667BE-0CEA-1049-9729-27CBE421911F}" type="slidenum">
              <a:rPr lang="de-DE" smtClean="0"/>
              <a:t>‹Nr.›</a:t>
            </a:fld>
            <a:endParaRPr lang="de-DE"/>
          </a:p>
        </p:txBody>
      </p:sp>
    </p:spTree>
    <p:extLst>
      <p:ext uri="{BB962C8B-B14F-4D97-AF65-F5344CB8AC3E}">
        <p14:creationId xmlns:p14="http://schemas.microsoft.com/office/powerpoint/2010/main" val="117439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D142B6BB-07A5-8A4C-845B-C8E26931367C}" type="datetimeFigureOut">
              <a:rPr lang="de-DE" smtClean="0"/>
              <a:t>14.12.19</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C0D667BE-0CEA-1049-9729-27CBE421911F}" type="slidenum">
              <a:rPr lang="de-DE" smtClean="0"/>
              <a:t>‹Nr.›</a:t>
            </a:fld>
            <a:endParaRPr lang="de-DE"/>
          </a:p>
        </p:txBody>
      </p:sp>
    </p:spTree>
    <p:extLst>
      <p:ext uri="{BB962C8B-B14F-4D97-AF65-F5344CB8AC3E}">
        <p14:creationId xmlns:p14="http://schemas.microsoft.com/office/powerpoint/2010/main" val="3881158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2B6BB-07A5-8A4C-845B-C8E26931367C}" type="datetimeFigureOut">
              <a:rPr lang="de-DE" smtClean="0"/>
              <a:t>14.12.19</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C0D667BE-0CEA-1049-9729-27CBE421911F}" type="slidenum">
              <a:rPr lang="de-DE" smtClean="0"/>
              <a:t>‹Nr.›</a:t>
            </a:fld>
            <a:endParaRPr lang="de-DE"/>
          </a:p>
        </p:txBody>
      </p:sp>
    </p:spTree>
    <p:extLst>
      <p:ext uri="{BB962C8B-B14F-4D97-AF65-F5344CB8AC3E}">
        <p14:creationId xmlns:p14="http://schemas.microsoft.com/office/powerpoint/2010/main" val="1077145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D142B6BB-07A5-8A4C-845B-C8E26931367C}" type="datetimeFigureOut">
              <a:rPr lang="de-DE" smtClean="0"/>
              <a:t>14.12.19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0D667BE-0CEA-1049-9729-27CBE421911F}" type="slidenum">
              <a:rPr lang="de-DE" smtClean="0"/>
              <a:t>‹Nr.›</a:t>
            </a:fld>
            <a:endParaRPr lang="de-DE"/>
          </a:p>
        </p:txBody>
      </p:sp>
    </p:spTree>
    <p:extLst>
      <p:ext uri="{BB962C8B-B14F-4D97-AF65-F5344CB8AC3E}">
        <p14:creationId xmlns:p14="http://schemas.microsoft.com/office/powerpoint/2010/main" val="3101745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D142B6BB-07A5-8A4C-845B-C8E26931367C}" type="datetimeFigureOut">
              <a:rPr lang="de-DE" smtClean="0"/>
              <a:t>14.12.19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0D667BE-0CEA-1049-9729-27CBE421911F}" type="slidenum">
              <a:rPr lang="de-DE" smtClean="0"/>
              <a:t>‹Nr.›</a:t>
            </a:fld>
            <a:endParaRPr lang="de-DE"/>
          </a:p>
        </p:txBody>
      </p:sp>
    </p:spTree>
    <p:extLst>
      <p:ext uri="{BB962C8B-B14F-4D97-AF65-F5344CB8AC3E}">
        <p14:creationId xmlns:p14="http://schemas.microsoft.com/office/powerpoint/2010/main" val="394770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2B6BB-07A5-8A4C-845B-C8E26931367C}" type="datetimeFigureOut">
              <a:rPr lang="de-DE" smtClean="0"/>
              <a:t>14.12.19</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667BE-0CEA-1049-9729-27CBE421911F}" type="slidenum">
              <a:rPr lang="de-DE" smtClean="0"/>
              <a:t>‹Nr.›</a:t>
            </a:fld>
            <a:endParaRPr lang="de-DE"/>
          </a:p>
        </p:txBody>
      </p:sp>
    </p:spTree>
    <p:extLst>
      <p:ext uri="{BB962C8B-B14F-4D97-AF65-F5344CB8AC3E}">
        <p14:creationId xmlns:p14="http://schemas.microsoft.com/office/powerpoint/2010/main" val="41079969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thbasel.ch/"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0EA08D-9C87-784C-B31B-F0D028BE42B3}"/>
              </a:ext>
            </a:extLst>
          </p:cNvPr>
          <p:cNvSpPr>
            <a:spLocks noGrp="1"/>
          </p:cNvSpPr>
          <p:nvPr>
            <p:ph type="ctrTitle"/>
          </p:nvPr>
        </p:nvSpPr>
        <p:spPr>
          <a:xfrm>
            <a:off x="6746628" y="959244"/>
            <a:ext cx="4645250" cy="2839033"/>
          </a:xfrm>
        </p:spPr>
        <p:txBody>
          <a:bodyPr anchor="b">
            <a:normAutofit/>
          </a:bodyPr>
          <a:lstStyle/>
          <a:p>
            <a:pPr algn="l"/>
            <a:r>
              <a:rPr lang="de-DE" sz="3600" b="1" dirty="0"/>
              <a:t>Wunderheilungen Jesu</a:t>
            </a:r>
            <a:br>
              <a:rPr lang="de-DE" sz="3600" b="1" dirty="0"/>
            </a:br>
            <a:br>
              <a:rPr lang="de-DE" sz="3600" b="1" dirty="0"/>
            </a:br>
            <a:r>
              <a:rPr lang="de-DE" sz="3600" b="1" dirty="0"/>
              <a:t>– ihre messianische Bedeutung und warum Gott nicht immer heilt</a:t>
            </a:r>
          </a:p>
        </p:txBody>
      </p:sp>
      <p:sp>
        <p:nvSpPr>
          <p:cNvPr id="3" name="Untertitel 2">
            <a:extLst>
              <a:ext uri="{FF2B5EF4-FFF2-40B4-BE49-F238E27FC236}">
                <a16:creationId xmlns:a16="http://schemas.microsoft.com/office/drawing/2014/main" id="{D2794542-39DE-5548-A91A-2C6BAAFBD70E}"/>
              </a:ext>
            </a:extLst>
          </p:cNvPr>
          <p:cNvSpPr>
            <a:spLocks noGrp="1"/>
          </p:cNvSpPr>
          <p:nvPr>
            <p:ph type="subTitle" idx="1"/>
          </p:nvPr>
        </p:nvSpPr>
        <p:spPr>
          <a:xfrm>
            <a:off x="6746627" y="4750893"/>
            <a:ext cx="4645250" cy="1147863"/>
          </a:xfrm>
        </p:spPr>
        <p:txBody>
          <a:bodyPr anchor="t">
            <a:normAutofit/>
          </a:bodyPr>
          <a:lstStyle/>
          <a:p>
            <a:pPr algn="l"/>
            <a:endParaRPr lang="de-DE" sz="1100" dirty="0"/>
          </a:p>
          <a:p>
            <a:pPr algn="l"/>
            <a:endParaRPr lang="de-DE" sz="1100" dirty="0"/>
          </a:p>
          <a:p>
            <a:pPr algn="l"/>
            <a:r>
              <a:rPr lang="de-DE" sz="1100" dirty="0"/>
              <a:t>Prof. Dr. Jacob Thiessen</a:t>
            </a:r>
          </a:p>
          <a:p>
            <a:pPr algn="l"/>
            <a:r>
              <a:rPr lang="de-DE" sz="1100" dirty="0">
                <a:hlinkClick r:id="rId2"/>
              </a:rPr>
              <a:t>www.sthbasel.ch</a:t>
            </a:r>
            <a:endParaRPr lang="de-DE" sz="1100" dirty="0"/>
          </a:p>
        </p:txBody>
      </p:sp>
      <p:pic>
        <p:nvPicPr>
          <p:cNvPr id="5" name="Picture 4">
            <a:extLst>
              <a:ext uri="{FF2B5EF4-FFF2-40B4-BE49-F238E27FC236}">
                <a16:creationId xmlns:a16="http://schemas.microsoft.com/office/drawing/2014/main" id="{608BD75C-7590-4AD9-87DF-EDF7E73CEE2F}"/>
              </a:ext>
            </a:extLst>
          </p:cNvPr>
          <p:cNvPicPr>
            <a:picLocks noChangeAspect="1"/>
          </p:cNvPicPr>
          <p:nvPr/>
        </p:nvPicPr>
        <p:blipFill rotWithShape="1">
          <a:blip r:embed="rId3"/>
          <a:srcRect l="7190" r="34175" b="-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194147868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8C6E1B-B3F2-814F-A4E5-0AC10319F9B6}"/>
              </a:ext>
            </a:extLst>
          </p:cNvPr>
          <p:cNvSpPr>
            <a:spLocks noGrp="1"/>
          </p:cNvSpPr>
          <p:nvPr>
            <p:ph type="title"/>
          </p:nvPr>
        </p:nvSpPr>
        <p:spPr>
          <a:xfrm>
            <a:off x="838200" y="450762"/>
            <a:ext cx="10515600" cy="463638"/>
          </a:xfrm>
        </p:spPr>
        <p:txBody>
          <a:bodyPr>
            <a:normAutofit fontScale="90000"/>
          </a:bodyPr>
          <a:lstStyle/>
          <a:p>
            <a:r>
              <a:rPr lang="de-DE" sz="4400" b="1" dirty="0"/>
              <a:t>Jesus nimmt die Folgen der Sünde auf sich</a:t>
            </a:r>
          </a:p>
        </p:txBody>
      </p:sp>
      <p:sp>
        <p:nvSpPr>
          <p:cNvPr id="3" name="Inhaltsplatzhalter 2">
            <a:extLst>
              <a:ext uri="{FF2B5EF4-FFF2-40B4-BE49-F238E27FC236}">
                <a16:creationId xmlns:a16="http://schemas.microsoft.com/office/drawing/2014/main" id="{9B5105E0-2174-A943-9B74-D31D4FD54D58}"/>
              </a:ext>
            </a:extLst>
          </p:cNvPr>
          <p:cNvSpPr>
            <a:spLocks noGrp="1"/>
          </p:cNvSpPr>
          <p:nvPr>
            <p:ph idx="1"/>
          </p:nvPr>
        </p:nvSpPr>
        <p:spPr>
          <a:xfrm>
            <a:off x="538396" y="1004554"/>
            <a:ext cx="11153931" cy="5576127"/>
          </a:xfrm>
        </p:spPr>
        <p:txBody>
          <a:bodyPr>
            <a:normAutofit fontScale="92500"/>
          </a:bodyPr>
          <a:lstStyle/>
          <a:p>
            <a:pPr>
              <a:lnSpc>
                <a:spcPts val="3300"/>
              </a:lnSpc>
              <a:spcAft>
                <a:spcPts val="1200"/>
              </a:spcAft>
            </a:pPr>
            <a:r>
              <a:rPr lang="de-DE" dirty="0" err="1">
                <a:solidFill>
                  <a:srgbClr val="0070C0"/>
                </a:solidFill>
              </a:rPr>
              <a:t>Jes</a:t>
            </a:r>
            <a:r>
              <a:rPr lang="de-DE" dirty="0">
                <a:solidFill>
                  <a:srgbClr val="0070C0"/>
                </a:solidFill>
              </a:rPr>
              <a:t> 53,4-6</a:t>
            </a:r>
            <a:r>
              <a:rPr lang="de-DE" dirty="0"/>
              <a:t>: „</a:t>
            </a:r>
            <a:r>
              <a:rPr lang="de-DE" dirty="0">
                <a:solidFill>
                  <a:srgbClr val="0070C0"/>
                </a:solidFill>
              </a:rPr>
              <a:t>Jedoch unsere Leiden – er hat [sie] getragen, und unsere Schmerzen – er hat sie auf sich geladen. </a:t>
            </a:r>
            <a:r>
              <a:rPr lang="de-DE" dirty="0"/>
              <a:t>Wir aber, wir hielten ihn für bestraft, von Gott </a:t>
            </a:r>
            <a:r>
              <a:rPr lang="de-DE" dirty="0" err="1"/>
              <a:t>ge</a:t>
            </a:r>
            <a:r>
              <a:rPr lang="de-DE" dirty="0"/>
              <a:t>-schlagen und niedergebeugt. Doch er war durchbohrt um unserer Vergehen willen, zerschlagen um unserer Sünden willen. </a:t>
            </a:r>
            <a:r>
              <a:rPr lang="de-DE" dirty="0">
                <a:solidFill>
                  <a:srgbClr val="0070C0"/>
                </a:solidFill>
              </a:rPr>
              <a:t>Die Strafe lag auf ihm zu </a:t>
            </a:r>
            <a:r>
              <a:rPr lang="de-DE" dirty="0" err="1">
                <a:solidFill>
                  <a:srgbClr val="0070C0"/>
                </a:solidFill>
              </a:rPr>
              <a:t>unse-rem</a:t>
            </a:r>
            <a:r>
              <a:rPr lang="de-DE" dirty="0">
                <a:solidFill>
                  <a:srgbClr val="0070C0"/>
                </a:solidFill>
              </a:rPr>
              <a:t> Frieden, und durch seine Striemen ist uns Heilung geworden. </a:t>
            </a:r>
            <a:r>
              <a:rPr lang="de-DE" dirty="0"/>
              <a:t>Wir alle irrten umher wie Schafe, wir wandten uns jeder auf seinen [eigenen] Weg; </a:t>
            </a:r>
            <a:r>
              <a:rPr lang="de-DE" dirty="0">
                <a:solidFill>
                  <a:srgbClr val="0070C0"/>
                </a:solidFill>
              </a:rPr>
              <a:t>aber Jahwe ließ ihn treffen unser aller Schuld</a:t>
            </a:r>
            <a:r>
              <a:rPr lang="de-DE" dirty="0"/>
              <a:t>.“</a:t>
            </a:r>
          </a:p>
          <a:p>
            <a:pPr>
              <a:lnSpc>
                <a:spcPts val="3300"/>
              </a:lnSpc>
              <a:spcAft>
                <a:spcPts val="1200"/>
              </a:spcAft>
            </a:pPr>
            <a:r>
              <a:rPr lang="de-DE" dirty="0">
                <a:solidFill>
                  <a:srgbClr val="0070C0"/>
                </a:solidFill>
              </a:rPr>
              <a:t>Matthäus 8,16-17</a:t>
            </a:r>
            <a:r>
              <a:rPr lang="de-DE" dirty="0"/>
              <a:t>: „Als es aber Abend geworden war, brachten sie viele </a:t>
            </a:r>
            <a:r>
              <a:rPr lang="de-DE" dirty="0" err="1"/>
              <a:t>Beses-sene</a:t>
            </a:r>
            <a:r>
              <a:rPr lang="de-DE" dirty="0"/>
              <a:t> zu ihm; und er trieb die Geister aus mit einem Wort, </a:t>
            </a:r>
            <a:r>
              <a:rPr lang="de-DE" dirty="0">
                <a:solidFill>
                  <a:srgbClr val="0070C0"/>
                </a:solidFill>
              </a:rPr>
              <a:t>und er heilte alle Lei-</a:t>
            </a:r>
            <a:r>
              <a:rPr lang="de-DE" dirty="0" err="1">
                <a:solidFill>
                  <a:srgbClr val="0070C0"/>
                </a:solidFill>
              </a:rPr>
              <a:t>denden</a:t>
            </a:r>
            <a:r>
              <a:rPr lang="de-DE" dirty="0">
                <a:solidFill>
                  <a:srgbClr val="0070C0"/>
                </a:solidFill>
              </a:rPr>
              <a:t>, damit erfüllt würde, was durch den Propheten Jesaja geredet ist, der spricht: , Er selbst nahm unsere Schwachheiten und trug unsere Krankheiten.‘</a:t>
            </a:r>
            <a:r>
              <a:rPr lang="de-DE" dirty="0"/>
              <a:t>“</a:t>
            </a:r>
          </a:p>
          <a:p>
            <a:endParaRPr lang="de-DE" sz="2200" dirty="0"/>
          </a:p>
        </p:txBody>
      </p:sp>
    </p:spTree>
    <p:extLst>
      <p:ext uri="{BB962C8B-B14F-4D97-AF65-F5344CB8AC3E}">
        <p14:creationId xmlns:p14="http://schemas.microsoft.com/office/powerpoint/2010/main" val="3824113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8B7877-9034-4047-96E3-B0969DA8AD70}"/>
              </a:ext>
            </a:extLst>
          </p:cNvPr>
          <p:cNvSpPr>
            <a:spLocks noGrp="1"/>
          </p:cNvSpPr>
          <p:nvPr>
            <p:ph type="title"/>
          </p:nvPr>
        </p:nvSpPr>
        <p:spPr>
          <a:xfrm>
            <a:off x="711200" y="315532"/>
            <a:ext cx="10642600" cy="748770"/>
          </a:xfrm>
        </p:spPr>
        <p:txBody>
          <a:bodyPr>
            <a:normAutofit/>
          </a:bodyPr>
          <a:lstStyle/>
          <a:p>
            <a:r>
              <a:rPr lang="de-DE" sz="4000" b="1" dirty="0"/>
              <a:t>Jesu Werke zeugen von seiner göttlichen Sendung</a:t>
            </a:r>
          </a:p>
        </p:txBody>
      </p:sp>
      <p:sp>
        <p:nvSpPr>
          <p:cNvPr id="3" name="Inhaltsplatzhalter 2">
            <a:extLst>
              <a:ext uri="{FF2B5EF4-FFF2-40B4-BE49-F238E27FC236}">
                <a16:creationId xmlns:a16="http://schemas.microsoft.com/office/drawing/2014/main" id="{370B4C26-DE44-194C-94E8-B517914B4A5D}"/>
              </a:ext>
            </a:extLst>
          </p:cNvPr>
          <p:cNvSpPr>
            <a:spLocks noGrp="1"/>
          </p:cNvSpPr>
          <p:nvPr>
            <p:ph idx="1"/>
          </p:nvPr>
        </p:nvSpPr>
        <p:spPr>
          <a:xfrm>
            <a:off x="457199" y="1219200"/>
            <a:ext cx="11311467" cy="5323268"/>
          </a:xfrm>
        </p:spPr>
        <p:txBody>
          <a:bodyPr>
            <a:noAutofit/>
          </a:bodyPr>
          <a:lstStyle/>
          <a:p>
            <a:pPr>
              <a:lnSpc>
                <a:spcPts val="3300"/>
              </a:lnSpc>
              <a:spcAft>
                <a:spcPts val="1200"/>
              </a:spcAft>
            </a:pPr>
            <a:r>
              <a:rPr lang="de-DE" dirty="0" err="1">
                <a:solidFill>
                  <a:srgbClr val="0070C0"/>
                </a:solidFill>
              </a:rPr>
              <a:t>Joh</a:t>
            </a:r>
            <a:r>
              <a:rPr lang="de-DE" dirty="0">
                <a:solidFill>
                  <a:srgbClr val="0070C0"/>
                </a:solidFill>
              </a:rPr>
              <a:t> 20,30-31</a:t>
            </a:r>
            <a:r>
              <a:rPr lang="de-DE" dirty="0"/>
              <a:t>: „Auch viele andere </a:t>
            </a:r>
            <a:r>
              <a:rPr lang="de-DE" dirty="0">
                <a:solidFill>
                  <a:srgbClr val="0070C0"/>
                </a:solidFill>
              </a:rPr>
              <a:t>Zeichen</a:t>
            </a:r>
            <a:r>
              <a:rPr lang="de-DE" dirty="0"/>
              <a:t> hat nun zwar Jesus vor den Jüngern getan, die nicht in diesem Buch geschrieben sind. </a:t>
            </a:r>
            <a:r>
              <a:rPr lang="de-DE" dirty="0">
                <a:solidFill>
                  <a:srgbClr val="0070C0"/>
                </a:solidFill>
              </a:rPr>
              <a:t>Diese aber sind geschrieben, damit ihr glaubt, dass Jesus der Christus ist, der Sohn Gottes, und damit ihr durch den Glauben Leben habt in seinem Namen</a:t>
            </a:r>
            <a:r>
              <a:rPr lang="de-DE" dirty="0"/>
              <a:t>.“</a:t>
            </a:r>
          </a:p>
          <a:p>
            <a:pPr>
              <a:lnSpc>
                <a:spcPts val="3300"/>
              </a:lnSpc>
              <a:spcAft>
                <a:spcPts val="1200"/>
              </a:spcAft>
            </a:pPr>
            <a:r>
              <a:rPr lang="de-DE" dirty="0" err="1">
                <a:solidFill>
                  <a:srgbClr val="0070C0"/>
                </a:solidFill>
              </a:rPr>
              <a:t>Lk</a:t>
            </a:r>
            <a:r>
              <a:rPr lang="de-DE" dirty="0">
                <a:solidFill>
                  <a:srgbClr val="0070C0"/>
                </a:solidFill>
              </a:rPr>
              <a:t> 5,17b.26</a:t>
            </a:r>
            <a:r>
              <a:rPr lang="de-DE" dirty="0"/>
              <a:t>: „</a:t>
            </a:r>
            <a:r>
              <a:rPr lang="de-CH" dirty="0">
                <a:solidFill>
                  <a:srgbClr val="0070C0"/>
                </a:solidFill>
              </a:rPr>
              <a:t>Und des Herrn Kraft war da, um zu heilen </a:t>
            </a:r>
            <a:r>
              <a:rPr lang="de-CH" dirty="0"/>
              <a:t>… </a:t>
            </a:r>
            <a:r>
              <a:rPr lang="de-DE" dirty="0"/>
              <a:t>Und Staunen ergriff alle, und </a:t>
            </a:r>
            <a:r>
              <a:rPr lang="de-DE" dirty="0">
                <a:solidFill>
                  <a:srgbClr val="0070C0"/>
                </a:solidFill>
              </a:rPr>
              <a:t>sie verherrlichten Gott </a:t>
            </a:r>
            <a:r>
              <a:rPr lang="de-DE" dirty="0"/>
              <a:t>und wurden mit Furcht erfüllt und sprachen: ‚</a:t>
            </a:r>
            <a:r>
              <a:rPr lang="de-DE" dirty="0">
                <a:solidFill>
                  <a:srgbClr val="0070C0"/>
                </a:solidFill>
              </a:rPr>
              <a:t>Wir haben heute außerordentliche (paradoxe) Dinge gesehen</a:t>
            </a:r>
            <a:r>
              <a:rPr lang="de-DE" dirty="0"/>
              <a:t>.‘“</a:t>
            </a:r>
          </a:p>
          <a:p>
            <a:pPr>
              <a:lnSpc>
                <a:spcPts val="3300"/>
              </a:lnSpc>
              <a:spcAft>
                <a:spcPts val="1200"/>
              </a:spcAft>
            </a:pPr>
            <a:r>
              <a:rPr lang="de-DE" dirty="0" err="1">
                <a:solidFill>
                  <a:srgbClr val="0070C0"/>
                </a:solidFill>
              </a:rPr>
              <a:t>Lk</a:t>
            </a:r>
            <a:r>
              <a:rPr lang="de-DE" dirty="0">
                <a:solidFill>
                  <a:srgbClr val="0070C0"/>
                </a:solidFill>
              </a:rPr>
              <a:t> 24,19</a:t>
            </a:r>
            <a:r>
              <a:rPr lang="de-DE" dirty="0"/>
              <a:t>: „Und er [Jesus] sprach zu ihnen [den Emmaus-Jüngern]: ‚Was denn?‘ Sie aber sprachen zu ihm: ‚Das von </a:t>
            </a:r>
            <a:r>
              <a:rPr lang="de-DE" dirty="0">
                <a:solidFill>
                  <a:srgbClr val="0070C0"/>
                </a:solidFill>
              </a:rPr>
              <a:t>Jesus, dem Nazarener, der ein Prophet war, mächtig im Werk und Wort vor Gott und dem ganzen Volk</a:t>
            </a:r>
            <a:r>
              <a:rPr lang="de-DE" dirty="0"/>
              <a:t>.‘“</a:t>
            </a:r>
          </a:p>
        </p:txBody>
      </p:sp>
    </p:spTree>
    <p:extLst>
      <p:ext uri="{BB962C8B-B14F-4D97-AF65-F5344CB8AC3E}">
        <p14:creationId xmlns:p14="http://schemas.microsoft.com/office/powerpoint/2010/main" val="3922466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3E8893-978C-8A44-8358-FA41DA142003}"/>
              </a:ext>
            </a:extLst>
          </p:cNvPr>
          <p:cNvSpPr>
            <a:spLocks noGrp="1"/>
          </p:cNvSpPr>
          <p:nvPr>
            <p:ph type="title"/>
          </p:nvPr>
        </p:nvSpPr>
        <p:spPr>
          <a:xfrm>
            <a:off x="838199" y="244699"/>
            <a:ext cx="10515601" cy="746975"/>
          </a:xfrm>
        </p:spPr>
        <p:txBody>
          <a:bodyPr>
            <a:normAutofit/>
          </a:bodyPr>
          <a:lstStyle/>
          <a:p>
            <a:r>
              <a:rPr lang="de-DE" sz="4000" b="1" dirty="0"/>
              <a:t>Jesu Werke zeugen von seiner göttlichen Sendung</a:t>
            </a:r>
          </a:p>
        </p:txBody>
      </p:sp>
      <p:sp>
        <p:nvSpPr>
          <p:cNvPr id="3" name="Inhaltsplatzhalter 2">
            <a:extLst>
              <a:ext uri="{FF2B5EF4-FFF2-40B4-BE49-F238E27FC236}">
                <a16:creationId xmlns:a16="http://schemas.microsoft.com/office/drawing/2014/main" id="{99690E16-0341-D04C-8C81-B8119E6C92DF}"/>
              </a:ext>
            </a:extLst>
          </p:cNvPr>
          <p:cNvSpPr>
            <a:spLocks noGrp="1"/>
          </p:cNvSpPr>
          <p:nvPr>
            <p:ph idx="1"/>
          </p:nvPr>
        </p:nvSpPr>
        <p:spPr>
          <a:xfrm>
            <a:off x="554637" y="1154243"/>
            <a:ext cx="11319684" cy="5703757"/>
          </a:xfrm>
        </p:spPr>
        <p:txBody>
          <a:bodyPr>
            <a:normAutofit/>
          </a:bodyPr>
          <a:lstStyle/>
          <a:p>
            <a:pPr>
              <a:lnSpc>
                <a:spcPts val="3180"/>
              </a:lnSpc>
              <a:spcAft>
                <a:spcPts val="1200"/>
              </a:spcAft>
            </a:pPr>
            <a:r>
              <a:rPr lang="de-DE" sz="2600" dirty="0" err="1">
                <a:solidFill>
                  <a:srgbClr val="0070C0"/>
                </a:solidFill>
              </a:rPr>
              <a:t>Joh</a:t>
            </a:r>
            <a:r>
              <a:rPr lang="de-DE" sz="2600" dirty="0">
                <a:solidFill>
                  <a:srgbClr val="0070C0"/>
                </a:solidFill>
              </a:rPr>
              <a:t> 10,25</a:t>
            </a:r>
            <a:r>
              <a:rPr lang="de-DE" sz="2600" dirty="0"/>
              <a:t>: „Jesus antwortete ihnen: ‚Ich habe es euch gesagt, und ihr glaubt nicht. </a:t>
            </a:r>
            <a:r>
              <a:rPr lang="de-DE" sz="2600" dirty="0">
                <a:solidFill>
                  <a:srgbClr val="0070C0"/>
                </a:solidFill>
              </a:rPr>
              <a:t>Die Werke, die ich in dem Namen meines Vaters tue, diese zeugen von mir</a:t>
            </a:r>
            <a:r>
              <a:rPr lang="de-DE" sz="2600" dirty="0"/>
              <a:t>.‘“</a:t>
            </a:r>
          </a:p>
          <a:p>
            <a:pPr>
              <a:lnSpc>
                <a:spcPts val="3180"/>
              </a:lnSpc>
              <a:spcAft>
                <a:spcPts val="1200"/>
              </a:spcAft>
            </a:pPr>
            <a:r>
              <a:rPr lang="de-DE" sz="2600" dirty="0" err="1">
                <a:solidFill>
                  <a:srgbClr val="0070C0"/>
                </a:solidFill>
              </a:rPr>
              <a:t>Joh</a:t>
            </a:r>
            <a:r>
              <a:rPr lang="de-DE" sz="2600" dirty="0">
                <a:solidFill>
                  <a:srgbClr val="0070C0"/>
                </a:solidFill>
              </a:rPr>
              <a:t> 10,37</a:t>
            </a:r>
            <a:r>
              <a:rPr lang="de-DE" sz="2600" dirty="0"/>
              <a:t>: „Wenn ich nicht die Werke meines Vaters tue, so glaubt mir nicht; </a:t>
            </a:r>
            <a:r>
              <a:rPr lang="de-DE" sz="2600" dirty="0">
                <a:solidFill>
                  <a:srgbClr val="0070C0"/>
                </a:solidFill>
              </a:rPr>
              <a:t>wenn ich sie aber tue, so glaubt den Werken, wenn ihr auch mir nicht glaubt, damit ihr erkennt und glaubt, dass der Vater in mir ist und ich in ihm</a:t>
            </a:r>
            <a:r>
              <a:rPr lang="de-DE" sz="2600" dirty="0"/>
              <a:t>.“</a:t>
            </a:r>
          </a:p>
          <a:p>
            <a:pPr>
              <a:lnSpc>
                <a:spcPts val="3180"/>
              </a:lnSpc>
              <a:spcAft>
                <a:spcPts val="1200"/>
              </a:spcAft>
            </a:pPr>
            <a:r>
              <a:rPr lang="de-DE" sz="2600" dirty="0" err="1">
                <a:solidFill>
                  <a:srgbClr val="0070C0"/>
                </a:solidFill>
              </a:rPr>
              <a:t>Joh</a:t>
            </a:r>
            <a:r>
              <a:rPr lang="de-DE" sz="2600" dirty="0">
                <a:solidFill>
                  <a:srgbClr val="0070C0"/>
                </a:solidFill>
              </a:rPr>
              <a:t> 14,10-12</a:t>
            </a:r>
            <a:r>
              <a:rPr lang="de-DE" sz="2600" dirty="0"/>
              <a:t>: „Glaubst du nicht, dass ich in dem Vater bin und der Vater in mir ist? Die Worte, die ich zu euch rede, rede ich nicht von mir selbst; </a:t>
            </a:r>
            <a:r>
              <a:rPr lang="de-DE" sz="2600" dirty="0">
                <a:solidFill>
                  <a:srgbClr val="0070C0"/>
                </a:solidFill>
              </a:rPr>
              <a:t>der Vater aber, der in mir bleibt, tut seine Werke</a:t>
            </a:r>
            <a:r>
              <a:rPr lang="de-DE" sz="2600" dirty="0"/>
              <a:t>. Glaubt mir, dass ich in dem Vater bin und der Vater in mir ist; </a:t>
            </a:r>
            <a:r>
              <a:rPr lang="de-DE" sz="2600" dirty="0">
                <a:solidFill>
                  <a:srgbClr val="0070C0"/>
                </a:solidFill>
              </a:rPr>
              <a:t>wenn aber nicht, so glaubt mir um der Werke selbst willen</a:t>
            </a:r>
            <a:r>
              <a:rPr lang="de-DE" sz="2600" dirty="0"/>
              <a:t>. Wahrlich, wahrlich, ich sage euch: ‚Wer an mich glaubt, der wird auch die Werke tun, die ich tue, und wird größere als diese tun, weil ich zum Vater gehe.‘“</a:t>
            </a:r>
          </a:p>
        </p:txBody>
      </p:sp>
    </p:spTree>
    <p:extLst>
      <p:ext uri="{BB962C8B-B14F-4D97-AF65-F5344CB8AC3E}">
        <p14:creationId xmlns:p14="http://schemas.microsoft.com/office/powerpoint/2010/main" val="2924290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C462CC-16B7-9542-8D04-4BC80BD33B9A}"/>
              </a:ext>
            </a:extLst>
          </p:cNvPr>
          <p:cNvSpPr>
            <a:spLocks noGrp="1"/>
          </p:cNvSpPr>
          <p:nvPr>
            <p:ph type="title"/>
          </p:nvPr>
        </p:nvSpPr>
        <p:spPr>
          <a:xfrm>
            <a:off x="734096" y="225381"/>
            <a:ext cx="10619704" cy="895082"/>
          </a:xfrm>
        </p:spPr>
        <p:txBody>
          <a:bodyPr>
            <a:normAutofit/>
          </a:bodyPr>
          <a:lstStyle/>
          <a:p>
            <a:r>
              <a:rPr lang="de-DE" sz="4400" b="1" dirty="0"/>
              <a:t>Jesu Botschaft an den Täufer Johannes</a:t>
            </a:r>
          </a:p>
        </p:txBody>
      </p:sp>
      <p:sp>
        <p:nvSpPr>
          <p:cNvPr id="3" name="Inhaltsplatzhalter 2">
            <a:extLst>
              <a:ext uri="{FF2B5EF4-FFF2-40B4-BE49-F238E27FC236}">
                <a16:creationId xmlns:a16="http://schemas.microsoft.com/office/drawing/2014/main" id="{2A391385-76D1-0A40-9FD2-591264EABF30}"/>
              </a:ext>
            </a:extLst>
          </p:cNvPr>
          <p:cNvSpPr>
            <a:spLocks noGrp="1"/>
          </p:cNvSpPr>
          <p:nvPr>
            <p:ph idx="1"/>
          </p:nvPr>
        </p:nvSpPr>
        <p:spPr>
          <a:xfrm>
            <a:off x="734096" y="1378039"/>
            <a:ext cx="10619704" cy="5254581"/>
          </a:xfrm>
        </p:spPr>
        <p:txBody>
          <a:bodyPr>
            <a:normAutofit/>
          </a:bodyPr>
          <a:lstStyle/>
          <a:p>
            <a:pPr>
              <a:lnSpc>
                <a:spcPts val="3420"/>
              </a:lnSpc>
              <a:spcAft>
                <a:spcPts val="1200"/>
              </a:spcAft>
            </a:pPr>
            <a:r>
              <a:rPr lang="de-DE" dirty="0">
                <a:solidFill>
                  <a:srgbClr val="0070C0"/>
                </a:solidFill>
              </a:rPr>
              <a:t>Matthäus 11,2-6</a:t>
            </a:r>
            <a:r>
              <a:rPr lang="de-DE" dirty="0"/>
              <a:t>: „</a:t>
            </a:r>
            <a:r>
              <a:rPr lang="de-DE" dirty="0">
                <a:solidFill>
                  <a:srgbClr val="0070C0"/>
                </a:solidFill>
              </a:rPr>
              <a:t>Als aber Johannes im Gefängnis die Werke des Christus hörte, sandte er durch seine Jünger </a:t>
            </a:r>
            <a:r>
              <a:rPr lang="de-DE" dirty="0"/>
              <a:t>und ließ ihm sagen: </a:t>
            </a:r>
            <a:r>
              <a:rPr lang="de-DE" dirty="0">
                <a:solidFill>
                  <a:srgbClr val="0070C0"/>
                </a:solidFill>
              </a:rPr>
              <a:t>‚Bist du der Kommende, oder sollen wir auf einen anderen warten?‘</a:t>
            </a:r>
            <a:r>
              <a:rPr lang="de-DE" dirty="0"/>
              <a:t> Und Jesus antwortete und sprach zu ihnen: ‚Geht hin und verkündet Johannes, was ihr hört und seht: </a:t>
            </a:r>
            <a:r>
              <a:rPr lang="de-DE" dirty="0">
                <a:solidFill>
                  <a:srgbClr val="0070C0"/>
                </a:solidFill>
              </a:rPr>
              <a:t>Blinde werden sehend, und Lahme gehen, Aussätzige werden gereinigt, und Taube hören, und Tote werden auferweckt, und Armen wird gute Botschaft verkündigt. Und glückselig ist, wer nicht an mir Anstoß nimmt</a:t>
            </a:r>
            <a:r>
              <a:rPr lang="de-DE" dirty="0"/>
              <a:t>!‘“</a:t>
            </a:r>
          </a:p>
          <a:p>
            <a:pPr>
              <a:lnSpc>
                <a:spcPts val="3420"/>
              </a:lnSpc>
              <a:spcAft>
                <a:spcPts val="1200"/>
              </a:spcAft>
            </a:pPr>
            <a:r>
              <a:rPr lang="de-DE" dirty="0"/>
              <a:t>Welche </a:t>
            </a:r>
            <a:r>
              <a:rPr lang="de-DE" dirty="0">
                <a:solidFill>
                  <a:srgbClr val="0070C0"/>
                </a:solidFill>
              </a:rPr>
              <a:t>Messias-Erwartung </a:t>
            </a:r>
            <a:r>
              <a:rPr lang="de-DE" dirty="0"/>
              <a:t>hatte </a:t>
            </a:r>
            <a:r>
              <a:rPr lang="de-DE" dirty="0">
                <a:solidFill>
                  <a:srgbClr val="0070C0"/>
                </a:solidFill>
              </a:rPr>
              <a:t>Johannes</a:t>
            </a:r>
            <a:r>
              <a:rPr lang="de-DE" dirty="0"/>
              <a:t>? – „Und glückselig ist, wer nicht an mir Anstoß nimmt.“</a:t>
            </a:r>
          </a:p>
        </p:txBody>
      </p:sp>
    </p:spTree>
    <p:extLst>
      <p:ext uri="{BB962C8B-B14F-4D97-AF65-F5344CB8AC3E}">
        <p14:creationId xmlns:p14="http://schemas.microsoft.com/office/powerpoint/2010/main" val="2461675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3C4399-F804-024C-AF67-F4789EF7518A}"/>
              </a:ext>
            </a:extLst>
          </p:cNvPr>
          <p:cNvSpPr>
            <a:spLocks noGrp="1"/>
          </p:cNvSpPr>
          <p:nvPr>
            <p:ph type="title"/>
          </p:nvPr>
        </p:nvSpPr>
        <p:spPr>
          <a:xfrm>
            <a:off x="838200" y="963877"/>
            <a:ext cx="3494362" cy="4930246"/>
          </a:xfrm>
        </p:spPr>
        <p:txBody>
          <a:bodyPr>
            <a:normAutofit/>
          </a:bodyPr>
          <a:lstStyle/>
          <a:p>
            <a:pPr algn="r"/>
            <a:r>
              <a:rPr lang="de-DE" sz="3600" dirty="0">
                <a:solidFill>
                  <a:srgbClr val="0070C0"/>
                </a:solidFill>
              </a:rPr>
              <a:t>Wunderheilungen Jesu – ihre messianische Bedeutung</a:t>
            </a:r>
          </a:p>
        </p:txBody>
      </p:sp>
      <p:sp>
        <p:nvSpPr>
          <p:cNvPr id="3" name="Inhaltsplatzhalter 2">
            <a:extLst>
              <a:ext uri="{FF2B5EF4-FFF2-40B4-BE49-F238E27FC236}">
                <a16:creationId xmlns:a16="http://schemas.microsoft.com/office/drawing/2014/main" id="{B44C65D7-18AA-054A-908C-A4DD29154D7A}"/>
              </a:ext>
            </a:extLst>
          </p:cNvPr>
          <p:cNvSpPr>
            <a:spLocks noGrp="1"/>
          </p:cNvSpPr>
          <p:nvPr>
            <p:ph idx="1"/>
          </p:nvPr>
        </p:nvSpPr>
        <p:spPr>
          <a:xfrm>
            <a:off x="4893972" y="1970468"/>
            <a:ext cx="6459828" cy="3923655"/>
          </a:xfrm>
        </p:spPr>
        <p:txBody>
          <a:bodyPr anchor="ctr">
            <a:normAutofit/>
          </a:bodyPr>
          <a:lstStyle/>
          <a:p>
            <a:endParaRPr lang="de-DE" sz="2400" dirty="0"/>
          </a:p>
          <a:p>
            <a:pPr marL="0" indent="0">
              <a:buNone/>
            </a:pPr>
            <a:r>
              <a:rPr lang="de-DE" sz="3600" b="1" dirty="0"/>
              <a:t>2. Jesus sendet seine Apostel</a:t>
            </a:r>
          </a:p>
        </p:txBody>
      </p:sp>
    </p:spTree>
    <p:extLst>
      <p:ext uri="{BB962C8B-B14F-4D97-AF65-F5344CB8AC3E}">
        <p14:creationId xmlns:p14="http://schemas.microsoft.com/office/powerpoint/2010/main" val="1238310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B803B7-C89D-5644-9346-1E5F0699B3CC}"/>
              </a:ext>
            </a:extLst>
          </p:cNvPr>
          <p:cNvSpPr>
            <a:spLocks noGrp="1"/>
          </p:cNvSpPr>
          <p:nvPr>
            <p:ph type="title"/>
          </p:nvPr>
        </p:nvSpPr>
        <p:spPr>
          <a:xfrm>
            <a:off x="674557" y="347730"/>
            <a:ext cx="10679243" cy="491719"/>
          </a:xfrm>
        </p:spPr>
        <p:txBody>
          <a:bodyPr>
            <a:normAutofit fontScale="90000"/>
          </a:bodyPr>
          <a:lstStyle/>
          <a:p>
            <a:r>
              <a:rPr lang="de-DE" sz="4400" b="1" dirty="0"/>
              <a:t>Jesu Aussendung der Apostel</a:t>
            </a:r>
          </a:p>
        </p:txBody>
      </p:sp>
      <p:sp>
        <p:nvSpPr>
          <p:cNvPr id="3" name="Inhaltsplatzhalter 2">
            <a:extLst>
              <a:ext uri="{FF2B5EF4-FFF2-40B4-BE49-F238E27FC236}">
                <a16:creationId xmlns:a16="http://schemas.microsoft.com/office/drawing/2014/main" id="{89C9ADCA-BCF2-C44F-91D4-A9B63E4DB47C}"/>
              </a:ext>
            </a:extLst>
          </p:cNvPr>
          <p:cNvSpPr>
            <a:spLocks noGrp="1"/>
          </p:cNvSpPr>
          <p:nvPr>
            <p:ph idx="1"/>
          </p:nvPr>
        </p:nvSpPr>
        <p:spPr>
          <a:xfrm>
            <a:off x="389744" y="1079292"/>
            <a:ext cx="11339800" cy="5521205"/>
          </a:xfrm>
        </p:spPr>
        <p:txBody>
          <a:bodyPr>
            <a:normAutofit fontScale="92500"/>
          </a:bodyPr>
          <a:lstStyle/>
          <a:p>
            <a:pPr>
              <a:lnSpc>
                <a:spcPts val="2980"/>
              </a:lnSpc>
              <a:spcAft>
                <a:spcPts val="1200"/>
              </a:spcAft>
            </a:pPr>
            <a:r>
              <a:rPr lang="de-DE" dirty="0">
                <a:solidFill>
                  <a:srgbClr val="0070C0"/>
                </a:solidFill>
              </a:rPr>
              <a:t>Matthäus 10,5-10</a:t>
            </a:r>
            <a:r>
              <a:rPr lang="de-DE" dirty="0"/>
              <a:t>: „Diese zwölf sandte Jesus aus und befahl ihnen und sprach: ‚Geht nicht auf einen Weg der Nationen, und geht nicht in eine Stadt der </a:t>
            </a:r>
            <a:r>
              <a:rPr lang="de-DE" dirty="0" err="1"/>
              <a:t>Sama-riter</a:t>
            </a:r>
            <a:r>
              <a:rPr lang="de-DE" dirty="0"/>
              <a:t>; geht aber vielmehr zu den verlorenen Schafen des Hauses Israel. Wenn ihr aber hingeht, verkündigt und sprecht: </a:t>
            </a:r>
            <a:r>
              <a:rPr lang="de-DE" dirty="0">
                <a:solidFill>
                  <a:srgbClr val="0070C0"/>
                </a:solidFill>
              </a:rPr>
              <a:t>Die Königsherrschaft des Himmels ist nahe gekommen. Therapiert/pflegt/heilt </a:t>
            </a:r>
            <a:r>
              <a:rPr lang="de-CH" dirty="0">
                <a:solidFill>
                  <a:srgbClr val="0070C0"/>
                </a:solidFill>
              </a:rPr>
              <a:t>Schwache/Kraftlose/Kranke</a:t>
            </a:r>
            <a:r>
              <a:rPr lang="de-DE" dirty="0">
                <a:solidFill>
                  <a:srgbClr val="0070C0"/>
                </a:solidFill>
              </a:rPr>
              <a:t>, weckt Tote auf, reinigt Aussätzige, treibt Dämonen aus!</a:t>
            </a:r>
            <a:r>
              <a:rPr lang="de-DE" dirty="0"/>
              <a:t> Umsonst habt ihr empfangen, umsonst gebt. Verschafft euch nicht Gold noch Silber noch Kupfer in eure Gürtel, keine Tasche auf den Weg, noch zwei Unterkleider, noch Sandalen, noch einen Stab. Denn der Arbeiter ist seiner Nahrung wert.“</a:t>
            </a:r>
          </a:p>
          <a:p>
            <a:pPr>
              <a:lnSpc>
                <a:spcPts val="2980"/>
              </a:lnSpc>
              <a:spcAft>
                <a:spcPts val="1200"/>
              </a:spcAft>
            </a:pPr>
            <a:r>
              <a:rPr lang="de-DE" dirty="0"/>
              <a:t>Vgl. </a:t>
            </a:r>
            <a:r>
              <a:rPr lang="de-DE" dirty="0">
                <a:solidFill>
                  <a:srgbClr val="0070C0"/>
                </a:solidFill>
              </a:rPr>
              <a:t>Markus 6,12-13</a:t>
            </a:r>
            <a:r>
              <a:rPr lang="de-DE" dirty="0"/>
              <a:t>: „</a:t>
            </a:r>
            <a:r>
              <a:rPr lang="de-CH" dirty="0"/>
              <a:t>Und sie zogen aus und verkündigten [das Evangelium von der Königsherrschaft Gottes], </a:t>
            </a:r>
            <a:r>
              <a:rPr lang="de-CH" dirty="0">
                <a:solidFill>
                  <a:srgbClr val="0070C0"/>
                </a:solidFill>
              </a:rPr>
              <a:t>dass sie umkehren/sich bekehren sollten; und sie trieben viele Dämonen aus und rieben viele Schwache/Kraftlose/Kranke mit Öl ein und therapieren/pflegten/heilten sie</a:t>
            </a:r>
            <a:r>
              <a:rPr lang="de-CH" dirty="0"/>
              <a:t>.</a:t>
            </a:r>
            <a:r>
              <a:rPr lang="de-DE" dirty="0"/>
              <a:t>“</a:t>
            </a:r>
          </a:p>
          <a:p>
            <a:endParaRPr lang="de-DE" sz="2200" dirty="0"/>
          </a:p>
        </p:txBody>
      </p:sp>
    </p:spTree>
    <p:extLst>
      <p:ext uri="{BB962C8B-B14F-4D97-AF65-F5344CB8AC3E}">
        <p14:creationId xmlns:p14="http://schemas.microsoft.com/office/powerpoint/2010/main" val="1330573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8E84F2-A028-3F43-A100-76E65F31E8B9}"/>
              </a:ext>
            </a:extLst>
          </p:cNvPr>
          <p:cNvSpPr>
            <a:spLocks noGrp="1"/>
          </p:cNvSpPr>
          <p:nvPr>
            <p:ph type="title"/>
          </p:nvPr>
        </p:nvSpPr>
        <p:spPr>
          <a:xfrm>
            <a:off x="605307" y="199625"/>
            <a:ext cx="10748494" cy="521592"/>
          </a:xfrm>
        </p:spPr>
        <p:txBody>
          <a:bodyPr>
            <a:normAutofit fontScale="90000"/>
          </a:bodyPr>
          <a:lstStyle/>
          <a:p>
            <a:r>
              <a:rPr lang="de-DE" sz="4000" b="1" dirty="0"/>
              <a:t>Jesu Aussendung des erweiterten </a:t>
            </a:r>
            <a:r>
              <a:rPr lang="de-DE" sz="4000" b="1" dirty="0" err="1"/>
              <a:t>Jüngerkreises</a:t>
            </a:r>
            <a:endParaRPr lang="de-DE" sz="4000" b="1" dirty="0"/>
          </a:p>
        </p:txBody>
      </p:sp>
      <p:sp>
        <p:nvSpPr>
          <p:cNvPr id="3" name="Inhaltsplatzhalter 2">
            <a:extLst>
              <a:ext uri="{FF2B5EF4-FFF2-40B4-BE49-F238E27FC236}">
                <a16:creationId xmlns:a16="http://schemas.microsoft.com/office/drawing/2014/main" id="{B7A384A6-35CC-464F-8654-B3B1E390C7F4}"/>
              </a:ext>
            </a:extLst>
          </p:cNvPr>
          <p:cNvSpPr>
            <a:spLocks noGrp="1"/>
          </p:cNvSpPr>
          <p:nvPr>
            <p:ph idx="1"/>
          </p:nvPr>
        </p:nvSpPr>
        <p:spPr>
          <a:xfrm>
            <a:off x="386367" y="875763"/>
            <a:ext cx="11399233" cy="5982237"/>
          </a:xfrm>
        </p:spPr>
        <p:txBody>
          <a:bodyPr>
            <a:noAutofit/>
          </a:bodyPr>
          <a:lstStyle/>
          <a:p>
            <a:pPr>
              <a:lnSpc>
                <a:spcPts val="2620"/>
              </a:lnSpc>
              <a:spcAft>
                <a:spcPts val="1200"/>
              </a:spcAft>
            </a:pPr>
            <a:r>
              <a:rPr lang="de-DE" sz="2100" dirty="0">
                <a:solidFill>
                  <a:srgbClr val="0070C0"/>
                </a:solidFill>
              </a:rPr>
              <a:t>Lukas 10,3-9.17.19-20</a:t>
            </a:r>
            <a:r>
              <a:rPr lang="de-DE" sz="2100" dirty="0"/>
              <a:t>: „Geht hin! Siehe, ich sende euch wie Lämmer mitten unter Wölfe. </a:t>
            </a:r>
            <a:r>
              <a:rPr lang="de-DE" sz="2100" dirty="0">
                <a:solidFill>
                  <a:srgbClr val="0070C0"/>
                </a:solidFill>
              </a:rPr>
              <a:t>Tragt weder Geldbeutel noch Tasche noch Sandalen, und grüßt niemand auf dem Weg. </a:t>
            </a:r>
            <a:r>
              <a:rPr lang="de-DE" sz="2100" dirty="0"/>
              <a:t>In welches Haus ihr aber eintretet, sprecht zuerst: ‚Friede diesem Haus!‘ Und wenn dort ein Sohn des Friedens ist, so wird euer Friede auf ihm ruhen; wenn aber nicht, so wird er zu euch zurückkehren. In diesem Haus aber bleibt, und esst und trinkt, was sie haben; denn der Arbeiter ist seines Lohnes wert. Geht nicht aus einem Haus in ein anderes. Und in welche Stadt ihr kommt, und sie nehmen euch auf, [da] esst, was euch vorgesetzt wird, </a:t>
            </a:r>
            <a:r>
              <a:rPr lang="de-DE" sz="2100" dirty="0">
                <a:solidFill>
                  <a:srgbClr val="0070C0"/>
                </a:solidFill>
              </a:rPr>
              <a:t>und therapiert/pflegt/heilt die Schwachen/Kraftlosen/Kranken darin [d. h. in dem Haus] und sprecht zu ihnen: ‚Die Königsherrschaft/das Reich Gottes ist nahe zu euch gekommen‘ … </a:t>
            </a:r>
            <a:r>
              <a:rPr lang="de-DE" sz="2000" dirty="0"/>
              <a:t>D</a:t>
            </a:r>
            <a:r>
              <a:rPr lang="de-CH" sz="2000" dirty="0" err="1"/>
              <a:t>ie</a:t>
            </a:r>
            <a:r>
              <a:rPr lang="de-CH" sz="2000" dirty="0"/>
              <a:t> Siebzig aber kehrten mit Freuden zurück und sprachen: </a:t>
            </a:r>
            <a:r>
              <a:rPr lang="de-DE" sz="2000" dirty="0"/>
              <a:t>‚</a:t>
            </a:r>
            <a:r>
              <a:rPr lang="de-CH" sz="2000" dirty="0">
                <a:solidFill>
                  <a:srgbClr val="0070C0"/>
                </a:solidFill>
              </a:rPr>
              <a:t>Herr, auch die Dämonen sind uns untertan in deinem Namen.</a:t>
            </a:r>
            <a:r>
              <a:rPr lang="de-DE" sz="2000" dirty="0"/>
              <a:t>‘</a:t>
            </a:r>
            <a:r>
              <a:rPr lang="de-CH" sz="2000" dirty="0"/>
              <a:t> Er sprach aber zu ihnen: </a:t>
            </a:r>
            <a:r>
              <a:rPr lang="de-DE" sz="2000" dirty="0"/>
              <a:t>‚</a:t>
            </a:r>
            <a:r>
              <a:rPr lang="de-CH" sz="2000" dirty="0"/>
              <a:t>Ich schaute den Satan wie einen Blitz vom Himmel fallen. </a:t>
            </a:r>
            <a:r>
              <a:rPr lang="de-DE" sz="2000" dirty="0"/>
              <a:t> </a:t>
            </a:r>
            <a:r>
              <a:rPr lang="de-CH" sz="2100" dirty="0">
                <a:solidFill>
                  <a:srgbClr val="0070C0"/>
                </a:solidFill>
              </a:rPr>
              <a:t>Siehe, ich gebe euch die Macht, auf Schlangen und Skorpione zu treten, und über die ganze Kraft des Feindes, und nichts soll euch irgendwie schaden. Doch darüber freut euch nicht, dass euch die Geister untertan sind; freut euch aber, dass eure Namen im Himmel angeschrieben sind</a:t>
            </a:r>
            <a:r>
              <a:rPr lang="de-CH" sz="2100" dirty="0"/>
              <a:t>.</a:t>
            </a:r>
            <a:r>
              <a:rPr lang="de-DE" sz="2100" dirty="0"/>
              <a:t>‘“</a:t>
            </a:r>
          </a:p>
          <a:p>
            <a:pPr>
              <a:lnSpc>
                <a:spcPts val="2620"/>
              </a:lnSpc>
              <a:spcAft>
                <a:spcPts val="1200"/>
              </a:spcAft>
            </a:pPr>
            <a:r>
              <a:rPr lang="de-DE" sz="2100" dirty="0"/>
              <a:t>Vgl. </a:t>
            </a:r>
            <a:r>
              <a:rPr lang="de-DE" sz="2100" dirty="0">
                <a:solidFill>
                  <a:srgbClr val="0070C0"/>
                </a:solidFill>
              </a:rPr>
              <a:t>Psalm 91,11-13</a:t>
            </a:r>
            <a:r>
              <a:rPr lang="de-DE" sz="2100" dirty="0"/>
              <a:t>: „</a:t>
            </a:r>
            <a:r>
              <a:rPr lang="de-CH" sz="2100" dirty="0">
                <a:solidFill>
                  <a:srgbClr val="0070C0"/>
                </a:solidFill>
              </a:rPr>
              <a:t>Denn er bietet seine Engel für dich auf, dich zu bewahren auf allen deinen Wegen. </a:t>
            </a:r>
            <a:r>
              <a:rPr lang="de-CH" sz="2100" dirty="0"/>
              <a:t>Auf den Händen tragen sie dich, damit du deinen Fuß nicht an einen Stein stößt. </a:t>
            </a:r>
            <a:r>
              <a:rPr lang="de-CH" sz="2100" dirty="0">
                <a:solidFill>
                  <a:srgbClr val="0070C0"/>
                </a:solidFill>
              </a:rPr>
              <a:t>Auf Löwen und Ottern trittst du, Junglöwen und Schlangen trittst du nieder</a:t>
            </a:r>
            <a:r>
              <a:rPr lang="de-CH" sz="2100" dirty="0"/>
              <a:t>.</a:t>
            </a:r>
            <a:r>
              <a:rPr lang="de-DE" sz="2100" dirty="0"/>
              <a:t>“</a:t>
            </a:r>
          </a:p>
        </p:txBody>
      </p:sp>
    </p:spTree>
    <p:extLst>
      <p:ext uri="{BB962C8B-B14F-4D97-AF65-F5344CB8AC3E}">
        <p14:creationId xmlns:p14="http://schemas.microsoft.com/office/powerpoint/2010/main" val="143925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F7D8B7-1EE5-9F46-96C2-1DE91D88D8A7}"/>
              </a:ext>
            </a:extLst>
          </p:cNvPr>
          <p:cNvSpPr>
            <a:spLocks noGrp="1"/>
          </p:cNvSpPr>
          <p:nvPr>
            <p:ph type="title"/>
          </p:nvPr>
        </p:nvSpPr>
        <p:spPr>
          <a:xfrm>
            <a:off x="838200" y="309094"/>
            <a:ext cx="10515600" cy="470396"/>
          </a:xfrm>
        </p:spPr>
        <p:txBody>
          <a:bodyPr>
            <a:normAutofit fontScale="90000"/>
          </a:bodyPr>
          <a:lstStyle/>
          <a:p>
            <a:r>
              <a:rPr lang="de-DE" sz="4000" b="1" dirty="0"/>
              <a:t>Jesu Sendung mit verschiedenen „Bedingungen“</a:t>
            </a:r>
          </a:p>
        </p:txBody>
      </p:sp>
      <p:sp>
        <p:nvSpPr>
          <p:cNvPr id="3" name="Inhaltsplatzhalter 2">
            <a:extLst>
              <a:ext uri="{FF2B5EF4-FFF2-40B4-BE49-F238E27FC236}">
                <a16:creationId xmlns:a16="http://schemas.microsoft.com/office/drawing/2014/main" id="{67FA6D50-26E4-2E48-9036-192E932D0941}"/>
              </a:ext>
            </a:extLst>
          </p:cNvPr>
          <p:cNvSpPr>
            <a:spLocks noGrp="1"/>
          </p:cNvSpPr>
          <p:nvPr>
            <p:ph idx="1"/>
          </p:nvPr>
        </p:nvSpPr>
        <p:spPr>
          <a:xfrm>
            <a:off x="449705" y="888642"/>
            <a:ext cx="11197652" cy="5781981"/>
          </a:xfrm>
        </p:spPr>
        <p:txBody>
          <a:bodyPr>
            <a:normAutofit/>
          </a:bodyPr>
          <a:lstStyle/>
          <a:p>
            <a:pPr>
              <a:lnSpc>
                <a:spcPts val="3360"/>
              </a:lnSpc>
              <a:spcBef>
                <a:spcPts val="1600"/>
              </a:spcBef>
              <a:spcAft>
                <a:spcPts val="1800"/>
              </a:spcAft>
            </a:pPr>
            <a:r>
              <a:rPr lang="de-DE" dirty="0">
                <a:solidFill>
                  <a:srgbClr val="0070C0"/>
                </a:solidFill>
              </a:rPr>
              <a:t>Lukas 22,35-36</a:t>
            </a:r>
            <a:r>
              <a:rPr lang="de-DE" dirty="0"/>
              <a:t>: „Und er sprach zu ihnen: ‚Als ich euch ohne Geldbeutel und Tasche und Sandalen sandte, mangelte euch wohl etwas?‘ Sie aber sagten: ‚Nichts.‘ Er sprach nun zu ihnen: </a:t>
            </a:r>
            <a:r>
              <a:rPr lang="de-DE" dirty="0">
                <a:solidFill>
                  <a:srgbClr val="0070C0"/>
                </a:solidFill>
              </a:rPr>
              <a:t>‚Aber jetzt, wer einen Geldbeutel hat, der nehme ihn und ebenso eine Tasche, und wer nicht hat, verkaufe sein Kleid und kaufe ein Schwert.‘</a:t>
            </a:r>
            <a:r>
              <a:rPr lang="de-DE" dirty="0"/>
              <a:t>“</a:t>
            </a:r>
          </a:p>
          <a:p>
            <a:pPr>
              <a:lnSpc>
                <a:spcPts val="3360"/>
              </a:lnSpc>
              <a:spcBef>
                <a:spcPts val="1600"/>
              </a:spcBef>
              <a:spcAft>
                <a:spcPts val="1800"/>
              </a:spcAft>
            </a:pPr>
            <a:r>
              <a:rPr lang="de-CH" dirty="0">
                <a:solidFill>
                  <a:srgbClr val="0070C0"/>
                </a:solidFill>
              </a:rPr>
              <a:t>Markus 16,17-18</a:t>
            </a:r>
            <a:r>
              <a:rPr lang="de-CH" dirty="0"/>
              <a:t>: </a:t>
            </a:r>
            <a:r>
              <a:rPr lang="de-DE" dirty="0"/>
              <a:t>„</a:t>
            </a:r>
            <a:r>
              <a:rPr lang="de-CH" dirty="0"/>
              <a:t>Diese </a:t>
            </a:r>
            <a:r>
              <a:rPr lang="de-CH" dirty="0">
                <a:solidFill>
                  <a:srgbClr val="0070C0"/>
                </a:solidFill>
              </a:rPr>
              <a:t>Zeichen</a:t>
            </a:r>
            <a:r>
              <a:rPr lang="de-CH" dirty="0"/>
              <a:t> aber werden denen folgen, die glauben: </a:t>
            </a:r>
            <a:r>
              <a:rPr lang="de-CH" dirty="0">
                <a:solidFill>
                  <a:srgbClr val="0070C0"/>
                </a:solidFill>
              </a:rPr>
              <a:t>In meinem Namen werden sie Dämonen austreiben; sie werden in neuen Sprachen reden, werden Schlangen aufheben, und wenn sie etwas Tödliches trinken, wird es ihnen nicht schaden; Schwachen/Kranken werden sie die Hände auflegen, und sie werden sich wohl befinden</a:t>
            </a:r>
            <a:r>
              <a:rPr lang="de-DE" dirty="0"/>
              <a:t>.“</a:t>
            </a:r>
            <a:endParaRPr lang="de-CH" dirty="0"/>
          </a:p>
        </p:txBody>
      </p:sp>
    </p:spTree>
    <p:extLst>
      <p:ext uri="{BB962C8B-B14F-4D97-AF65-F5344CB8AC3E}">
        <p14:creationId xmlns:p14="http://schemas.microsoft.com/office/powerpoint/2010/main" val="750399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597208-86BD-CC40-A6D1-B55FF12E124C}"/>
              </a:ext>
            </a:extLst>
          </p:cNvPr>
          <p:cNvSpPr>
            <a:spLocks noGrp="1"/>
          </p:cNvSpPr>
          <p:nvPr>
            <p:ph type="title"/>
          </p:nvPr>
        </p:nvSpPr>
        <p:spPr>
          <a:xfrm>
            <a:off x="838200" y="360609"/>
            <a:ext cx="10515600" cy="1056068"/>
          </a:xfrm>
        </p:spPr>
        <p:txBody>
          <a:bodyPr>
            <a:normAutofit/>
          </a:bodyPr>
          <a:lstStyle/>
          <a:p>
            <a:r>
              <a:rPr lang="de-DE" sz="4400" b="1" dirty="0"/>
              <a:t>Tödliches Gift in der frühen Kirchengeschichte</a:t>
            </a:r>
          </a:p>
        </p:txBody>
      </p:sp>
      <p:sp>
        <p:nvSpPr>
          <p:cNvPr id="3" name="Inhaltsplatzhalter 2">
            <a:extLst>
              <a:ext uri="{FF2B5EF4-FFF2-40B4-BE49-F238E27FC236}">
                <a16:creationId xmlns:a16="http://schemas.microsoft.com/office/drawing/2014/main" id="{EC4FDBE0-D182-9F42-9887-DBCE6E417C9C}"/>
              </a:ext>
            </a:extLst>
          </p:cNvPr>
          <p:cNvSpPr>
            <a:spLocks noGrp="1"/>
          </p:cNvSpPr>
          <p:nvPr>
            <p:ph idx="1"/>
          </p:nvPr>
        </p:nvSpPr>
        <p:spPr>
          <a:xfrm>
            <a:off x="838199" y="1416677"/>
            <a:ext cx="10929079" cy="5080714"/>
          </a:xfrm>
        </p:spPr>
        <p:txBody>
          <a:bodyPr>
            <a:normAutofit/>
          </a:bodyPr>
          <a:lstStyle/>
          <a:p>
            <a:pPr>
              <a:lnSpc>
                <a:spcPts val="3720"/>
              </a:lnSpc>
            </a:pPr>
            <a:r>
              <a:rPr lang="de-DE" dirty="0"/>
              <a:t>Gemäß Eusebius berichtete </a:t>
            </a:r>
            <a:r>
              <a:rPr lang="de-DE" dirty="0" err="1">
                <a:solidFill>
                  <a:srgbClr val="0070C0"/>
                </a:solidFill>
              </a:rPr>
              <a:t>Papias</a:t>
            </a:r>
            <a:r>
              <a:rPr lang="de-DE" dirty="0"/>
              <a:t> [gemäß Irenäus ein Hörer des </a:t>
            </a:r>
            <a:r>
              <a:rPr lang="de-DE" dirty="0" err="1"/>
              <a:t>Apos-tels</a:t>
            </a:r>
            <a:r>
              <a:rPr lang="de-DE" dirty="0"/>
              <a:t> Johannes], ein „Zeitgenosse“ des „Apostels Philippus“ in </a:t>
            </a:r>
            <a:r>
              <a:rPr lang="de-DE" dirty="0" err="1"/>
              <a:t>Hierapolis</a:t>
            </a:r>
            <a:r>
              <a:rPr lang="de-DE" dirty="0"/>
              <a:t> (wo </a:t>
            </a:r>
            <a:r>
              <a:rPr lang="de-DE" dirty="0" err="1"/>
              <a:t>Papias</a:t>
            </a:r>
            <a:r>
              <a:rPr lang="de-DE" dirty="0"/>
              <a:t> „Bischof“ war und Philippus begraben worden sein soll), dass der in </a:t>
            </a:r>
            <a:r>
              <a:rPr lang="de-DE" dirty="0" err="1"/>
              <a:t>Apg</a:t>
            </a:r>
            <a:r>
              <a:rPr lang="de-DE" dirty="0"/>
              <a:t> 1,23 erwähnte „</a:t>
            </a:r>
            <a:r>
              <a:rPr lang="de-DE" dirty="0">
                <a:solidFill>
                  <a:srgbClr val="0070C0"/>
                </a:solidFill>
              </a:rPr>
              <a:t>Joseph, genannt </a:t>
            </a:r>
            <a:r>
              <a:rPr lang="de-DE" dirty="0" err="1">
                <a:solidFill>
                  <a:srgbClr val="0070C0"/>
                </a:solidFill>
              </a:rPr>
              <a:t>Barsabbas</a:t>
            </a:r>
            <a:r>
              <a:rPr lang="de-DE" dirty="0">
                <a:solidFill>
                  <a:srgbClr val="0070C0"/>
                </a:solidFill>
              </a:rPr>
              <a:t>, mit dem </a:t>
            </a:r>
            <a:r>
              <a:rPr lang="de-DE" dirty="0" err="1">
                <a:solidFill>
                  <a:srgbClr val="0070C0"/>
                </a:solidFill>
              </a:rPr>
              <a:t>Beina-men</a:t>
            </a:r>
            <a:r>
              <a:rPr lang="de-DE" dirty="0">
                <a:solidFill>
                  <a:srgbClr val="0070C0"/>
                </a:solidFill>
              </a:rPr>
              <a:t> Justus</a:t>
            </a:r>
            <a:r>
              <a:rPr lang="de-DE" dirty="0"/>
              <a:t>“, </a:t>
            </a:r>
            <a:r>
              <a:rPr lang="de-DE" dirty="0">
                <a:solidFill>
                  <a:srgbClr val="0070C0"/>
                </a:solidFill>
              </a:rPr>
              <a:t>tödliches Gift </a:t>
            </a:r>
            <a:r>
              <a:rPr lang="de-DE" dirty="0"/>
              <a:t>(</a:t>
            </a:r>
            <a:r>
              <a:rPr lang="el-GR" dirty="0" err="1"/>
              <a:t>δηλητήριον</a:t>
            </a:r>
            <a:r>
              <a:rPr lang="el-GR" dirty="0"/>
              <a:t> </a:t>
            </a:r>
            <a:r>
              <a:rPr lang="el-GR" dirty="0" err="1"/>
              <a:t>φάρμακον</a:t>
            </a:r>
            <a:r>
              <a:rPr lang="de-DE" dirty="0"/>
              <a:t>) </a:t>
            </a:r>
            <a:r>
              <a:rPr lang="de-DE" dirty="0">
                <a:solidFill>
                  <a:srgbClr val="0070C0"/>
                </a:solidFill>
              </a:rPr>
              <a:t>getrunken</a:t>
            </a:r>
            <a:r>
              <a:rPr lang="de-DE" dirty="0"/>
              <a:t> habe und auf Grund der Gnade des Herrn trotzdem „an keiner Übelkeit (</a:t>
            </a:r>
            <a:r>
              <a:rPr lang="el-GR" dirty="0" err="1"/>
              <a:t>μηδὲν</a:t>
            </a:r>
            <a:r>
              <a:rPr lang="el-GR" dirty="0"/>
              <a:t> </a:t>
            </a:r>
            <a:r>
              <a:rPr lang="el-GR" dirty="0" err="1"/>
              <a:t>ἀηδές</a:t>
            </a:r>
            <a:r>
              <a:rPr lang="de-DE" dirty="0"/>
              <a:t>) gelitten“ habe (Eusebius, </a:t>
            </a:r>
            <a:r>
              <a:rPr lang="de-DE" dirty="0" err="1"/>
              <a:t>Hist</a:t>
            </a:r>
            <a:r>
              <a:rPr lang="de-DE" dirty="0"/>
              <a:t> </a:t>
            </a:r>
            <a:r>
              <a:rPr lang="de-DE" dirty="0" err="1"/>
              <a:t>eccl</a:t>
            </a:r>
            <a:r>
              <a:rPr lang="de-DE" dirty="0"/>
              <a:t> 3,39,9; vgl. auch </a:t>
            </a:r>
            <a:r>
              <a:rPr lang="de-DE" dirty="0" err="1"/>
              <a:t>Hist</a:t>
            </a:r>
            <a:r>
              <a:rPr lang="de-DE" dirty="0"/>
              <a:t> </a:t>
            </a:r>
            <a:r>
              <a:rPr lang="de-DE" dirty="0" err="1"/>
              <a:t>eccl</a:t>
            </a:r>
            <a:r>
              <a:rPr lang="de-DE" dirty="0"/>
              <a:t> 3,31,3) – eventuell in Anlehnung an </a:t>
            </a:r>
            <a:r>
              <a:rPr lang="de-DE" dirty="0" err="1"/>
              <a:t>Mk</a:t>
            </a:r>
            <a:r>
              <a:rPr lang="de-DE" dirty="0"/>
              <a:t> 16,18 (</a:t>
            </a:r>
            <a:r>
              <a:rPr lang="el-GR" dirty="0" err="1"/>
              <a:t>κἂν</a:t>
            </a:r>
            <a:r>
              <a:rPr lang="el-GR" dirty="0"/>
              <a:t> </a:t>
            </a:r>
            <a:r>
              <a:rPr lang="el-GR" dirty="0" err="1"/>
              <a:t>θανάσιμόν</a:t>
            </a:r>
            <a:r>
              <a:rPr lang="el-GR" dirty="0"/>
              <a:t> τι </a:t>
            </a:r>
            <a:r>
              <a:rPr lang="el-GR" dirty="0" err="1"/>
              <a:t>πίωσιν</a:t>
            </a:r>
            <a:r>
              <a:rPr lang="el-GR" dirty="0"/>
              <a:t> </a:t>
            </a:r>
            <a:r>
              <a:rPr lang="el-GR" dirty="0" err="1"/>
              <a:t>οὐ</a:t>
            </a:r>
            <a:r>
              <a:rPr lang="el-GR" dirty="0"/>
              <a:t> </a:t>
            </a:r>
            <a:r>
              <a:rPr lang="el-GR" dirty="0" err="1"/>
              <a:t>μὴ</a:t>
            </a:r>
            <a:r>
              <a:rPr lang="el-GR" dirty="0"/>
              <a:t> </a:t>
            </a:r>
            <a:r>
              <a:rPr lang="el-GR" dirty="0" err="1"/>
              <a:t>αὐτοὺς</a:t>
            </a:r>
            <a:r>
              <a:rPr lang="el-GR" dirty="0"/>
              <a:t> </a:t>
            </a:r>
            <a:r>
              <a:rPr lang="el-GR" dirty="0" err="1"/>
              <a:t>βλάψῃ</a:t>
            </a:r>
            <a:r>
              <a:rPr lang="de-DE" dirty="0"/>
              <a:t>).</a:t>
            </a:r>
          </a:p>
        </p:txBody>
      </p:sp>
    </p:spTree>
    <p:extLst>
      <p:ext uri="{BB962C8B-B14F-4D97-AF65-F5344CB8AC3E}">
        <p14:creationId xmlns:p14="http://schemas.microsoft.com/office/powerpoint/2010/main" val="1621851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BB1BF7-B2A0-944D-A4C7-97B1444CBEBF}"/>
              </a:ext>
            </a:extLst>
          </p:cNvPr>
          <p:cNvSpPr>
            <a:spLocks noGrp="1"/>
          </p:cNvSpPr>
          <p:nvPr>
            <p:ph type="title"/>
          </p:nvPr>
        </p:nvSpPr>
        <p:spPr>
          <a:xfrm>
            <a:off x="838200" y="302654"/>
            <a:ext cx="10515600" cy="792050"/>
          </a:xfrm>
        </p:spPr>
        <p:txBody>
          <a:bodyPr>
            <a:normAutofit/>
          </a:bodyPr>
          <a:lstStyle/>
          <a:p>
            <a:r>
              <a:rPr lang="de-DE" sz="4400" b="1" dirty="0"/>
              <a:t>Zeichen der Apostel</a:t>
            </a:r>
          </a:p>
        </p:txBody>
      </p:sp>
      <p:sp>
        <p:nvSpPr>
          <p:cNvPr id="3" name="Inhaltsplatzhalter 2">
            <a:extLst>
              <a:ext uri="{FF2B5EF4-FFF2-40B4-BE49-F238E27FC236}">
                <a16:creationId xmlns:a16="http://schemas.microsoft.com/office/drawing/2014/main" id="{29314900-E701-9F43-B9A6-3867B2A46599}"/>
              </a:ext>
            </a:extLst>
          </p:cNvPr>
          <p:cNvSpPr>
            <a:spLocks noGrp="1"/>
          </p:cNvSpPr>
          <p:nvPr>
            <p:ph idx="1"/>
          </p:nvPr>
        </p:nvSpPr>
        <p:spPr>
          <a:xfrm>
            <a:off x="524656" y="1094704"/>
            <a:ext cx="11130724" cy="5563673"/>
          </a:xfrm>
        </p:spPr>
        <p:txBody>
          <a:bodyPr>
            <a:normAutofit/>
          </a:bodyPr>
          <a:lstStyle/>
          <a:p>
            <a:pPr>
              <a:lnSpc>
                <a:spcPts val="3220"/>
              </a:lnSpc>
              <a:spcAft>
                <a:spcPts val="1200"/>
              </a:spcAft>
            </a:pPr>
            <a:r>
              <a:rPr lang="de-DE" sz="2600" dirty="0" err="1">
                <a:solidFill>
                  <a:srgbClr val="0070C0"/>
                </a:solidFill>
              </a:rPr>
              <a:t>Röm</a:t>
            </a:r>
            <a:r>
              <a:rPr lang="de-DE" sz="2600" dirty="0">
                <a:solidFill>
                  <a:srgbClr val="0070C0"/>
                </a:solidFill>
              </a:rPr>
              <a:t> 15,18-19</a:t>
            </a:r>
            <a:r>
              <a:rPr lang="de-DE" sz="2600" dirty="0"/>
              <a:t>: „Denn ich werde nicht wagen, etwas von dem zu reden, was Christus nicht durch mich gewirkt hat zum Gehorsam der Nationen durch Wort und Werk, </a:t>
            </a:r>
            <a:r>
              <a:rPr lang="de-DE" sz="2600" dirty="0">
                <a:solidFill>
                  <a:srgbClr val="0070C0"/>
                </a:solidFill>
              </a:rPr>
              <a:t>in der Kraft der Zeichen und Wunder, in der Kraft des Geistes</a:t>
            </a:r>
            <a:r>
              <a:rPr lang="de-DE" sz="2600" dirty="0"/>
              <a:t>, so dass ich von Jerusalem und ringsumher bis nach Illyrien das Evangelium des Christus völlig verkündigt habe.“</a:t>
            </a:r>
          </a:p>
          <a:p>
            <a:pPr>
              <a:lnSpc>
                <a:spcPts val="3220"/>
              </a:lnSpc>
              <a:spcAft>
                <a:spcPts val="1200"/>
              </a:spcAft>
            </a:pPr>
            <a:r>
              <a:rPr lang="de-DE" sz="2600" dirty="0">
                <a:solidFill>
                  <a:srgbClr val="0070C0"/>
                </a:solidFill>
              </a:rPr>
              <a:t>2. Kor 12,12</a:t>
            </a:r>
            <a:r>
              <a:rPr lang="de-DE" sz="2600" dirty="0"/>
              <a:t>: „</a:t>
            </a:r>
            <a:r>
              <a:rPr lang="de-DE" sz="2600" dirty="0">
                <a:solidFill>
                  <a:srgbClr val="0070C0"/>
                </a:solidFill>
              </a:rPr>
              <a:t>Die Zeichen des Apostels </a:t>
            </a:r>
            <a:r>
              <a:rPr lang="de-DE" sz="2600" dirty="0"/>
              <a:t>sind ja unter euch vollbracht worden in allem Ausharren, in Zeichen und Wundern und Machttaten.“</a:t>
            </a:r>
          </a:p>
          <a:p>
            <a:pPr>
              <a:lnSpc>
                <a:spcPts val="3220"/>
              </a:lnSpc>
              <a:spcAft>
                <a:spcPts val="1200"/>
              </a:spcAft>
            </a:pPr>
            <a:r>
              <a:rPr lang="de-DE" sz="2600" dirty="0" err="1">
                <a:solidFill>
                  <a:srgbClr val="0070C0"/>
                </a:solidFill>
              </a:rPr>
              <a:t>Hebr</a:t>
            </a:r>
            <a:r>
              <a:rPr lang="de-DE" sz="2600" dirty="0">
                <a:solidFill>
                  <a:srgbClr val="0070C0"/>
                </a:solidFill>
              </a:rPr>
              <a:t> 2,3b-4</a:t>
            </a:r>
            <a:r>
              <a:rPr lang="de-DE" sz="2600" dirty="0"/>
              <a:t>: „[Diese Rettung] hat [ja] den Anfang ihrer Verkündigung durch den Herrn empfangen und ist uns von denen bestätigt worden, die es gehört haben, </a:t>
            </a:r>
            <a:r>
              <a:rPr lang="de-DE" sz="2600" dirty="0">
                <a:solidFill>
                  <a:srgbClr val="0070C0"/>
                </a:solidFill>
              </a:rPr>
              <a:t>wobei Gott zugleich Zeugnis gab durch Zeichen und Wunder und mancherlei Machttaten und Austeilungen des Heiligen Geistes nach seinem Willen</a:t>
            </a:r>
            <a:r>
              <a:rPr lang="de-DE" sz="2600" dirty="0"/>
              <a:t>.“</a:t>
            </a:r>
          </a:p>
          <a:p>
            <a:endParaRPr lang="de-DE" sz="2200" dirty="0"/>
          </a:p>
        </p:txBody>
      </p:sp>
    </p:spTree>
    <p:extLst>
      <p:ext uri="{BB962C8B-B14F-4D97-AF65-F5344CB8AC3E}">
        <p14:creationId xmlns:p14="http://schemas.microsoft.com/office/powerpoint/2010/main" val="312785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AFD23E-4464-484B-A859-C0BBCF3B6B8E}"/>
              </a:ext>
            </a:extLst>
          </p:cNvPr>
          <p:cNvSpPr>
            <a:spLocks noGrp="1"/>
          </p:cNvSpPr>
          <p:nvPr>
            <p:ph type="title"/>
          </p:nvPr>
        </p:nvSpPr>
        <p:spPr>
          <a:xfrm>
            <a:off x="736208" y="642406"/>
            <a:ext cx="3437586" cy="5572125"/>
          </a:xfrm>
        </p:spPr>
        <p:txBody>
          <a:bodyPr>
            <a:normAutofit/>
          </a:bodyPr>
          <a:lstStyle/>
          <a:p>
            <a:r>
              <a:rPr lang="de-DE" sz="4400" dirty="0">
                <a:solidFill>
                  <a:srgbClr val="FFFFFF"/>
                </a:solidFill>
              </a:rPr>
              <a:t>Gliederung</a:t>
            </a:r>
          </a:p>
        </p:txBody>
      </p:sp>
      <p:graphicFrame>
        <p:nvGraphicFramePr>
          <p:cNvPr id="7" name="Inhaltsplatzhalter 2">
            <a:extLst>
              <a:ext uri="{FF2B5EF4-FFF2-40B4-BE49-F238E27FC236}">
                <a16:creationId xmlns:a16="http://schemas.microsoft.com/office/drawing/2014/main" id="{53624691-CE2D-4398-855F-10739A40AC31}"/>
              </a:ext>
            </a:extLst>
          </p:cNvPr>
          <p:cNvGraphicFramePr>
            <a:graphicFrameLocks noGrp="1"/>
          </p:cNvGraphicFramePr>
          <p:nvPr>
            <p:ph idx="1"/>
            <p:extLst>
              <p:ext uri="{D42A27DB-BD31-4B8C-83A1-F6EECF244321}">
                <p14:modId xmlns:p14="http://schemas.microsoft.com/office/powerpoint/2010/main" val="4238225721"/>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feld 3">
            <a:extLst>
              <a:ext uri="{FF2B5EF4-FFF2-40B4-BE49-F238E27FC236}">
                <a16:creationId xmlns:a16="http://schemas.microsoft.com/office/drawing/2014/main" id="{92C181ED-7DFD-2741-9D8C-407D664FE9A9}"/>
              </a:ext>
            </a:extLst>
          </p:cNvPr>
          <p:cNvSpPr txBox="1"/>
          <p:nvPr/>
        </p:nvSpPr>
        <p:spPr>
          <a:xfrm>
            <a:off x="736208" y="848468"/>
            <a:ext cx="3437586" cy="707886"/>
          </a:xfrm>
          <a:prstGeom prst="rect">
            <a:avLst/>
          </a:prstGeom>
          <a:noFill/>
        </p:spPr>
        <p:txBody>
          <a:bodyPr wrap="square" rtlCol="0">
            <a:spAutoFit/>
          </a:bodyPr>
          <a:lstStyle/>
          <a:p>
            <a:r>
              <a:rPr lang="de-DE" sz="4000" b="1" dirty="0"/>
              <a:t>Gliederung</a:t>
            </a:r>
          </a:p>
        </p:txBody>
      </p:sp>
    </p:spTree>
    <p:extLst>
      <p:ext uri="{BB962C8B-B14F-4D97-AF65-F5344CB8AC3E}">
        <p14:creationId xmlns:p14="http://schemas.microsoft.com/office/powerpoint/2010/main" val="927454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CB7EF1-1705-1245-A249-BFD4072FDDD7}"/>
              </a:ext>
            </a:extLst>
          </p:cNvPr>
          <p:cNvSpPr>
            <a:spLocks noGrp="1"/>
          </p:cNvSpPr>
          <p:nvPr>
            <p:ph type="title"/>
          </p:nvPr>
        </p:nvSpPr>
        <p:spPr>
          <a:xfrm>
            <a:off x="838200" y="963877"/>
            <a:ext cx="3494362" cy="4930246"/>
          </a:xfrm>
        </p:spPr>
        <p:txBody>
          <a:bodyPr>
            <a:normAutofit/>
          </a:bodyPr>
          <a:lstStyle/>
          <a:p>
            <a:pPr algn="r"/>
            <a:r>
              <a:rPr lang="de-DE" sz="3600" dirty="0">
                <a:solidFill>
                  <a:schemeClr val="accent1"/>
                </a:solidFill>
              </a:rPr>
              <a:t>Wunderheilungen Jesu – ihre messianische Bedeutung</a:t>
            </a:r>
          </a:p>
        </p:txBody>
      </p:sp>
      <p:sp>
        <p:nvSpPr>
          <p:cNvPr id="3" name="Inhaltsplatzhalter 2">
            <a:extLst>
              <a:ext uri="{FF2B5EF4-FFF2-40B4-BE49-F238E27FC236}">
                <a16:creationId xmlns:a16="http://schemas.microsoft.com/office/drawing/2014/main" id="{20EF28FD-657D-8A46-932E-36939E3654D9}"/>
              </a:ext>
            </a:extLst>
          </p:cNvPr>
          <p:cNvSpPr>
            <a:spLocks noGrp="1"/>
          </p:cNvSpPr>
          <p:nvPr>
            <p:ph idx="1"/>
          </p:nvPr>
        </p:nvSpPr>
        <p:spPr>
          <a:xfrm>
            <a:off x="4919731" y="1532585"/>
            <a:ext cx="6434070" cy="4361537"/>
          </a:xfrm>
        </p:spPr>
        <p:txBody>
          <a:bodyPr anchor="ctr">
            <a:normAutofit/>
          </a:bodyPr>
          <a:lstStyle/>
          <a:p>
            <a:endParaRPr lang="de-DE" sz="2400" dirty="0"/>
          </a:p>
          <a:p>
            <a:endParaRPr lang="de-DE" sz="2400" dirty="0"/>
          </a:p>
          <a:p>
            <a:pPr marL="0" indent="0">
              <a:buNone/>
            </a:pPr>
            <a:r>
              <a:rPr lang="de-DE" sz="3600" b="1" dirty="0"/>
              <a:t>3. Verführerische Zeichen</a:t>
            </a:r>
          </a:p>
        </p:txBody>
      </p:sp>
    </p:spTree>
    <p:extLst>
      <p:ext uri="{BB962C8B-B14F-4D97-AF65-F5344CB8AC3E}">
        <p14:creationId xmlns:p14="http://schemas.microsoft.com/office/powerpoint/2010/main" val="875069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5DB35B-F337-3C4F-94E6-9E9CA9C982B8}"/>
              </a:ext>
            </a:extLst>
          </p:cNvPr>
          <p:cNvSpPr>
            <a:spLocks noGrp="1"/>
          </p:cNvSpPr>
          <p:nvPr>
            <p:ph type="title"/>
          </p:nvPr>
        </p:nvSpPr>
        <p:spPr>
          <a:xfrm>
            <a:off x="838200" y="412125"/>
            <a:ext cx="10515600" cy="592427"/>
          </a:xfrm>
        </p:spPr>
        <p:txBody>
          <a:bodyPr>
            <a:normAutofit fontScale="90000"/>
          </a:bodyPr>
          <a:lstStyle/>
          <a:p>
            <a:r>
              <a:rPr lang="de-DE" sz="4400" b="1" dirty="0"/>
              <a:t>Verführerische Zeichen</a:t>
            </a:r>
          </a:p>
        </p:txBody>
      </p:sp>
      <p:sp>
        <p:nvSpPr>
          <p:cNvPr id="3" name="Inhaltsplatzhalter 2">
            <a:extLst>
              <a:ext uri="{FF2B5EF4-FFF2-40B4-BE49-F238E27FC236}">
                <a16:creationId xmlns:a16="http://schemas.microsoft.com/office/drawing/2014/main" id="{C8FA8793-B589-2E45-90C5-1D056B4E8417}"/>
              </a:ext>
            </a:extLst>
          </p:cNvPr>
          <p:cNvSpPr>
            <a:spLocks noGrp="1"/>
          </p:cNvSpPr>
          <p:nvPr>
            <p:ph idx="1"/>
          </p:nvPr>
        </p:nvSpPr>
        <p:spPr>
          <a:xfrm>
            <a:off x="599607" y="1004553"/>
            <a:ext cx="10754193" cy="5692462"/>
          </a:xfrm>
        </p:spPr>
        <p:txBody>
          <a:bodyPr>
            <a:normAutofit/>
          </a:bodyPr>
          <a:lstStyle/>
          <a:p>
            <a:pPr>
              <a:lnSpc>
                <a:spcPts val="2980"/>
              </a:lnSpc>
              <a:spcBef>
                <a:spcPts val="1600"/>
              </a:spcBef>
              <a:spcAft>
                <a:spcPts val="1200"/>
              </a:spcAft>
            </a:pPr>
            <a:r>
              <a:rPr lang="de-DE" sz="2600" dirty="0">
                <a:solidFill>
                  <a:srgbClr val="0070C0"/>
                </a:solidFill>
              </a:rPr>
              <a:t>Matthäus 24,24</a:t>
            </a:r>
            <a:r>
              <a:rPr lang="de-DE" sz="2600" dirty="0"/>
              <a:t>: „Denn es werden </a:t>
            </a:r>
            <a:r>
              <a:rPr lang="de-DE" sz="2600" dirty="0">
                <a:solidFill>
                  <a:srgbClr val="0070C0"/>
                </a:solidFill>
              </a:rPr>
              <a:t>falsche Christusse und falsche Propheten </a:t>
            </a:r>
            <a:r>
              <a:rPr lang="de-DE" sz="2600" dirty="0"/>
              <a:t>aufstehen und </a:t>
            </a:r>
            <a:r>
              <a:rPr lang="de-DE" sz="2600" dirty="0">
                <a:solidFill>
                  <a:srgbClr val="0070C0"/>
                </a:solidFill>
              </a:rPr>
              <a:t>werden große Zeichen und Wunder tun</a:t>
            </a:r>
            <a:r>
              <a:rPr lang="de-DE" sz="2600" dirty="0"/>
              <a:t>, um so, wenn </a:t>
            </a:r>
            <a:r>
              <a:rPr lang="de-DE" sz="2600" dirty="0" err="1"/>
              <a:t>mög-lich</a:t>
            </a:r>
            <a:r>
              <a:rPr lang="de-DE" sz="2600" dirty="0"/>
              <a:t>, auch die Auserwählten zu verführen.“</a:t>
            </a:r>
          </a:p>
          <a:p>
            <a:pPr>
              <a:lnSpc>
                <a:spcPts val="2980"/>
              </a:lnSpc>
              <a:spcBef>
                <a:spcPts val="1600"/>
              </a:spcBef>
              <a:spcAft>
                <a:spcPts val="1200"/>
              </a:spcAft>
            </a:pPr>
            <a:r>
              <a:rPr lang="de-DE" sz="2600" dirty="0">
                <a:solidFill>
                  <a:srgbClr val="0070C0"/>
                </a:solidFill>
              </a:rPr>
              <a:t>2. </a:t>
            </a:r>
            <a:r>
              <a:rPr lang="de-DE" sz="2600" dirty="0" err="1">
                <a:solidFill>
                  <a:srgbClr val="0070C0"/>
                </a:solidFill>
              </a:rPr>
              <a:t>Thess</a:t>
            </a:r>
            <a:r>
              <a:rPr lang="de-DE" sz="2600" dirty="0">
                <a:solidFill>
                  <a:srgbClr val="0070C0"/>
                </a:solidFill>
              </a:rPr>
              <a:t> 2,9</a:t>
            </a:r>
            <a:r>
              <a:rPr lang="de-DE" sz="2600" b="1" dirty="0"/>
              <a:t>: </a:t>
            </a:r>
            <a:r>
              <a:rPr lang="de-DE" sz="2600" dirty="0"/>
              <a:t>„… dessen Ankunft </a:t>
            </a:r>
            <a:r>
              <a:rPr lang="de-DE" sz="2600" dirty="0">
                <a:solidFill>
                  <a:srgbClr val="0070C0"/>
                </a:solidFill>
              </a:rPr>
              <a:t>gemäß der Wirksamkeit des Satans </a:t>
            </a:r>
            <a:r>
              <a:rPr lang="de-DE" sz="2600" dirty="0"/>
              <a:t>erfolgt, mit </a:t>
            </a:r>
            <a:r>
              <a:rPr lang="de-DE" sz="2600" dirty="0">
                <a:solidFill>
                  <a:srgbClr val="0070C0"/>
                </a:solidFill>
              </a:rPr>
              <a:t>jeder </a:t>
            </a:r>
            <a:r>
              <a:rPr lang="de-DE" sz="2600" dirty="0" err="1">
                <a:solidFill>
                  <a:srgbClr val="0070C0"/>
                </a:solidFill>
              </a:rPr>
              <a:t>Machttat</a:t>
            </a:r>
            <a:r>
              <a:rPr lang="de-DE" sz="2600" dirty="0">
                <a:solidFill>
                  <a:srgbClr val="0070C0"/>
                </a:solidFill>
              </a:rPr>
              <a:t> und mit Zeichen und Wundern der Lüge</a:t>
            </a:r>
            <a:r>
              <a:rPr lang="de-DE" sz="2600" dirty="0"/>
              <a:t>.“</a:t>
            </a:r>
          </a:p>
          <a:p>
            <a:pPr>
              <a:lnSpc>
                <a:spcPts val="2980"/>
              </a:lnSpc>
              <a:spcBef>
                <a:spcPts val="1600"/>
              </a:spcBef>
              <a:spcAft>
                <a:spcPts val="1200"/>
              </a:spcAft>
            </a:pPr>
            <a:r>
              <a:rPr lang="de-DE" sz="2600" dirty="0">
                <a:solidFill>
                  <a:srgbClr val="0070C0"/>
                </a:solidFill>
              </a:rPr>
              <a:t>Matthäus 7,21-23</a:t>
            </a:r>
            <a:r>
              <a:rPr lang="de-DE" sz="2600" dirty="0"/>
              <a:t>: „Nicht jeder, der zu mir sagt: ‚Herr, Herr!‘, wird in das Reich/die Königsherrschaft des Himmels eingehen, sondern </a:t>
            </a:r>
            <a:r>
              <a:rPr lang="de-DE" sz="2600" dirty="0">
                <a:solidFill>
                  <a:srgbClr val="0070C0"/>
                </a:solidFill>
              </a:rPr>
              <a:t>wer den Willen meines Vaters tut</a:t>
            </a:r>
            <a:r>
              <a:rPr lang="de-DE" sz="2600" dirty="0"/>
              <a:t>, der in den Himmeln ist. Viele werden an jenem Tage zu mir sagen: ‚Herr, Herr!, haben wir nicht durch deinen Namen prophetisch geredet und durch deinen Namen Dämonen ausgetrieben und durch deinen Namen viele Wunderwerke getan?‘ </a:t>
            </a:r>
            <a:r>
              <a:rPr lang="de-DE" sz="2600" dirty="0">
                <a:solidFill>
                  <a:srgbClr val="0070C0"/>
                </a:solidFill>
              </a:rPr>
              <a:t>Und dann werde ich ihnen bekennen: ‚Ich habe euch niemals gekannt. Weicht von mir, ihr Übeltäter!‘</a:t>
            </a:r>
            <a:r>
              <a:rPr lang="de-DE" sz="2600" dirty="0"/>
              <a:t>“</a:t>
            </a:r>
          </a:p>
          <a:p>
            <a:pPr>
              <a:lnSpc>
                <a:spcPts val="3180"/>
              </a:lnSpc>
            </a:pPr>
            <a:endParaRPr lang="de-DE" sz="2000" dirty="0"/>
          </a:p>
          <a:p>
            <a:endParaRPr lang="de-DE" sz="2000" dirty="0"/>
          </a:p>
          <a:p>
            <a:endParaRPr lang="de-DE" sz="2000" dirty="0"/>
          </a:p>
        </p:txBody>
      </p:sp>
    </p:spTree>
    <p:extLst>
      <p:ext uri="{BB962C8B-B14F-4D97-AF65-F5344CB8AC3E}">
        <p14:creationId xmlns:p14="http://schemas.microsoft.com/office/powerpoint/2010/main" val="196027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C14A3C-1651-0B48-BE4C-3B602291F371}"/>
              </a:ext>
            </a:extLst>
          </p:cNvPr>
          <p:cNvSpPr>
            <a:spLocks noGrp="1"/>
          </p:cNvSpPr>
          <p:nvPr>
            <p:ph type="title"/>
          </p:nvPr>
        </p:nvSpPr>
        <p:spPr>
          <a:xfrm>
            <a:off x="838200" y="963877"/>
            <a:ext cx="3494362" cy="4930246"/>
          </a:xfrm>
        </p:spPr>
        <p:txBody>
          <a:bodyPr>
            <a:normAutofit/>
          </a:bodyPr>
          <a:lstStyle/>
          <a:p>
            <a:pPr algn="r"/>
            <a:r>
              <a:rPr lang="de-DE" sz="3600" dirty="0">
                <a:solidFill>
                  <a:schemeClr val="accent1"/>
                </a:solidFill>
              </a:rPr>
              <a:t>Wunderheilungen Jesu – ihre messianische Bedeutung</a:t>
            </a:r>
          </a:p>
        </p:txBody>
      </p:sp>
      <p:sp>
        <p:nvSpPr>
          <p:cNvPr id="3" name="Inhaltsplatzhalter 2">
            <a:extLst>
              <a:ext uri="{FF2B5EF4-FFF2-40B4-BE49-F238E27FC236}">
                <a16:creationId xmlns:a16="http://schemas.microsoft.com/office/drawing/2014/main" id="{FED64B68-AB41-BA42-A2DC-484B214022B5}"/>
              </a:ext>
            </a:extLst>
          </p:cNvPr>
          <p:cNvSpPr>
            <a:spLocks noGrp="1"/>
          </p:cNvSpPr>
          <p:nvPr>
            <p:ph idx="1"/>
          </p:nvPr>
        </p:nvSpPr>
        <p:spPr>
          <a:xfrm>
            <a:off x="4958366" y="1931831"/>
            <a:ext cx="6725633" cy="3962292"/>
          </a:xfrm>
        </p:spPr>
        <p:txBody>
          <a:bodyPr anchor="ctr">
            <a:normAutofit/>
          </a:bodyPr>
          <a:lstStyle/>
          <a:p>
            <a:pPr marL="0" indent="0">
              <a:buNone/>
            </a:pPr>
            <a:endParaRPr lang="de-DE" sz="2400" dirty="0"/>
          </a:p>
          <a:p>
            <a:pPr marL="0" indent="0">
              <a:buNone/>
            </a:pPr>
            <a:endParaRPr lang="de-DE" sz="2400" dirty="0"/>
          </a:p>
          <a:p>
            <a:pPr marL="0" indent="0">
              <a:buNone/>
            </a:pPr>
            <a:r>
              <a:rPr lang="de-DE" sz="3200" b="1" dirty="0"/>
              <a:t>4. Nicht Zeichen, sondern Gottes Wort</a:t>
            </a:r>
          </a:p>
          <a:p>
            <a:pPr marL="0" indent="0">
              <a:buNone/>
            </a:pPr>
            <a:r>
              <a:rPr lang="de-DE" sz="3200" b="1" dirty="0"/>
              <a:t>als Fundament des Glaubens</a:t>
            </a:r>
            <a:endParaRPr lang="de-DE" sz="3200" dirty="0"/>
          </a:p>
          <a:p>
            <a:pPr marL="0" indent="0">
              <a:buNone/>
            </a:pPr>
            <a:endParaRPr lang="de-DE" sz="2400" dirty="0"/>
          </a:p>
          <a:p>
            <a:pPr marL="0" indent="0">
              <a:buNone/>
            </a:pPr>
            <a:endParaRPr lang="de-DE" sz="2400" dirty="0"/>
          </a:p>
        </p:txBody>
      </p:sp>
    </p:spTree>
    <p:extLst>
      <p:ext uri="{BB962C8B-B14F-4D97-AF65-F5344CB8AC3E}">
        <p14:creationId xmlns:p14="http://schemas.microsoft.com/office/powerpoint/2010/main" val="7333451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BD8D38-6C57-874F-BB1C-47C4010E5DE5}"/>
              </a:ext>
            </a:extLst>
          </p:cNvPr>
          <p:cNvSpPr>
            <a:spLocks noGrp="1"/>
          </p:cNvSpPr>
          <p:nvPr>
            <p:ph type="title"/>
          </p:nvPr>
        </p:nvSpPr>
        <p:spPr>
          <a:xfrm>
            <a:off x="965914" y="360608"/>
            <a:ext cx="10387885" cy="759854"/>
          </a:xfrm>
        </p:spPr>
        <p:txBody>
          <a:bodyPr>
            <a:normAutofit/>
          </a:bodyPr>
          <a:lstStyle/>
          <a:p>
            <a:r>
              <a:rPr lang="de-DE" sz="4400" b="1" dirty="0"/>
              <a:t>Zeichen nicht als Grundlage für den Glauben</a:t>
            </a:r>
          </a:p>
        </p:txBody>
      </p:sp>
      <p:sp>
        <p:nvSpPr>
          <p:cNvPr id="3" name="Inhaltsplatzhalter 2">
            <a:extLst>
              <a:ext uri="{FF2B5EF4-FFF2-40B4-BE49-F238E27FC236}">
                <a16:creationId xmlns:a16="http://schemas.microsoft.com/office/drawing/2014/main" id="{BE821F12-7E09-C448-90EB-D2F4924E4863}"/>
              </a:ext>
            </a:extLst>
          </p:cNvPr>
          <p:cNvSpPr>
            <a:spLocks noGrp="1"/>
          </p:cNvSpPr>
          <p:nvPr>
            <p:ph idx="1"/>
          </p:nvPr>
        </p:nvSpPr>
        <p:spPr>
          <a:xfrm>
            <a:off x="494675" y="1120462"/>
            <a:ext cx="11052307" cy="5563674"/>
          </a:xfrm>
        </p:spPr>
        <p:txBody>
          <a:bodyPr>
            <a:normAutofit/>
          </a:bodyPr>
          <a:lstStyle/>
          <a:p>
            <a:pPr>
              <a:lnSpc>
                <a:spcPts val="3080"/>
              </a:lnSpc>
              <a:spcAft>
                <a:spcPts val="600"/>
              </a:spcAft>
            </a:pPr>
            <a:r>
              <a:rPr lang="de-DE" sz="2500" dirty="0">
                <a:solidFill>
                  <a:srgbClr val="0070C0"/>
                </a:solidFill>
              </a:rPr>
              <a:t>Lukas 16,27-31</a:t>
            </a:r>
            <a:r>
              <a:rPr lang="de-DE" sz="2500" dirty="0"/>
              <a:t>: „Er sprach aber: ‚Ich bitte dich nun, Vater, dass du ihn in das Haus meines Vaters sendest, denn ich habe fünf Brüder, dass er ihnen ernstlich Zeugnis gebe, damit sie nicht auch an diesen Ort der Qual kommen.‘ Abraham aber spricht zu ihm: </a:t>
            </a:r>
            <a:r>
              <a:rPr lang="de-DE" sz="2500" dirty="0">
                <a:solidFill>
                  <a:srgbClr val="0070C0"/>
                </a:solidFill>
              </a:rPr>
              <a:t>‚Sie haben Mose und die Propheten; mögen sie die hören.‘ </a:t>
            </a:r>
            <a:r>
              <a:rPr lang="de-DE" sz="2500" dirty="0"/>
              <a:t>Er aber sprach: ‚Nein, Vater Abraham, sondern wenn jemand von den Toten zu ihnen geht, so werden sie Buße tun.‘ Er sprach aber zu ihm: </a:t>
            </a:r>
            <a:r>
              <a:rPr lang="de-DE" sz="2500" dirty="0">
                <a:solidFill>
                  <a:srgbClr val="0070C0"/>
                </a:solidFill>
              </a:rPr>
              <a:t>‚Wenn sie Mose und die Propheten nicht hören, so werden sie auch nicht überzeugt werden, wenn jemand aus den Toten aufersteht.‘</a:t>
            </a:r>
            <a:r>
              <a:rPr lang="de-DE" sz="2500" dirty="0"/>
              <a:t>“</a:t>
            </a:r>
          </a:p>
          <a:p>
            <a:pPr>
              <a:lnSpc>
                <a:spcPts val="3080"/>
              </a:lnSpc>
              <a:spcAft>
                <a:spcPts val="600"/>
              </a:spcAft>
            </a:pPr>
            <a:r>
              <a:rPr lang="de-DE" sz="2500" dirty="0" err="1">
                <a:solidFill>
                  <a:srgbClr val="0070C0"/>
                </a:solidFill>
              </a:rPr>
              <a:t>Joh</a:t>
            </a:r>
            <a:r>
              <a:rPr lang="de-DE" sz="2500" dirty="0">
                <a:solidFill>
                  <a:srgbClr val="0070C0"/>
                </a:solidFill>
              </a:rPr>
              <a:t> 6,14-15</a:t>
            </a:r>
            <a:r>
              <a:rPr lang="de-DE" sz="2500" dirty="0"/>
              <a:t>: „Als nun die Leute das Zeichen [der Brotvermehrung] sahen, das Jesus tat, sprachen sie: ‚Dieser ist wahrhaftig der Prophet, der in die Welt kommen soll. </a:t>
            </a:r>
            <a:r>
              <a:rPr lang="de-DE" sz="2500" dirty="0">
                <a:solidFill>
                  <a:srgbClr val="0070C0"/>
                </a:solidFill>
              </a:rPr>
              <a:t>Da nun Jesus erkannte, dass sie kommen und ihn ergreifen wollten, um ihn zum König zu machen, zog er sich wieder auf den Berg zurück, er allein</a:t>
            </a:r>
            <a:r>
              <a:rPr lang="de-DE" sz="2500" dirty="0"/>
              <a:t>.“</a:t>
            </a:r>
          </a:p>
          <a:p>
            <a:endParaRPr lang="de-DE" sz="2000" dirty="0"/>
          </a:p>
        </p:txBody>
      </p:sp>
    </p:spTree>
    <p:extLst>
      <p:ext uri="{BB962C8B-B14F-4D97-AF65-F5344CB8AC3E}">
        <p14:creationId xmlns:p14="http://schemas.microsoft.com/office/powerpoint/2010/main" val="17796194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BD8D38-6C57-874F-BB1C-47C4010E5DE5}"/>
              </a:ext>
            </a:extLst>
          </p:cNvPr>
          <p:cNvSpPr>
            <a:spLocks noGrp="1"/>
          </p:cNvSpPr>
          <p:nvPr>
            <p:ph type="title"/>
          </p:nvPr>
        </p:nvSpPr>
        <p:spPr>
          <a:xfrm>
            <a:off x="854439" y="360609"/>
            <a:ext cx="10499360" cy="538802"/>
          </a:xfrm>
        </p:spPr>
        <p:txBody>
          <a:bodyPr>
            <a:normAutofit fontScale="90000"/>
          </a:bodyPr>
          <a:lstStyle/>
          <a:p>
            <a:r>
              <a:rPr lang="de-DE" sz="4400" b="1" dirty="0"/>
              <a:t>Zeichen nicht als Grundlage für den Glauben</a:t>
            </a:r>
          </a:p>
        </p:txBody>
      </p:sp>
      <p:sp>
        <p:nvSpPr>
          <p:cNvPr id="3" name="Inhaltsplatzhalter 2">
            <a:extLst>
              <a:ext uri="{FF2B5EF4-FFF2-40B4-BE49-F238E27FC236}">
                <a16:creationId xmlns:a16="http://schemas.microsoft.com/office/drawing/2014/main" id="{BE821F12-7E09-C448-90EB-D2F4924E4863}"/>
              </a:ext>
            </a:extLst>
          </p:cNvPr>
          <p:cNvSpPr>
            <a:spLocks noGrp="1"/>
          </p:cNvSpPr>
          <p:nvPr>
            <p:ph idx="1"/>
          </p:nvPr>
        </p:nvSpPr>
        <p:spPr>
          <a:xfrm>
            <a:off x="539866" y="1124263"/>
            <a:ext cx="11112268" cy="5574863"/>
          </a:xfrm>
        </p:spPr>
        <p:txBody>
          <a:bodyPr>
            <a:normAutofit fontScale="92500"/>
          </a:bodyPr>
          <a:lstStyle/>
          <a:p>
            <a:pPr>
              <a:lnSpc>
                <a:spcPts val="3320"/>
              </a:lnSpc>
              <a:spcAft>
                <a:spcPts val="1200"/>
              </a:spcAft>
            </a:pPr>
            <a:r>
              <a:rPr lang="de-DE" dirty="0"/>
              <a:t>Vgl. das „</a:t>
            </a:r>
            <a:r>
              <a:rPr lang="de-DE" dirty="0">
                <a:solidFill>
                  <a:srgbClr val="0070C0"/>
                </a:solidFill>
              </a:rPr>
              <a:t>Messias-Geheimnis</a:t>
            </a:r>
            <a:r>
              <a:rPr lang="de-DE" dirty="0"/>
              <a:t>“ – Jesus will nicht „Fans“, sondern Nachfolger!</a:t>
            </a:r>
            <a:endParaRPr lang="de-DE" dirty="0">
              <a:solidFill>
                <a:srgbClr val="0070C0"/>
              </a:solidFill>
            </a:endParaRPr>
          </a:p>
          <a:p>
            <a:pPr>
              <a:lnSpc>
                <a:spcPts val="3320"/>
              </a:lnSpc>
              <a:spcAft>
                <a:spcPts val="1200"/>
              </a:spcAft>
            </a:pPr>
            <a:r>
              <a:rPr lang="de-DE" dirty="0">
                <a:solidFill>
                  <a:srgbClr val="0070C0"/>
                </a:solidFill>
              </a:rPr>
              <a:t>Matthäus 12,15-21</a:t>
            </a:r>
            <a:r>
              <a:rPr lang="de-DE" dirty="0"/>
              <a:t>: „Als aber Jesus es erkannte, entwich er von dort; und es folgte ihm eine große Volksmenge, </a:t>
            </a:r>
            <a:r>
              <a:rPr lang="de-DE" dirty="0">
                <a:solidFill>
                  <a:srgbClr val="0070C0"/>
                </a:solidFill>
              </a:rPr>
              <a:t>und er heilte sie alle</a:t>
            </a:r>
            <a:r>
              <a:rPr lang="de-DE" dirty="0"/>
              <a:t>. Und er bedrohte sie, </a:t>
            </a:r>
            <a:r>
              <a:rPr lang="de-DE" dirty="0">
                <a:solidFill>
                  <a:srgbClr val="0070C0"/>
                </a:solidFill>
              </a:rPr>
              <a:t>dass sie ihn nicht offenbar machten</a:t>
            </a:r>
            <a:r>
              <a:rPr lang="de-DE" dirty="0"/>
              <a:t>, damit erfüllt würde, was durch den Pro-</a:t>
            </a:r>
            <a:r>
              <a:rPr lang="de-DE" dirty="0" err="1"/>
              <a:t>pheten</a:t>
            </a:r>
            <a:r>
              <a:rPr lang="de-DE" dirty="0"/>
              <a:t> Jesaja geredet ist, der spricht: ‚Siehe, mein Knecht, den ich erwählt ha-</a:t>
            </a:r>
            <a:r>
              <a:rPr lang="de-DE" dirty="0" err="1"/>
              <a:t>be</a:t>
            </a:r>
            <a:r>
              <a:rPr lang="de-DE" dirty="0"/>
              <a:t>, mein Geliebter, an dem meine Seele Wohlgefallen gefunden hat; ich werde meinen Geist auf ihn legen, und er wird den Nationen Gericht ankündigen. </a:t>
            </a:r>
            <a:r>
              <a:rPr lang="de-DE" dirty="0">
                <a:solidFill>
                  <a:srgbClr val="0070C0"/>
                </a:solidFill>
              </a:rPr>
              <a:t>Er wird nicht streiten noch schreien, noch wird jemand seine Stimme auf den </a:t>
            </a:r>
            <a:r>
              <a:rPr lang="de-DE" dirty="0" err="1">
                <a:solidFill>
                  <a:srgbClr val="0070C0"/>
                </a:solidFill>
              </a:rPr>
              <a:t>Stra-ßen</a:t>
            </a:r>
            <a:r>
              <a:rPr lang="de-DE" dirty="0">
                <a:solidFill>
                  <a:srgbClr val="0070C0"/>
                </a:solidFill>
              </a:rPr>
              <a:t> hören; das geknickte Rohr wird er nicht zerbrechen, und einen glimmenden Docht wird er nicht auslöschen, bis er das Gericht hinausführe zum Sieg; und auf seinen Namen werden die Nationen hoffen</a:t>
            </a:r>
            <a:r>
              <a:rPr lang="de-DE" dirty="0"/>
              <a:t>‘ [</a:t>
            </a:r>
            <a:r>
              <a:rPr lang="de-DE" dirty="0" err="1"/>
              <a:t>Jes</a:t>
            </a:r>
            <a:r>
              <a:rPr lang="de-DE" dirty="0"/>
              <a:t> 42,1-4].“</a:t>
            </a:r>
          </a:p>
        </p:txBody>
      </p:sp>
    </p:spTree>
    <p:extLst>
      <p:ext uri="{BB962C8B-B14F-4D97-AF65-F5344CB8AC3E}">
        <p14:creationId xmlns:p14="http://schemas.microsoft.com/office/powerpoint/2010/main" val="24124524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502A90-394C-F54D-A2E1-ABBAFD1F098C}"/>
              </a:ext>
            </a:extLst>
          </p:cNvPr>
          <p:cNvSpPr>
            <a:spLocks noGrp="1"/>
          </p:cNvSpPr>
          <p:nvPr>
            <p:ph type="title"/>
          </p:nvPr>
        </p:nvSpPr>
        <p:spPr>
          <a:xfrm>
            <a:off x="838200" y="341291"/>
            <a:ext cx="10515600" cy="727656"/>
          </a:xfrm>
        </p:spPr>
        <p:txBody>
          <a:bodyPr>
            <a:normAutofit/>
          </a:bodyPr>
          <a:lstStyle/>
          <a:p>
            <a:r>
              <a:rPr lang="de-DE" sz="4400" b="1" dirty="0"/>
              <a:t>Gottes Wort als Grundlage für den Glauben</a:t>
            </a:r>
            <a:endParaRPr lang="de-DE" sz="4400" dirty="0"/>
          </a:p>
        </p:txBody>
      </p:sp>
      <p:sp>
        <p:nvSpPr>
          <p:cNvPr id="3" name="Inhaltsplatzhalter 2">
            <a:extLst>
              <a:ext uri="{FF2B5EF4-FFF2-40B4-BE49-F238E27FC236}">
                <a16:creationId xmlns:a16="http://schemas.microsoft.com/office/drawing/2014/main" id="{1EC04D2D-E12A-AF40-8A4A-0620321B5CA7}"/>
              </a:ext>
            </a:extLst>
          </p:cNvPr>
          <p:cNvSpPr>
            <a:spLocks noGrp="1"/>
          </p:cNvSpPr>
          <p:nvPr>
            <p:ph idx="1"/>
          </p:nvPr>
        </p:nvSpPr>
        <p:spPr>
          <a:xfrm>
            <a:off x="524656" y="1274164"/>
            <a:ext cx="11285271" cy="5242546"/>
          </a:xfrm>
        </p:spPr>
        <p:txBody>
          <a:bodyPr>
            <a:normAutofit/>
          </a:bodyPr>
          <a:lstStyle/>
          <a:p>
            <a:pPr>
              <a:lnSpc>
                <a:spcPts val="3360"/>
              </a:lnSpc>
              <a:spcBef>
                <a:spcPts val="1600"/>
              </a:spcBef>
              <a:spcAft>
                <a:spcPts val="1800"/>
              </a:spcAft>
            </a:pPr>
            <a:r>
              <a:rPr lang="de-DE" dirty="0">
                <a:solidFill>
                  <a:srgbClr val="0070C0"/>
                </a:solidFill>
              </a:rPr>
              <a:t>Römer 10,17</a:t>
            </a:r>
            <a:r>
              <a:rPr lang="de-DE" dirty="0"/>
              <a:t>: „Also </a:t>
            </a:r>
            <a:r>
              <a:rPr lang="de-DE" dirty="0">
                <a:solidFill>
                  <a:srgbClr val="0070C0"/>
                </a:solidFill>
              </a:rPr>
              <a:t>ist der Glaube aus der Verkündigung, die Verkündigung aber durch das Wort Christi</a:t>
            </a:r>
            <a:r>
              <a:rPr lang="de-DE" dirty="0"/>
              <a:t>.“</a:t>
            </a:r>
          </a:p>
          <a:p>
            <a:pPr>
              <a:lnSpc>
                <a:spcPts val="3360"/>
              </a:lnSpc>
              <a:spcBef>
                <a:spcPts val="1600"/>
              </a:spcBef>
              <a:spcAft>
                <a:spcPts val="1800"/>
              </a:spcAft>
            </a:pPr>
            <a:r>
              <a:rPr lang="de-DE" dirty="0">
                <a:solidFill>
                  <a:srgbClr val="0070C0"/>
                </a:solidFill>
              </a:rPr>
              <a:t>2. Tim 4,2-4</a:t>
            </a:r>
            <a:r>
              <a:rPr lang="de-DE" dirty="0"/>
              <a:t>: „</a:t>
            </a:r>
            <a:r>
              <a:rPr lang="de-CH" dirty="0">
                <a:solidFill>
                  <a:srgbClr val="0070C0"/>
                </a:solidFill>
              </a:rPr>
              <a:t>Verkündige das Wort! </a:t>
            </a:r>
            <a:r>
              <a:rPr lang="de-CH" dirty="0"/>
              <a:t>Stehe bereit zu gelegener und </a:t>
            </a:r>
            <a:r>
              <a:rPr lang="de-CH" dirty="0" err="1"/>
              <a:t>unge-legener</a:t>
            </a:r>
            <a:r>
              <a:rPr lang="de-CH" dirty="0"/>
              <a:t> Zeit! Überführe, tadele, ermahne mit aller Langmut und Lehre! Denn es wird eine Zeit sein, da sie </a:t>
            </a:r>
            <a:r>
              <a:rPr lang="de-CH" dirty="0">
                <a:solidFill>
                  <a:srgbClr val="0070C0"/>
                </a:solidFill>
              </a:rPr>
              <a:t>die gesunde Lehre </a:t>
            </a:r>
            <a:r>
              <a:rPr lang="de-CH" dirty="0"/>
              <a:t>nicht ertragen, </a:t>
            </a:r>
            <a:r>
              <a:rPr lang="de-CH" dirty="0" err="1"/>
              <a:t>son-dern</a:t>
            </a:r>
            <a:r>
              <a:rPr lang="de-CH" dirty="0"/>
              <a:t> nach ihren eigenen Lüsten sich selbst Lehrer aufhäufen werden, weil es ihnen in den Ohren kitzelt; und sie werden die Ohren von der Wahrheit abkehren und sich zu den Fabeln hinwenden. Du aber sei nüchtern in allem, </a:t>
            </a:r>
            <a:r>
              <a:rPr lang="de-CH" dirty="0">
                <a:solidFill>
                  <a:srgbClr val="0070C0"/>
                </a:solidFill>
              </a:rPr>
              <a:t>ertrage Leid</a:t>
            </a:r>
            <a:r>
              <a:rPr lang="de-CH" dirty="0"/>
              <a:t>, tu das Werk eines Evangelisten, vollbringe deinen Dienst! </a:t>
            </a:r>
            <a:r>
              <a:rPr lang="de-DE" dirty="0"/>
              <a:t>“ </a:t>
            </a:r>
          </a:p>
          <a:p>
            <a:endParaRPr lang="de-DE" sz="2400" dirty="0"/>
          </a:p>
        </p:txBody>
      </p:sp>
    </p:spTree>
    <p:extLst>
      <p:ext uri="{BB962C8B-B14F-4D97-AF65-F5344CB8AC3E}">
        <p14:creationId xmlns:p14="http://schemas.microsoft.com/office/powerpoint/2010/main" val="11763177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033637-CBBB-844E-A762-635633780CB7}"/>
              </a:ext>
            </a:extLst>
          </p:cNvPr>
          <p:cNvSpPr>
            <a:spLocks noGrp="1"/>
          </p:cNvSpPr>
          <p:nvPr>
            <p:ph type="title"/>
          </p:nvPr>
        </p:nvSpPr>
        <p:spPr>
          <a:xfrm>
            <a:off x="838200" y="963877"/>
            <a:ext cx="3494362" cy="4930246"/>
          </a:xfrm>
        </p:spPr>
        <p:txBody>
          <a:bodyPr>
            <a:normAutofit/>
          </a:bodyPr>
          <a:lstStyle/>
          <a:p>
            <a:pPr algn="r"/>
            <a:r>
              <a:rPr lang="de-DE" sz="3600" dirty="0">
                <a:solidFill>
                  <a:schemeClr val="accent1"/>
                </a:solidFill>
              </a:rPr>
              <a:t>Wunderheilungen Jesu – und warum Gott nicht immer heilt</a:t>
            </a:r>
          </a:p>
        </p:txBody>
      </p:sp>
      <p:sp>
        <p:nvSpPr>
          <p:cNvPr id="3" name="Inhaltsplatzhalter 2">
            <a:extLst>
              <a:ext uri="{FF2B5EF4-FFF2-40B4-BE49-F238E27FC236}">
                <a16:creationId xmlns:a16="http://schemas.microsoft.com/office/drawing/2014/main" id="{F2E118B8-A2B9-914E-B160-17039512EE5E}"/>
              </a:ext>
            </a:extLst>
          </p:cNvPr>
          <p:cNvSpPr>
            <a:spLocks noGrp="1"/>
          </p:cNvSpPr>
          <p:nvPr>
            <p:ph idx="1"/>
          </p:nvPr>
        </p:nvSpPr>
        <p:spPr>
          <a:xfrm>
            <a:off x="4976031" y="963877"/>
            <a:ext cx="6377769" cy="4930246"/>
          </a:xfrm>
        </p:spPr>
        <p:txBody>
          <a:bodyPr anchor="ctr">
            <a:normAutofit/>
          </a:bodyPr>
          <a:lstStyle/>
          <a:p>
            <a:endParaRPr lang="de-DE" sz="2400" dirty="0"/>
          </a:p>
          <a:p>
            <a:endParaRPr lang="de-DE" sz="2400" dirty="0"/>
          </a:p>
          <a:p>
            <a:endParaRPr lang="de-DE" sz="2400" dirty="0"/>
          </a:p>
          <a:p>
            <a:pPr marL="0" indent="0">
              <a:buNone/>
            </a:pPr>
            <a:r>
              <a:rPr lang="de-DE" sz="3200" b="1" dirty="0"/>
              <a:t>5. Zwischen dem ersten und zweiten Kommen des Messias</a:t>
            </a:r>
          </a:p>
        </p:txBody>
      </p:sp>
    </p:spTree>
    <p:extLst>
      <p:ext uri="{BB962C8B-B14F-4D97-AF65-F5344CB8AC3E}">
        <p14:creationId xmlns:p14="http://schemas.microsoft.com/office/powerpoint/2010/main" val="217872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ACA622-251F-3449-8A70-A09235F9028C}"/>
              </a:ext>
            </a:extLst>
          </p:cNvPr>
          <p:cNvSpPr>
            <a:spLocks noGrp="1"/>
          </p:cNvSpPr>
          <p:nvPr>
            <p:ph type="title"/>
          </p:nvPr>
        </p:nvSpPr>
        <p:spPr>
          <a:xfrm>
            <a:off x="788276" y="241738"/>
            <a:ext cx="10565524" cy="651641"/>
          </a:xfrm>
        </p:spPr>
        <p:txBody>
          <a:bodyPr>
            <a:normAutofit fontScale="90000"/>
          </a:bodyPr>
          <a:lstStyle/>
          <a:p>
            <a:r>
              <a:rPr lang="de-DE" sz="4400" b="1" dirty="0"/>
              <a:t>Zwischen den Erfüllungen der Prophetie</a:t>
            </a:r>
          </a:p>
        </p:txBody>
      </p:sp>
      <p:sp>
        <p:nvSpPr>
          <p:cNvPr id="3" name="Inhaltsplatzhalter 2">
            <a:extLst>
              <a:ext uri="{FF2B5EF4-FFF2-40B4-BE49-F238E27FC236}">
                <a16:creationId xmlns:a16="http://schemas.microsoft.com/office/drawing/2014/main" id="{9CBC12B0-03FE-6344-8E8A-71FF126C6BCE}"/>
              </a:ext>
            </a:extLst>
          </p:cNvPr>
          <p:cNvSpPr>
            <a:spLocks noGrp="1"/>
          </p:cNvSpPr>
          <p:nvPr>
            <p:ph idx="1"/>
          </p:nvPr>
        </p:nvSpPr>
        <p:spPr>
          <a:xfrm>
            <a:off x="472966" y="893379"/>
            <a:ext cx="11543022" cy="5964621"/>
          </a:xfrm>
        </p:spPr>
        <p:txBody>
          <a:bodyPr>
            <a:noAutofit/>
          </a:bodyPr>
          <a:lstStyle/>
          <a:p>
            <a:pPr>
              <a:lnSpc>
                <a:spcPts val="2540"/>
              </a:lnSpc>
            </a:pPr>
            <a:r>
              <a:rPr lang="de-DE" sz="2000" dirty="0">
                <a:solidFill>
                  <a:srgbClr val="0070C0"/>
                </a:solidFill>
              </a:rPr>
              <a:t>Jesaja 35,1-10</a:t>
            </a:r>
            <a:r>
              <a:rPr lang="de-DE" sz="2000" dirty="0"/>
              <a:t>: „</a:t>
            </a:r>
            <a:r>
              <a:rPr lang="de-DE" sz="2000" dirty="0">
                <a:solidFill>
                  <a:srgbClr val="0070C0"/>
                </a:solidFill>
              </a:rPr>
              <a:t>Freuen werden sich die Wüste und das dürre Land</a:t>
            </a:r>
            <a:r>
              <a:rPr lang="de-DE" sz="2000" dirty="0"/>
              <a:t>, frohlocken wird die Steppe und auf-blühen wie eine Narzisse. Sie wird in voller Blüte stehen und frohlocken, ja, frohlockend und jubelnd. Die Herrlichkeit des Libanon ist ihr gegeben, die Pracht von </a:t>
            </a:r>
            <a:r>
              <a:rPr lang="de-DE" sz="2000" dirty="0" err="1"/>
              <a:t>Karmel</a:t>
            </a:r>
            <a:r>
              <a:rPr lang="de-DE" sz="2000" dirty="0"/>
              <a:t> und Scharon: </a:t>
            </a:r>
            <a:r>
              <a:rPr lang="de-DE" sz="2000" dirty="0">
                <a:solidFill>
                  <a:srgbClr val="0070C0"/>
                </a:solidFill>
              </a:rPr>
              <a:t>Sehen werden sie die Herrlich-</a:t>
            </a:r>
            <a:r>
              <a:rPr lang="de-DE" sz="2000" dirty="0" err="1">
                <a:solidFill>
                  <a:srgbClr val="0070C0"/>
                </a:solidFill>
              </a:rPr>
              <a:t>keit</a:t>
            </a:r>
            <a:r>
              <a:rPr lang="de-DE" sz="2000" dirty="0">
                <a:solidFill>
                  <a:srgbClr val="0070C0"/>
                </a:solidFill>
              </a:rPr>
              <a:t> Jahwes, die Pracht unseres Gottes. Stärkt die schlaffen Hände und festigt die wankenden Knie! Sagt zu denen, die ein ängstliches Herz haben: ‚Seid stark, fürchtet euch nicht!‘</a:t>
            </a:r>
            <a:r>
              <a:rPr lang="de-DE" sz="2000" dirty="0"/>
              <a:t> Siehe, [da ist] euer Gott, Rache kommt, die Vergeltung Gottes! Er selbst kommt und wird euch retten. </a:t>
            </a:r>
            <a:r>
              <a:rPr lang="de-DE" sz="2000" dirty="0">
                <a:solidFill>
                  <a:srgbClr val="0070C0"/>
                </a:solidFill>
              </a:rPr>
              <a:t>Dann werden die Augen der Blinden aufgetan und die Ohren der Tauben geöffnet. Dann wird der Lahme springen wie ein Hirsch, und jauchzen wird die Zunge des Stummen. Denn in der Wüste brechen Wasser hervor und Bäche in der Steppe. </a:t>
            </a:r>
            <a:r>
              <a:rPr lang="de-DE" sz="2000" dirty="0"/>
              <a:t>Und </a:t>
            </a:r>
            <a:r>
              <a:rPr lang="de-DE" sz="2000" dirty="0">
                <a:solidFill>
                  <a:srgbClr val="0070C0"/>
                </a:solidFill>
              </a:rPr>
              <a:t>die Wüstenglut wird zum Teich und das dürre Land zu Wasserquellen</a:t>
            </a:r>
            <a:r>
              <a:rPr lang="de-DE" sz="2000" dirty="0"/>
              <a:t>. An der Stelle, wo die Schakale lagerten, wird Gras sowie Rohr und Schilf sein. Und dort wird eine Straße sein und ein Weg, und er wird der heilige Weg genannt werden. Kein Unreiner wird darüber hinziehen, sondern er wird für sie sein. Wer auf dem Weg geht – selbst Einfältige werden nicht irregehen. Kein Löwe wird dort sein, und kein reißendes Tier wird [auf ihm] hinaufgehen noch dort gefunden werden, sondern die Erlösten werden darauf gehen. </a:t>
            </a:r>
            <a:r>
              <a:rPr lang="de-DE" sz="2000" dirty="0">
                <a:solidFill>
                  <a:srgbClr val="0070C0"/>
                </a:solidFill>
              </a:rPr>
              <a:t>Und die Befreiten Jahwe werden zurückkehren und mit Jubel nach Zion kommen, und ewige Freude wird über ihrem Haupt sein. Sie werden Wonne und Freude erlangen, und Kummer und Seufzen werden entfliehen</a:t>
            </a:r>
            <a:r>
              <a:rPr lang="de-DE" sz="2000" dirty="0"/>
              <a:t>.“</a:t>
            </a:r>
          </a:p>
          <a:p>
            <a:pPr>
              <a:lnSpc>
                <a:spcPts val="2540"/>
              </a:lnSpc>
            </a:pPr>
            <a:r>
              <a:rPr lang="de-DE" sz="2000" dirty="0"/>
              <a:t>Vgl. </a:t>
            </a:r>
            <a:r>
              <a:rPr lang="de-DE" sz="2000" dirty="0" err="1">
                <a:solidFill>
                  <a:srgbClr val="0070C0"/>
                </a:solidFill>
              </a:rPr>
              <a:t>Offb</a:t>
            </a:r>
            <a:r>
              <a:rPr lang="de-DE" sz="2000" dirty="0">
                <a:solidFill>
                  <a:srgbClr val="0070C0"/>
                </a:solidFill>
              </a:rPr>
              <a:t> 7,16</a:t>
            </a:r>
            <a:r>
              <a:rPr lang="de-DE" sz="2000" dirty="0"/>
              <a:t>: „S</a:t>
            </a:r>
            <a:r>
              <a:rPr lang="de-CH" sz="2000" dirty="0" err="1"/>
              <a:t>ie</a:t>
            </a:r>
            <a:r>
              <a:rPr lang="de-CH" sz="2000" dirty="0"/>
              <a:t> werden nicht mehr hungern, auch werden sie nicht mehr dürsten, </a:t>
            </a:r>
            <a:r>
              <a:rPr lang="de-CH" sz="2000" dirty="0">
                <a:solidFill>
                  <a:srgbClr val="0070C0"/>
                </a:solidFill>
              </a:rPr>
              <a:t>noch wird die Sonne auf sie fallen noch irgendeine Wüstenglut</a:t>
            </a:r>
            <a:r>
              <a:rPr lang="de-DE" sz="2000" dirty="0"/>
              <a:t>“ – vgl. dazu auch </a:t>
            </a:r>
            <a:r>
              <a:rPr lang="de-DE" sz="2000" dirty="0" err="1">
                <a:solidFill>
                  <a:srgbClr val="0070C0"/>
                </a:solidFill>
              </a:rPr>
              <a:t>Jes</a:t>
            </a:r>
            <a:r>
              <a:rPr lang="de-DE" sz="2000" dirty="0">
                <a:solidFill>
                  <a:srgbClr val="0070C0"/>
                </a:solidFill>
              </a:rPr>
              <a:t> 49,10</a:t>
            </a:r>
            <a:r>
              <a:rPr lang="de-DE" sz="2000" dirty="0"/>
              <a:t>!</a:t>
            </a:r>
          </a:p>
        </p:txBody>
      </p:sp>
    </p:spTree>
    <p:extLst>
      <p:ext uri="{BB962C8B-B14F-4D97-AF65-F5344CB8AC3E}">
        <p14:creationId xmlns:p14="http://schemas.microsoft.com/office/powerpoint/2010/main" val="7442436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755529-D24C-BB4E-838E-0B675F192CC5}"/>
              </a:ext>
            </a:extLst>
          </p:cNvPr>
          <p:cNvSpPr>
            <a:spLocks noGrp="1"/>
          </p:cNvSpPr>
          <p:nvPr>
            <p:ph type="title"/>
          </p:nvPr>
        </p:nvSpPr>
        <p:spPr>
          <a:xfrm>
            <a:off x="734096" y="266057"/>
            <a:ext cx="10657804" cy="970316"/>
          </a:xfrm>
        </p:spPr>
        <p:txBody>
          <a:bodyPr>
            <a:normAutofit/>
          </a:bodyPr>
          <a:lstStyle/>
          <a:p>
            <a:r>
              <a:rPr lang="de-DE" sz="4400" b="1" dirty="0"/>
              <a:t>Noch nicht in der messianischen Vorendung</a:t>
            </a:r>
          </a:p>
        </p:txBody>
      </p:sp>
      <p:sp>
        <p:nvSpPr>
          <p:cNvPr id="3" name="Inhaltsplatzhalter 2">
            <a:extLst>
              <a:ext uri="{FF2B5EF4-FFF2-40B4-BE49-F238E27FC236}">
                <a16:creationId xmlns:a16="http://schemas.microsoft.com/office/drawing/2014/main" id="{FE9608E4-3DF3-F64B-88AE-6CB3BE58C5ED}"/>
              </a:ext>
            </a:extLst>
          </p:cNvPr>
          <p:cNvSpPr>
            <a:spLocks noGrp="1"/>
          </p:cNvSpPr>
          <p:nvPr>
            <p:ph idx="1"/>
          </p:nvPr>
        </p:nvSpPr>
        <p:spPr>
          <a:xfrm>
            <a:off x="734096" y="1236373"/>
            <a:ext cx="10984938" cy="5355571"/>
          </a:xfrm>
        </p:spPr>
        <p:txBody>
          <a:bodyPr>
            <a:normAutofit fontScale="92500"/>
          </a:bodyPr>
          <a:lstStyle/>
          <a:p>
            <a:pPr>
              <a:lnSpc>
                <a:spcPts val="3280"/>
              </a:lnSpc>
              <a:spcBef>
                <a:spcPts val="1600"/>
              </a:spcBef>
              <a:spcAft>
                <a:spcPts val="1800"/>
              </a:spcAft>
            </a:pPr>
            <a:r>
              <a:rPr lang="de-DE" sz="2600" dirty="0">
                <a:solidFill>
                  <a:srgbClr val="0070C0"/>
                </a:solidFill>
              </a:rPr>
              <a:t>Römer 8,20-23</a:t>
            </a:r>
            <a:r>
              <a:rPr lang="de-DE" sz="2600" dirty="0"/>
              <a:t>: „Denn </a:t>
            </a:r>
            <a:r>
              <a:rPr lang="de-DE" sz="2600" dirty="0">
                <a:solidFill>
                  <a:srgbClr val="0070C0"/>
                </a:solidFill>
              </a:rPr>
              <a:t>die Schöpfung ist der Nichtigkeit/Vergänglichkeit unterworfen worden </a:t>
            </a:r>
            <a:r>
              <a:rPr lang="de-DE" sz="2600" dirty="0"/>
              <a:t>– nicht freiwillig, sondern durch den, der sie unterworfen hat –, auf Hoffnung hin, dass auch selbst die Schöpfung von der Knechtschaft der Vergänglichkeit frei gemacht werden wird zur Freiheit der Herrlichkeit der Kinder Gottes. </a:t>
            </a:r>
            <a:r>
              <a:rPr lang="de-DE" sz="2600" dirty="0">
                <a:solidFill>
                  <a:srgbClr val="0070C0"/>
                </a:solidFill>
              </a:rPr>
              <a:t>Denn wir </a:t>
            </a:r>
            <a:r>
              <a:rPr lang="de-DE" sz="2600" dirty="0" err="1">
                <a:solidFill>
                  <a:srgbClr val="0070C0"/>
                </a:solidFill>
              </a:rPr>
              <a:t>wis-sen</a:t>
            </a:r>
            <a:r>
              <a:rPr lang="de-DE" sz="2600" dirty="0">
                <a:solidFill>
                  <a:srgbClr val="0070C0"/>
                </a:solidFill>
              </a:rPr>
              <a:t>, dass die ganze Schöpfung zusammen seufzt und zusammen in Geburtswehen liegt bis jetzt. Nicht allein aber [sie], sondern auch wir selbst, die wir die Erstlingsgabe des Geistes haben, auch wir selbst seufzen in uns selbst und erwarten die Sohnschaft, die Erlösung unseres Leibes</a:t>
            </a:r>
            <a:r>
              <a:rPr lang="de-DE" sz="2600" dirty="0"/>
              <a:t>.“</a:t>
            </a:r>
          </a:p>
          <a:p>
            <a:pPr>
              <a:lnSpc>
                <a:spcPts val="3280"/>
              </a:lnSpc>
              <a:spcBef>
                <a:spcPts val="1600"/>
              </a:spcBef>
              <a:spcAft>
                <a:spcPts val="1800"/>
              </a:spcAft>
            </a:pPr>
            <a:r>
              <a:rPr lang="de-DE" sz="2600" dirty="0">
                <a:solidFill>
                  <a:srgbClr val="0070C0"/>
                </a:solidFill>
              </a:rPr>
              <a:t>1. </a:t>
            </a:r>
            <a:r>
              <a:rPr lang="de-DE" sz="2600" dirty="0" err="1">
                <a:solidFill>
                  <a:srgbClr val="0070C0"/>
                </a:solidFill>
              </a:rPr>
              <a:t>Thess</a:t>
            </a:r>
            <a:r>
              <a:rPr lang="de-DE" sz="2600" dirty="0">
                <a:solidFill>
                  <a:srgbClr val="0070C0"/>
                </a:solidFill>
              </a:rPr>
              <a:t> 5,14</a:t>
            </a:r>
            <a:r>
              <a:rPr lang="de-DE" sz="2600" dirty="0"/>
              <a:t>: „</a:t>
            </a:r>
            <a:r>
              <a:rPr lang="de-DE" sz="2600" dirty="0">
                <a:solidFill>
                  <a:srgbClr val="0070C0"/>
                </a:solidFill>
              </a:rPr>
              <a:t>Die Schwachen/Kraftlosen/Kranken tragt!</a:t>
            </a:r>
            <a:r>
              <a:rPr lang="de-DE" sz="2600" dirty="0"/>
              <a:t>“</a:t>
            </a:r>
          </a:p>
          <a:p>
            <a:pPr>
              <a:lnSpc>
                <a:spcPts val="3280"/>
              </a:lnSpc>
              <a:spcBef>
                <a:spcPts val="1600"/>
              </a:spcBef>
              <a:spcAft>
                <a:spcPts val="1800"/>
              </a:spcAft>
            </a:pPr>
            <a:r>
              <a:rPr lang="de-DE" sz="2600" dirty="0"/>
              <a:t>Vgl. </a:t>
            </a:r>
            <a:r>
              <a:rPr lang="de-DE" sz="2600" dirty="0" err="1">
                <a:solidFill>
                  <a:srgbClr val="0070C0"/>
                </a:solidFill>
              </a:rPr>
              <a:t>Hebr</a:t>
            </a:r>
            <a:r>
              <a:rPr lang="de-DE" sz="2600" dirty="0">
                <a:solidFill>
                  <a:srgbClr val="0070C0"/>
                </a:solidFill>
              </a:rPr>
              <a:t> 11,32ff.</a:t>
            </a:r>
            <a:r>
              <a:rPr lang="de-DE" sz="2600" dirty="0"/>
              <a:t>: Sehr </a:t>
            </a:r>
            <a:r>
              <a:rPr lang="de-DE" sz="2600" dirty="0">
                <a:solidFill>
                  <a:srgbClr val="0070C0"/>
                </a:solidFill>
              </a:rPr>
              <a:t>unterschiedliche Glaubenszeugnisse</a:t>
            </a:r>
            <a:r>
              <a:rPr lang="de-DE" sz="2600" dirty="0"/>
              <a:t>!</a:t>
            </a:r>
          </a:p>
        </p:txBody>
      </p:sp>
    </p:spTree>
    <p:extLst>
      <p:ext uri="{BB962C8B-B14F-4D97-AF65-F5344CB8AC3E}">
        <p14:creationId xmlns:p14="http://schemas.microsoft.com/office/powerpoint/2010/main" val="4653944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4A132D-8A88-1D47-B3B2-6FB628C76D0F}"/>
              </a:ext>
            </a:extLst>
          </p:cNvPr>
          <p:cNvSpPr>
            <a:spLocks noGrp="1"/>
          </p:cNvSpPr>
          <p:nvPr>
            <p:ph type="title"/>
          </p:nvPr>
        </p:nvSpPr>
        <p:spPr>
          <a:xfrm>
            <a:off x="838199" y="0"/>
            <a:ext cx="10515601" cy="1236372"/>
          </a:xfrm>
        </p:spPr>
        <p:txBody>
          <a:bodyPr>
            <a:normAutofit/>
          </a:bodyPr>
          <a:lstStyle/>
          <a:p>
            <a:r>
              <a:rPr lang="de-DE" sz="4400" b="1" dirty="0"/>
              <a:t>Sünden bekennen und geheilt werden</a:t>
            </a:r>
          </a:p>
        </p:txBody>
      </p:sp>
      <p:sp>
        <p:nvSpPr>
          <p:cNvPr id="3" name="Inhaltsplatzhalter 2">
            <a:extLst>
              <a:ext uri="{FF2B5EF4-FFF2-40B4-BE49-F238E27FC236}">
                <a16:creationId xmlns:a16="http://schemas.microsoft.com/office/drawing/2014/main" id="{D6DB866A-0C94-E445-AD40-D3F9E88BD70C}"/>
              </a:ext>
            </a:extLst>
          </p:cNvPr>
          <p:cNvSpPr>
            <a:spLocks noGrp="1"/>
          </p:cNvSpPr>
          <p:nvPr>
            <p:ph idx="1"/>
          </p:nvPr>
        </p:nvSpPr>
        <p:spPr>
          <a:xfrm>
            <a:off x="838199" y="1146221"/>
            <a:ext cx="11126273" cy="5473520"/>
          </a:xfrm>
        </p:spPr>
        <p:txBody>
          <a:bodyPr>
            <a:normAutofit/>
          </a:bodyPr>
          <a:lstStyle/>
          <a:p>
            <a:pPr>
              <a:lnSpc>
                <a:spcPts val="2980"/>
              </a:lnSpc>
              <a:spcAft>
                <a:spcPts val="600"/>
              </a:spcAft>
            </a:pPr>
            <a:r>
              <a:rPr lang="de-DE" sz="2400" dirty="0">
                <a:solidFill>
                  <a:srgbClr val="0070C0"/>
                </a:solidFill>
              </a:rPr>
              <a:t>Jakobus 5,10-11.13-16</a:t>
            </a:r>
            <a:r>
              <a:rPr lang="de-DE" sz="2400" dirty="0"/>
              <a:t>: „</a:t>
            </a:r>
            <a:r>
              <a:rPr lang="de-CH" sz="2400" dirty="0"/>
              <a:t>Nehmt, Geschwister, </a:t>
            </a:r>
            <a:r>
              <a:rPr lang="de-CH" sz="2400" dirty="0">
                <a:solidFill>
                  <a:srgbClr val="0070C0"/>
                </a:solidFill>
              </a:rPr>
              <a:t>zum Vorbild des Leidens und des Aus-harrens die Propheten</a:t>
            </a:r>
            <a:r>
              <a:rPr lang="de-CH" sz="2400" dirty="0"/>
              <a:t>, die im Namen des Herrn geredet haben. Siehe, wir preisen die glückselig, die ausgeharrt haben. Vom </a:t>
            </a:r>
            <a:r>
              <a:rPr lang="de-CH" sz="2400" dirty="0">
                <a:solidFill>
                  <a:srgbClr val="0070C0"/>
                </a:solidFill>
              </a:rPr>
              <a:t>Ausharren Hiobs </a:t>
            </a:r>
            <a:r>
              <a:rPr lang="de-CH" sz="2400" dirty="0"/>
              <a:t>habt ihr gehört, und das Ende [des] Herrn habt ihr gesehen, dass der Herr voll innigen Mitgefühls und barmherzig ist </a:t>
            </a:r>
            <a:r>
              <a:rPr lang="de-DE" sz="2400" dirty="0"/>
              <a:t>… Leidet jemand unter euch? Er bete. Ist jemand guten Mutes? Er singe Psalmen. </a:t>
            </a:r>
            <a:r>
              <a:rPr lang="de-DE" sz="2400" dirty="0">
                <a:solidFill>
                  <a:srgbClr val="0070C0"/>
                </a:solidFill>
              </a:rPr>
              <a:t>Ist jemand kraftlos/schwach/krank unter euch? Er rufe die Ältesten der Gemeinde zu sich, und sie mögen über ihm beten und ihn mit Öl einreiben im Namen des Herrn. Und das Gebet des Glaubens wird den Ermatteten/Kranken retten/heilen, und der Herr wird ihn aufrichten, und wenn er Sünden begangen hat, wird ihm vergeben werden. Bekennt nun einander die </a:t>
            </a:r>
            <a:r>
              <a:rPr lang="de-DE" sz="2400" dirty="0" err="1">
                <a:solidFill>
                  <a:srgbClr val="0070C0"/>
                </a:solidFill>
              </a:rPr>
              <a:t>Vergehungen</a:t>
            </a:r>
            <a:r>
              <a:rPr lang="de-DE" sz="2400" dirty="0">
                <a:solidFill>
                  <a:srgbClr val="0070C0"/>
                </a:solidFill>
              </a:rPr>
              <a:t> und betet füreinander, damit ihr geheilt werdet.</a:t>
            </a:r>
            <a:r>
              <a:rPr lang="de-DE" sz="2400" dirty="0"/>
              <a:t> Viel vermag eines Gerechten Gebet, wenn es wirksam wird.“</a:t>
            </a:r>
          </a:p>
          <a:p>
            <a:pPr>
              <a:lnSpc>
                <a:spcPts val="2980"/>
              </a:lnSpc>
              <a:spcAft>
                <a:spcPts val="600"/>
              </a:spcAft>
            </a:pPr>
            <a:r>
              <a:rPr lang="de-DE" sz="2400" dirty="0"/>
              <a:t>Vgl. </a:t>
            </a:r>
            <a:r>
              <a:rPr lang="de-DE" sz="2400" dirty="0">
                <a:solidFill>
                  <a:srgbClr val="0070C0"/>
                </a:solidFill>
              </a:rPr>
              <a:t>Lukas 5,23</a:t>
            </a:r>
            <a:r>
              <a:rPr lang="de-DE" sz="2400" dirty="0"/>
              <a:t>: „</a:t>
            </a:r>
            <a:r>
              <a:rPr lang="de-CH" sz="2400" dirty="0"/>
              <a:t>Was ist leichter zu sagen: ,</a:t>
            </a:r>
            <a:r>
              <a:rPr lang="de-CH" sz="2400" dirty="0">
                <a:solidFill>
                  <a:srgbClr val="0070C0"/>
                </a:solidFill>
              </a:rPr>
              <a:t>Dir sind deine Sünden vergeben</a:t>
            </a:r>
            <a:r>
              <a:rPr lang="de-CH" sz="2400" dirty="0"/>
              <a:t>‘, oder zu sagen: ,</a:t>
            </a:r>
            <a:r>
              <a:rPr lang="de-CH" sz="2400" dirty="0">
                <a:solidFill>
                  <a:srgbClr val="0070C0"/>
                </a:solidFill>
              </a:rPr>
              <a:t>Steh auf und geh umher</a:t>
            </a:r>
            <a:r>
              <a:rPr lang="de-CH" sz="2400" dirty="0"/>
              <a:t>‘ [= ,sei geheilt‘]?</a:t>
            </a:r>
            <a:r>
              <a:rPr lang="de-DE" sz="2400" dirty="0"/>
              <a:t>“</a:t>
            </a:r>
            <a:endParaRPr lang="de-CH" sz="2400" dirty="0"/>
          </a:p>
        </p:txBody>
      </p:sp>
    </p:spTree>
    <p:extLst>
      <p:ext uri="{BB962C8B-B14F-4D97-AF65-F5344CB8AC3E}">
        <p14:creationId xmlns:p14="http://schemas.microsoft.com/office/powerpoint/2010/main" val="2164390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C57125-624F-724D-9EAC-7479A3B61DDC}"/>
              </a:ext>
            </a:extLst>
          </p:cNvPr>
          <p:cNvSpPr>
            <a:spLocks noGrp="1"/>
          </p:cNvSpPr>
          <p:nvPr>
            <p:ph type="title"/>
          </p:nvPr>
        </p:nvSpPr>
        <p:spPr>
          <a:xfrm>
            <a:off x="838200" y="963877"/>
            <a:ext cx="3494362" cy="4930246"/>
          </a:xfrm>
        </p:spPr>
        <p:txBody>
          <a:bodyPr>
            <a:normAutofit/>
          </a:bodyPr>
          <a:lstStyle/>
          <a:p>
            <a:pPr algn="r"/>
            <a:r>
              <a:rPr lang="de-DE" sz="3600" dirty="0">
                <a:solidFill>
                  <a:srgbClr val="0070C0"/>
                </a:solidFill>
              </a:rPr>
              <a:t>Wunderheilungen Jesu – ihre messianische Bedeutung</a:t>
            </a:r>
          </a:p>
        </p:txBody>
      </p:sp>
      <p:sp>
        <p:nvSpPr>
          <p:cNvPr id="3" name="Inhaltsplatzhalter 2">
            <a:extLst>
              <a:ext uri="{FF2B5EF4-FFF2-40B4-BE49-F238E27FC236}">
                <a16:creationId xmlns:a16="http://schemas.microsoft.com/office/drawing/2014/main" id="{38F5B2B2-ADD3-874F-9573-14544247D2FC}"/>
              </a:ext>
            </a:extLst>
          </p:cNvPr>
          <p:cNvSpPr>
            <a:spLocks noGrp="1"/>
          </p:cNvSpPr>
          <p:nvPr>
            <p:ph idx="1"/>
          </p:nvPr>
        </p:nvSpPr>
        <p:spPr>
          <a:xfrm>
            <a:off x="4958367" y="1506827"/>
            <a:ext cx="6395434" cy="4387295"/>
          </a:xfrm>
        </p:spPr>
        <p:txBody>
          <a:bodyPr anchor="ctr">
            <a:normAutofit/>
          </a:bodyPr>
          <a:lstStyle/>
          <a:p>
            <a:endParaRPr lang="de-DE" sz="2400" dirty="0"/>
          </a:p>
          <a:p>
            <a:endParaRPr lang="de-DE" sz="2400" dirty="0"/>
          </a:p>
          <a:p>
            <a:pPr marL="0" indent="0">
              <a:buNone/>
            </a:pPr>
            <a:r>
              <a:rPr lang="de-DE" sz="4000" b="1" dirty="0"/>
              <a:t>Einführung</a:t>
            </a:r>
          </a:p>
        </p:txBody>
      </p:sp>
    </p:spTree>
    <p:extLst>
      <p:ext uri="{BB962C8B-B14F-4D97-AF65-F5344CB8AC3E}">
        <p14:creationId xmlns:p14="http://schemas.microsoft.com/office/powerpoint/2010/main" val="16537006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A44C17-CE63-FB4B-A752-C254A2D79274}"/>
              </a:ext>
            </a:extLst>
          </p:cNvPr>
          <p:cNvSpPr>
            <a:spLocks noGrp="1"/>
          </p:cNvSpPr>
          <p:nvPr>
            <p:ph type="title"/>
          </p:nvPr>
        </p:nvSpPr>
        <p:spPr>
          <a:xfrm>
            <a:off x="734096" y="115911"/>
            <a:ext cx="10607898" cy="888642"/>
          </a:xfrm>
        </p:spPr>
        <p:txBody>
          <a:bodyPr>
            <a:normAutofit/>
          </a:bodyPr>
          <a:lstStyle/>
          <a:p>
            <a:r>
              <a:rPr lang="de-DE" sz="4400" b="1" dirty="0"/>
              <a:t>Die „geistliche“ Heilung hat Vorrang</a:t>
            </a:r>
          </a:p>
        </p:txBody>
      </p:sp>
      <p:sp>
        <p:nvSpPr>
          <p:cNvPr id="3" name="Inhaltsplatzhalter 2">
            <a:extLst>
              <a:ext uri="{FF2B5EF4-FFF2-40B4-BE49-F238E27FC236}">
                <a16:creationId xmlns:a16="http://schemas.microsoft.com/office/drawing/2014/main" id="{C0368C90-D2A7-3B48-BEDF-18EA316010A1}"/>
              </a:ext>
            </a:extLst>
          </p:cNvPr>
          <p:cNvSpPr>
            <a:spLocks noGrp="1"/>
          </p:cNvSpPr>
          <p:nvPr>
            <p:ph idx="1"/>
          </p:nvPr>
        </p:nvSpPr>
        <p:spPr>
          <a:xfrm>
            <a:off x="476518" y="1004553"/>
            <a:ext cx="11565228" cy="5737537"/>
          </a:xfrm>
        </p:spPr>
        <p:txBody>
          <a:bodyPr>
            <a:normAutofit fontScale="92500"/>
          </a:bodyPr>
          <a:lstStyle/>
          <a:p>
            <a:pPr>
              <a:lnSpc>
                <a:spcPts val="2980"/>
              </a:lnSpc>
              <a:spcAft>
                <a:spcPts val="600"/>
              </a:spcAft>
            </a:pPr>
            <a:r>
              <a:rPr lang="de-DE" sz="2600" dirty="0" err="1">
                <a:solidFill>
                  <a:srgbClr val="0070C0"/>
                </a:solidFill>
              </a:rPr>
              <a:t>Hebr</a:t>
            </a:r>
            <a:r>
              <a:rPr lang="de-DE" sz="2600" dirty="0">
                <a:solidFill>
                  <a:srgbClr val="0070C0"/>
                </a:solidFill>
              </a:rPr>
              <a:t> 12,12-14</a:t>
            </a:r>
            <a:r>
              <a:rPr lang="de-DE" sz="2600" dirty="0"/>
              <a:t>: „</a:t>
            </a:r>
            <a:r>
              <a:rPr lang="de-DE" sz="2600" dirty="0">
                <a:solidFill>
                  <a:srgbClr val="0070C0"/>
                </a:solidFill>
              </a:rPr>
              <a:t>Darum ‚richtet auf die erschlafften Hände und die gelähmten Knie‘ [</a:t>
            </a:r>
            <a:r>
              <a:rPr lang="de-DE" sz="2600" dirty="0" err="1">
                <a:solidFill>
                  <a:srgbClr val="0070C0"/>
                </a:solidFill>
              </a:rPr>
              <a:t>Jes</a:t>
            </a:r>
            <a:r>
              <a:rPr lang="de-DE" sz="2600" dirty="0">
                <a:solidFill>
                  <a:srgbClr val="0070C0"/>
                </a:solidFill>
              </a:rPr>
              <a:t> 35,3], und ‚macht gerade Bahn für eure Füße!‘, damit das Lahme nicht abirre, sondern vielmehr geheilt werde. </a:t>
            </a:r>
            <a:r>
              <a:rPr lang="de-DE" sz="2600" dirty="0"/>
              <a:t>Jagt dem Frieden mit allen nach und der Heiligung, ohne die niemand den Herrn schauen wird.“</a:t>
            </a:r>
          </a:p>
          <a:p>
            <a:pPr>
              <a:lnSpc>
                <a:spcPts val="2980"/>
              </a:lnSpc>
              <a:spcAft>
                <a:spcPts val="600"/>
              </a:spcAft>
            </a:pPr>
            <a:r>
              <a:rPr lang="de-DE" sz="2600" dirty="0">
                <a:solidFill>
                  <a:srgbClr val="0070C0"/>
                </a:solidFill>
              </a:rPr>
              <a:t>Micha 4,6-7</a:t>
            </a:r>
            <a:r>
              <a:rPr lang="de-DE" sz="2600" dirty="0"/>
              <a:t>: „An jenem Tag, spricht Jahwe, </a:t>
            </a:r>
            <a:r>
              <a:rPr lang="de-DE" sz="2600" dirty="0">
                <a:solidFill>
                  <a:srgbClr val="0070C0"/>
                </a:solidFill>
              </a:rPr>
              <a:t>sammle ich das Hinkende</a:t>
            </a:r>
            <a:r>
              <a:rPr lang="de-DE" sz="2600" dirty="0"/>
              <a:t>, und das Vertriebe-ne bringe ich zusammen und [das,] dem ich Übles getan habe. </a:t>
            </a:r>
            <a:r>
              <a:rPr lang="de-DE" sz="2600" dirty="0">
                <a:solidFill>
                  <a:srgbClr val="0070C0"/>
                </a:solidFill>
              </a:rPr>
              <a:t>Und ich mache das Hink-ende zu einem Überrest und das Ermattete zu einer mächtigen Nation. </a:t>
            </a:r>
            <a:r>
              <a:rPr lang="de-DE" sz="2600" dirty="0"/>
              <a:t>Da wird Jahwe König über sie sein auf dem Berg Zion, von da an bis in Ewigkeit.“</a:t>
            </a:r>
          </a:p>
          <a:p>
            <a:pPr>
              <a:lnSpc>
                <a:spcPts val="2980"/>
              </a:lnSpc>
              <a:spcAft>
                <a:spcPts val="600"/>
              </a:spcAft>
            </a:pPr>
            <a:r>
              <a:rPr lang="de-DE" sz="2600" dirty="0" err="1">
                <a:solidFill>
                  <a:srgbClr val="0070C0"/>
                </a:solidFill>
              </a:rPr>
              <a:t>Zeph</a:t>
            </a:r>
            <a:r>
              <a:rPr lang="de-DE" sz="2600" dirty="0">
                <a:solidFill>
                  <a:srgbClr val="0070C0"/>
                </a:solidFill>
              </a:rPr>
              <a:t> 3,19</a:t>
            </a:r>
            <a:r>
              <a:rPr lang="de-DE" sz="2600" dirty="0"/>
              <a:t>: „Siehe, zu jener Zeit werde ich an denen handeln, die dich unterdrücken. </a:t>
            </a:r>
            <a:r>
              <a:rPr lang="de-DE" sz="2600" dirty="0">
                <a:solidFill>
                  <a:srgbClr val="0070C0"/>
                </a:solidFill>
              </a:rPr>
              <a:t>Ich werde das Hinkende retten und das Vertriebene werde ich zusammenbringen. </a:t>
            </a:r>
            <a:r>
              <a:rPr lang="de-DE" sz="2600" dirty="0"/>
              <a:t>Und ich werde sie zum Lobpreis und zum Namen machen in jedem Land ihrer Schande.“</a:t>
            </a:r>
          </a:p>
          <a:p>
            <a:pPr>
              <a:lnSpc>
                <a:spcPts val="2980"/>
              </a:lnSpc>
              <a:spcAft>
                <a:spcPts val="600"/>
              </a:spcAft>
            </a:pPr>
            <a:r>
              <a:rPr lang="de-DE" sz="2600" dirty="0">
                <a:solidFill>
                  <a:srgbClr val="0070C0"/>
                </a:solidFill>
              </a:rPr>
              <a:t>Sprüche 18,14a</a:t>
            </a:r>
            <a:r>
              <a:rPr lang="de-DE" sz="2600" dirty="0"/>
              <a:t>: „Eines Mannes Geist erträgt seine Krankheit; </a:t>
            </a:r>
            <a:r>
              <a:rPr lang="de-DE" sz="2600" dirty="0">
                <a:solidFill>
                  <a:srgbClr val="0070C0"/>
                </a:solidFill>
              </a:rPr>
              <a:t>aber einen niedergeschlagenen Geist, wer richtet den auf</a:t>
            </a:r>
            <a:r>
              <a:rPr lang="de-DE" sz="2600" dirty="0"/>
              <a:t>?“</a:t>
            </a:r>
          </a:p>
          <a:p>
            <a:endParaRPr lang="de-DE" sz="1700" dirty="0"/>
          </a:p>
        </p:txBody>
      </p:sp>
    </p:spTree>
    <p:extLst>
      <p:ext uri="{BB962C8B-B14F-4D97-AF65-F5344CB8AC3E}">
        <p14:creationId xmlns:p14="http://schemas.microsoft.com/office/powerpoint/2010/main" val="32645551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91D9B6-8203-004F-8930-67F33128DB4F}"/>
              </a:ext>
            </a:extLst>
          </p:cNvPr>
          <p:cNvSpPr>
            <a:spLocks noGrp="1"/>
          </p:cNvSpPr>
          <p:nvPr>
            <p:ph type="title"/>
          </p:nvPr>
        </p:nvSpPr>
        <p:spPr>
          <a:xfrm>
            <a:off x="838200" y="963877"/>
            <a:ext cx="3555124" cy="3986495"/>
          </a:xfrm>
        </p:spPr>
        <p:txBody>
          <a:bodyPr>
            <a:normAutofit/>
          </a:bodyPr>
          <a:lstStyle/>
          <a:p>
            <a:pPr algn="r"/>
            <a:r>
              <a:rPr lang="de-DE" sz="3600" dirty="0">
                <a:solidFill>
                  <a:schemeClr val="accent1"/>
                </a:solidFill>
              </a:rPr>
              <a:t>Wunderheilungen Jesu – ihre messianische Bedeutung und warum Gott nicht immer heilt</a:t>
            </a:r>
          </a:p>
        </p:txBody>
      </p:sp>
      <p:sp>
        <p:nvSpPr>
          <p:cNvPr id="3" name="Inhaltsplatzhalter 2">
            <a:extLst>
              <a:ext uri="{FF2B5EF4-FFF2-40B4-BE49-F238E27FC236}">
                <a16:creationId xmlns:a16="http://schemas.microsoft.com/office/drawing/2014/main" id="{78C261AC-F907-3143-B3C7-E02954A005E9}"/>
              </a:ext>
            </a:extLst>
          </p:cNvPr>
          <p:cNvSpPr>
            <a:spLocks noGrp="1"/>
          </p:cNvSpPr>
          <p:nvPr>
            <p:ph idx="1"/>
          </p:nvPr>
        </p:nvSpPr>
        <p:spPr>
          <a:xfrm>
            <a:off x="4976031" y="963877"/>
            <a:ext cx="6377769" cy="4930246"/>
          </a:xfrm>
        </p:spPr>
        <p:txBody>
          <a:bodyPr anchor="ctr">
            <a:normAutofit/>
          </a:bodyPr>
          <a:lstStyle/>
          <a:p>
            <a:pPr marL="0" indent="0">
              <a:buNone/>
            </a:pPr>
            <a:endParaRPr lang="de-DE" sz="2400" dirty="0"/>
          </a:p>
          <a:p>
            <a:endParaRPr lang="de-DE" sz="2400" dirty="0"/>
          </a:p>
          <a:p>
            <a:endParaRPr lang="de-DE" sz="2400" dirty="0"/>
          </a:p>
          <a:p>
            <a:pPr marL="0" indent="0">
              <a:buNone/>
            </a:pPr>
            <a:r>
              <a:rPr lang="de-DE" sz="4800" b="1" dirty="0"/>
              <a:t>Schluss</a:t>
            </a:r>
          </a:p>
        </p:txBody>
      </p:sp>
    </p:spTree>
    <p:extLst>
      <p:ext uri="{BB962C8B-B14F-4D97-AF65-F5344CB8AC3E}">
        <p14:creationId xmlns:p14="http://schemas.microsoft.com/office/powerpoint/2010/main" val="1724621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0D41AE-390E-EF4C-8CAC-BB7B5D197658}"/>
              </a:ext>
            </a:extLst>
          </p:cNvPr>
          <p:cNvSpPr>
            <a:spLocks noGrp="1"/>
          </p:cNvSpPr>
          <p:nvPr>
            <p:ph type="title"/>
          </p:nvPr>
        </p:nvSpPr>
        <p:spPr>
          <a:xfrm>
            <a:off x="665018" y="321972"/>
            <a:ext cx="10688782" cy="629373"/>
          </a:xfrm>
        </p:spPr>
        <p:txBody>
          <a:bodyPr>
            <a:normAutofit fontScale="90000"/>
          </a:bodyPr>
          <a:lstStyle/>
          <a:p>
            <a:r>
              <a:rPr lang="de-DE" sz="4400" dirty="0"/>
              <a:t>Gott als Arzt, der bewahrt und heilt</a:t>
            </a:r>
          </a:p>
        </p:txBody>
      </p:sp>
      <p:sp>
        <p:nvSpPr>
          <p:cNvPr id="3" name="Inhaltsplatzhalter 2">
            <a:extLst>
              <a:ext uri="{FF2B5EF4-FFF2-40B4-BE49-F238E27FC236}">
                <a16:creationId xmlns:a16="http://schemas.microsoft.com/office/drawing/2014/main" id="{40E499B2-4683-6E4D-8496-57226790FC9A}"/>
              </a:ext>
            </a:extLst>
          </p:cNvPr>
          <p:cNvSpPr>
            <a:spLocks noGrp="1"/>
          </p:cNvSpPr>
          <p:nvPr>
            <p:ph idx="1"/>
          </p:nvPr>
        </p:nvSpPr>
        <p:spPr>
          <a:xfrm>
            <a:off x="304800" y="1089891"/>
            <a:ext cx="11554690" cy="5597235"/>
          </a:xfrm>
        </p:spPr>
        <p:txBody>
          <a:bodyPr>
            <a:normAutofit fontScale="40000" lnSpcReduction="20000"/>
          </a:bodyPr>
          <a:lstStyle/>
          <a:p>
            <a:pPr>
              <a:lnSpc>
                <a:spcPts val="3240"/>
              </a:lnSpc>
              <a:spcAft>
                <a:spcPts val="600"/>
              </a:spcAft>
            </a:pPr>
            <a:r>
              <a:rPr lang="de-DE" sz="6200" dirty="0" err="1">
                <a:solidFill>
                  <a:srgbClr val="0070C0"/>
                </a:solidFill>
              </a:rPr>
              <a:t>Jer</a:t>
            </a:r>
            <a:r>
              <a:rPr lang="de-DE" sz="6200" dirty="0">
                <a:solidFill>
                  <a:srgbClr val="0070C0"/>
                </a:solidFill>
              </a:rPr>
              <a:t> 2,19</a:t>
            </a:r>
            <a:r>
              <a:rPr lang="de-DE" sz="6200" dirty="0"/>
              <a:t>: „</a:t>
            </a:r>
            <a:r>
              <a:rPr lang="de-CH" sz="6200" dirty="0">
                <a:solidFill>
                  <a:srgbClr val="0070C0"/>
                </a:solidFill>
              </a:rPr>
              <a:t>Deine [eigene] Bosheit züchtigt dich, und deine Treulosigkeiten strafen dich</a:t>
            </a:r>
            <a:r>
              <a:rPr lang="de-CH" sz="6200" dirty="0"/>
              <a:t>. Erkenne doch und sieh, </a:t>
            </a:r>
            <a:r>
              <a:rPr lang="de-CH" sz="6200" dirty="0">
                <a:solidFill>
                  <a:srgbClr val="0070C0"/>
                </a:solidFill>
              </a:rPr>
              <a:t>dass es schlimm und bitter ist, wenn du Jahwe, deinen Gott, verlässt </a:t>
            </a:r>
            <a:r>
              <a:rPr lang="de-CH" sz="6200" dirty="0"/>
              <a:t>und wenn bei dir keine Furcht vor mir ist, spricht Jahwe, Jahwe der Heer-scharen.</a:t>
            </a:r>
            <a:r>
              <a:rPr lang="de-DE" sz="6200" dirty="0"/>
              <a:t>“</a:t>
            </a:r>
          </a:p>
          <a:p>
            <a:pPr>
              <a:lnSpc>
                <a:spcPts val="3240"/>
              </a:lnSpc>
              <a:spcAft>
                <a:spcPts val="600"/>
              </a:spcAft>
            </a:pPr>
            <a:r>
              <a:rPr lang="de-CH" sz="6200" dirty="0" err="1">
                <a:solidFill>
                  <a:srgbClr val="0070C0"/>
                </a:solidFill>
              </a:rPr>
              <a:t>Jer</a:t>
            </a:r>
            <a:r>
              <a:rPr lang="de-CH" sz="6200" dirty="0">
                <a:solidFill>
                  <a:srgbClr val="0070C0"/>
                </a:solidFill>
              </a:rPr>
              <a:t> 30,12.15</a:t>
            </a:r>
            <a:r>
              <a:rPr lang="de-CH" sz="6200" dirty="0"/>
              <a:t>: </a:t>
            </a:r>
            <a:r>
              <a:rPr lang="de-DE" sz="6200" dirty="0"/>
              <a:t>„</a:t>
            </a:r>
            <a:r>
              <a:rPr lang="de-CH" dirty="0"/>
              <a:t> </a:t>
            </a:r>
            <a:r>
              <a:rPr lang="de-CH" sz="6200" dirty="0"/>
              <a:t>Denn so spricht Jahwe : ,</a:t>
            </a:r>
            <a:r>
              <a:rPr lang="de-CH" sz="6200" dirty="0">
                <a:solidFill>
                  <a:srgbClr val="0070C0"/>
                </a:solidFill>
              </a:rPr>
              <a:t>Unheilbar ist dein Bruch</a:t>
            </a:r>
            <a:r>
              <a:rPr lang="de-CH" sz="6200" dirty="0"/>
              <a:t>, bösartig ist deine Wunde! Was schreist du um Hilfe über deinen Bruch, dass dein Schmerz unheilbar ist? Um </a:t>
            </a:r>
            <a:r>
              <a:rPr lang="de-CH" sz="6200" dirty="0">
                <a:solidFill>
                  <a:srgbClr val="0070C0"/>
                </a:solidFill>
              </a:rPr>
              <a:t>der Größe deiner Schuld willen, weil deine Sünden zahlreich sind, habe ich dir das angetan</a:t>
            </a:r>
            <a:r>
              <a:rPr lang="de-CH" sz="6200" dirty="0"/>
              <a:t>.′</a:t>
            </a:r>
            <a:r>
              <a:rPr lang="de-DE" sz="6200" dirty="0"/>
              <a:t>“</a:t>
            </a:r>
            <a:endParaRPr lang="de-DE" sz="6200" dirty="0">
              <a:solidFill>
                <a:srgbClr val="0070C0"/>
              </a:solidFill>
            </a:endParaRPr>
          </a:p>
          <a:p>
            <a:pPr>
              <a:lnSpc>
                <a:spcPts val="3240"/>
              </a:lnSpc>
              <a:spcAft>
                <a:spcPts val="600"/>
              </a:spcAft>
            </a:pPr>
            <a:r>
              <a:rPr lang="de-DE" sz="6200" dirty="0">
                <a:solidFill>
                  <a:srgbClr val="0070C0"/>
                </a:solidFill>
              </a:rPr>
              <a:t>2. Mose 15,26</a:t>
            </a:r>
            <a:r>
              <a:rPr lang="de-DE" sz="6200" dirty="0"/>
              <a:t>: „</a:t>
            </a:r>
            <a:r>
              <a:rPr lang="de-DE" sz="6200" dirty="0">
                <a:solidFill>
                  <a:srgbClr val="0070C0"/>
                </a:solidFill>
              </a:rPr>
              <a:t>Wenn du willig auf die Stimme Jahwes</a:t>
            </a:r>
            <a:r>
              <a:rPr lang="de-DE" sz="6200" dirty="0"/>
              <a:t>, deines Gottes, hörst und tust, was in seinen Augen recht ist, seinen Geboten gehorchst und all seine Ordnungen hältst, </a:t>
            </a:r>
            <a:r>
              <a:rPr lang="de-DE" sz="6200" dirty="0">
                <a:solidFill>
                  <a:srgbClr val="0070C0"/>
                </a:solidFill>
              </a:rPr>
              <a:t>dann werde ich dir keine der Krankheiten auferlegen, die ich den Ägyptern auferlegt habe; denn ich bin Jahwe, dein Arzt</a:t>
            </a:r>
            <a:r>
              <a:rPr lang="de-DE" sz="6200" dirty="0"/>
              <a:t>.“</a:t>
            </a:r>
          </a:p>
        </p:txBody>
      </p:sp>
    </p:spTree>
    <p:extLst>
      <p:ext uri="{BB962C8B-B14F-4D97-AF65-F5344CB8AC3E}">
        <p14:creationId xmlns:p14="http://schemas.microsoft.com/office/powerpoint/2010/main" val="24552135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0D41AE-390E-EF4C-8CAC-BB7B5D197658}"/>
              </a:ext>
            </a:extLst>
          </p:cNvPr>
          <p:cNvSpPr>
            <a:spLocks noGrp="1"/>
          </p:cNvSpPr>
          <p:nvPr>
            <p:ph type="title"/>
          </p:nvPr>
        </p:nvSpPr>
        <p:spPr>
          <a:xfrm>
            <a:off x="665018" y="321972"/>
            <a:ext cx="10688782" cy="629373"/>
          </a:xfrm>
        </p:spPr>
        <p:txBody>
          <a:bodyPr>
            <a:normAutofit fontScale="90000"/>
          </a:bodyPr>
          <a:lstStyle/>
          <a:p>
            <a:r>
              <a:rPr lang="de-DE" sz="4400" dirty="0"/>
              <a:t>Gott als Arzt, der bewahrt und heilt</a:t>
            </a:r>
          </a:p>
        </p:txBody>
      </p:sp>
      <p:sp>
        <p:nvSpPr>
          <p:cNvPr id="3" name="Inhaltsplatzhalter 2">
            <a:extLst>
              <a:ext uri="{FF2B5EF4-FFF2-40B4-BE49-F238E27FC236}">
                <a16:creationId xmlns:a16="http://schemas.microsoft.com/office/drawing/2014/main" id="{40E499B2-4683-6E4D-8496-57226790FC9A}"/>
              </a:ext>
            </a:extLst>
          </p:cNvPr>
          <p:cNvSpPr>
            <a:spLocks noGrp="1"/>
          </p:cNvSpPr>
          <p:nvPr>
            <p:ph idx="1"/>
          </p:nvPr>
        </p:nvSpPr>
        <p:spPr>
          <a:xfrm>
            <a:off x="304800" y="1089891"/>
            <a:ext cx="11554690" cy="5597235"/>
          </a:xfrm>
        </p:spPr>
        <p:txBody>
          <a:bodyPr>
            <a:normAutofit fontScale="77500" lnSpcReduction="20000"/>
          </a:bodyPr>
          <a:lstStyle/>
          <a:p>
            <a:pPr>
              <a:lnSpc>
                <a:spcPts val="3740"/>
              </a:lnSpc>
              <a:spcAft>
                <a:spcPts val="1200"/>
              </a:spcAft>
            </a:pPr>
            <a:r>
              <a:rPr lang="de-DE" sz="4100" dirty="0">
                <a:solidFill>
                  <a:srgbClr val="0070C0"/>
                </a:solidFill>
              </a:rPr>
              <a:t>5. Mose 32,39</a:t>
            </a:r>
            <a:r>
              <a:rPr lang="de-DE" sz="4100" dirty="0"/>
              <a:t>: „Seht nun, dass ich, ich es bin und kein Gott neben mir ist! </a:t>
            </a:r>
            <a:r>
              <a:rPr lang="de-DE" sz="4100" dirty="0">
                <a:solidFill>
                  <a:srgbClr val="0070C0"/>
                </a:solidFill>
              </a:rPr>
              <a:t>Ich, ich töte und ich mache lebendig, ich zerschlage und ich, ich heile</a:t>
            </a:r>
            <a:r>
              <a:rPr lang="de-DE" sz="4100" dirty="0"/>
              <a:t>; und es gibt keinen, der aus meiner Hand rettet!“</a:t>
            </a:r>
          </a:p>
          <a:p>
            <a:pPr>
              <a:lnSpc>
                <a:spcPts val="3740"/>
              </a:lnSpc>
              <a:spcAft>
                <a:spcPts val="1200"/>
              </a:spcAft>
            </a:pPr>
            <a:r>
              <a:rPr lang="de-DE" sz="4100" dirty="0" err="1">
                <a:solidFill>
                  <a:srgbClr val="0070C0"/>
                </a:solidFill>
              </a:rPr>
              <a:t>Ps</a:t>
            </a:r>
            <a:r>
              <a:rPr lang="de-DE" sz="4100" dirty="0">
                <a:solidFill>
                  <a:srgbClr val="0070C0"/>
                </a:solidFill>
              </a:rPr>
              <a:t> 103,3</a:t>
            </a:r>
            <a:r>
              <a:rPr lang="de-DE" sz="4100" dirty="0"/>
              <a:t>: „</a:t>
            </a:r>
            <a:r>
              <a:rPr lang="de-CH" sz="4100" dirty="0">
                <a:solidFill>
                  <a:srgbClr val="0070C0"/>
                </a:solidFill>
              </a:rPr>
              <a:t>Der da vergibt alle deine Sünde, der da heilt alle deine Krankheiten</a:t>
            </a:r>
            <a:r>
              <a:rPr lang="de-CH" sz="4100" dirty="0"/>
              <a:t>.</a:t>
            </a:r>
            <a:r>
              <a:rPr lang="de-DE" sz="4100" dirty="0"/>
              <a:t>“</a:t>
            </a:r>
          </a:p>
          <a:p>
            <a:pPr>
              <a:lnSpc>
                <a:spcPts val="3740"/>
              </a:lnSpc>
              <a:spcAft>
                <a:spcPts val="1200"/>
              </a:spcAft>
            </a:pPr>
            <a:r>
              <a:rPr lang="de-DE" sz="4100" dirty="0">
                <a:solidFill>
                  <a:srgbClr val="0070C0"/>
                </a:solidFill>
              </a:rPr>
              <a:t>Jesus am Kreuz</a:t>
            </a:r>
            <a:r>
              <a:rPr lang="de-DE" sz="4100" dirty="0"/>
              <a:t>: „Mein Gott, mein Gott, </a:t>
            </a:r>
            <a:r>
              <a:rPr lang="de-DE" sz="4100" dirty="0">
                <a:solidFill>
                  <a:srgbClr val="0070C0"/>
                </a:solidFill>
              </a:rPr>
              <a:t>wozu hast du mich verlas-</a:t>
            </a:r>
            <a:r>
              <a:rPr lang="de-DE" sz="4100" dirty="0" err="1">
                <a:solidFill>
                  <a:srgbClr val="0070C0"/>
                </a:solidFill>
              </a:rPr>
              <a:t>sen</a:t>
            </a:r>
            <a:r>
              <a:rPr lang="de-DE" sz="4100" dirty="0"/>
              <a:t>?“ – </a:t>
            </a:r>
            <a:r>
              <a:rPr lang="de-DE" sz="4100" dirty="0">
                <a:solidFill>
                  <a:srgbClr val="0070C0"/>
                </a:solidFill>
              </a:rPr>
              <a:t>Frage nach dem Ziel bzw. der Absicht, nicht nach dem Grund bzw. der Ursache.</a:t>
            </a:r>
          </a:p>
          <a:p>
            <a:pPr>
              <a:lnSpc>
                <a:spcPts val="3740"/>
              </a:lnSpc>
              <a:spcAft>
                <a:spcPts val="1200"/>
              </a:spcAft>
            </a:pPr>
            <a:r>
              <a:rPr lang="de-DE" sz="4100" dirty="0">
                <a:solidFill>
                  <a:srgbClr val="0070C0"/>
                </a:solidFill>
              </a:rPr>
              <a:t>Jesus als Vorbild – vgl. </a:t>
            </a:r>
            <a:r>
              <a:rPr lang="de-DE" sz="4100" dirty="0" err="1">
                <a:solidFill>
                  <a:srgbClr val="0070C0"/>
                </a:solidFill>
              </a:rPr>
              <a:t>Hebr</a:t>
            </a:r>
            <a:r>
              <a:rPr lang="de-DE" sz="4100" dirty="0">
                <a:solidFill>
                  <a:srgbClr val="0070C0"/>
                </a:solidFill>
              </a:rPr>
              <a:t> 12,1-3.</a:t>
            </a:r>
            <a:endParaRPr lang="de-DE" sz="4100" dirty="0"/>
          </a:p>
          <a:p>
            <a:endParaRPr lang="de-DE" sz="2200" dirty="0"/>
          </a:p>
        </p:txBody>
      </p:sp>
    </p:spTree>
    <p:extLst>
      <p:ext uri="{BB962C8B-B14F-4D97-AF65-F5344CB8AC3E}">
        <p14:creationId xmlns:p14="http://schemas.microsoft.com/office/powerpoint/2010/main" val="1056465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B803B7-C89D-5644-9346-1E5F0699B3CC}"/>
              </a:ext>
            </a:extLst>
          </p:cNvPr>
          <p:cNvSpPr>
            <a:spLocks noGrp="1"/>
          </p:cNvSpPr>
          <p:nvPr>
            <p:ph type="title"/>
          </p:nvPr>
        </p:nvSpPr>
        <p:spPr>
          <a:xfrm>
            <a:off x="838199" y="372534"/>
            <a:ext cx="10515601" cy="965200"/>
          </a:xfrm>
        </p:spPr>
        <p:txBody>
          <a:bodyPr>
            <a:normAutofit/>
          </a:bodyPr>
          <a:lstStyle/>
          <a:p>
            <a:r>
              <a:rPr lang="de-DE" sz="4400" b="1" dirty="0"/>
              <a:t>Jesu Sendung zu heilen – gilt sie auch uns?</a:t>
            </a:r>
          </a:p>
        </p:txBody>
      </p:sp>
      <p:sp>
        <p:nvSpPr>
          <p:cNvPr id="3" name="Inhaltsplatzhalter 2">
            <a:extLst>
              <a:ext uri="{FF2B5EF4-FFF2-40B4-BE49-F238E27FC236}">
                <a16:creationId xmlns:a16="http://schemas.microsoft.com/office/drawing/2014/main" id="{89C9ADCA-BCF2-C44F-91D4-A9B63E4DB47C}"/>
              </a:ext>
            </a:extLst>
          </p:cNvPr>
          <p:cNvSpPr>
            <a:spLocks noGrp="1"/>
          </p:cNvSpPr>
          <p:nvPr>
            <p:ph idx="1"/>
          </p:nvPr>
        </p:nvSpPr>
        <p:spPr>
          <a:xfrm>
            <a:off x="838199" y="1524001"/>
            <a:ext cx="10739907" cy="5082862"/>
          </a:xfrm>
        </p:spPr>
        <p:txBody>
          <a:bodyPr>
            <a:normAutofit/>
          </a:bodyPr>
          <a:lstStyle/>
          <a:p>
            <a:pPr>
              <a:lnSpc>
                <a:spcPts val="3460"/>
              </a:lnSpc>
            </a:pPr>
            <a:r>
              <a:rPr lang="de-DE" sz="2900" dirty="0">
                <a:solidFill>
                  <a:srgbClr val="0070C0"/>
                </a:solidFill>
              </a:rPr>
              <a:t>Matthäus 10,5-10</a:t>
            </a:r>
            <a:r>
              <a:rPr lang="de-DE" sz="2900" dirty="0"/>
              <a:t>: „Diese zwölf sandte Jesus aus und befahl ihnen und sprach: ‚Geht nicht auf einen Weg der Nationen, und geht nicht in eine Stadt der Samariter; geht aber vielmehr zu den verlorenen Schafen des Hauses Israel. Wenn ihr aber hingeht, verkündigt und sprecht: </a:t>
            </a:r>
            <a:r>
              <a:rPr lang="de-DE" sz="2900" dirty="0">
                <a:solidFill>
                  <a:srgbClr val="0070C0"/>
                </a:solidFill>
              </a:rPr>
              <a:t>Die Königsherrschaft des Himmels ist nahe gekommen</a:t>
            </a:r>
            <a:r>
              <a:rPr lang="de-DE" sz="2900" dirty="0"/>
              <a:t>. </a:t>
            </a:r>
            <a:r>
              <a:rPr lang="de-DE" sz="2900" dirty="0">
                <a:solidFill>
                  <a:srgbClr val="0070C0"/>
                </a:solidFill>
              </a:rPr>
              <a:t>Therapiert/pflegt/ heilt Schwache/Kraftlose/Kranke, weckt Tote auf, reinigt Aussätzige, treibt Dämonen aus! </a:t>
            </a:r>
            <a:r>
              <a:rPr lang="de-DE" sz="2900" dirty="0"/>
              <a:t>Umsonst habt ihr </a:t>
            </a:r>
            <a:r>
              <a:rPr lang="de-DE" sz="2900" dirty="0" err="1"/>
              <a:t>empfan</a:t>
            </a:r>
            <a:r>
              <a:rPr lang="de-DE" sz="2900" dirty="0"/>
              <a:t>-gen, umsonst gebt. Verschafft euch nicht Gold noch Silber noch Kupfer in eure Gürtel, keine Tasche auf den Weg, noch zwei Unter-kleider, noch Sandalen, noch einen Stab! Denn der Arbeiter ist seiner Nahrung wert.‘“</a:t>
            </a:r>
          </a:p>
          <a:p>
            <a:endParaRPr lang="de-DE" sz="2400" dirty="0"/>
          </a:p>
        </p:txBody>
      </p:sp>
    </p:spTree>
    <p:extLst>
      <p:ext uri="{BB962C8B-B14F-4D97-AF65-F5344CB8AC3E}">
        <p14:creationId xmlns:p14="http://schemas.microsoft.com/office/powerpoint/2010/main" val="4121769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C57125-624F-724D-9EAC-7479A3B61DDC}"/>
              </a:ext>
            </a:extLst>
          </p:cNvPr>
          <p:cNvSpPr>
            <a:spLocks noGrp="1"/>
          </p:cNvSpPr>
          <p:nvPr>
            <p:ph type="title"/>
          </p:nvPr>
        </p:nvSpPr>
        <p:spPr>
          <a:xfrm>
            <a:off x="838200" y="963877"/>
            <a:ext cx="3494362" cy="4930246"/>
          </a:xfrm>
        </p:spPr>
        <p:txBody>
          <a:bodyPr>
            <a:normAutofit/>
          </a:bodyPr>
          <a:lstStyle/>
          <a:p>
            <a:pPr algn="r"/>
            <a:r>
              <a:rPr lang="de-DE" sz="3600" dirty="0">
                <a:solidFill>
                  <a:schemeClr val="accent1"/>
                </a:solidFill>
              </a:rPr>
              <a:t>Wunderheilungen Jesu – ihre messianische Bedeutung</a:t>
            </a:r>
          </a:p>
        </p:txBody>
      </p:sp>
      <p:sp>
        <p:nvSpPr>
          <p:cNvPr id="3" name="Inhaltsplatzhalter 2">
            <a:extLst>
              <a:ext uri="{FF2B5EF4-FFF2-40B4-BE49-F238E27FC236}">
                <a16:creationId xmlns:a16="http://schemas.microsoft.com/office/drawing/2014/main" id="{38F5B2B2-ADD3-874F-9573-14544247D2FC}"/>
              </a:ext>
            </a:extLst>
          </p:cNvPr>
          <p:cNvSpPr>
            <a:spLocks noGrp="1"/>
          </p:cNvSpPr>
          <p:nvPr>
            <p:ph idx="1"/>
          </p:nvPr>
        </p:nvSpPr>
        <p:spPr>
          <a:xfrm>
            <a:off x="4932609" y="1081825"/>
            <a:ext cx="6421192" cy="4812298"/>
          </a:xfrm>
        </p:spPr>
        <p:txBody>
          <a:bodyPr anchor="ctr">
            <a:normAutofit/>
          </a:bodyPr>
          <a:lstStyle/>
          <a:p>
            <a:endParaRPr lang="de-DE" sz="2400" dirty="0"/>
          </a:p>
          <a:p>
            <a:endParaRPr lang="de-DE" sz="2400" dirty="0"/>
          </a:p>
          <a:p>
            <a:pPr marL="0" indent="0">
              <a:buNone/>
            </a:pPr>
            <a:r>
              <a:rPr lang="de-DE" sz="3200" b="1" dirty="0"/>
              <a:t>1. Jesu Heilungen als Bestätigung seiner </a:t>
            </a:r>
            <a:r>
              <a:rPr lang="de-DE" sz="3200" b="1" dirty="0" err="1"/>
              <a:t>Messianität</a:t>
            </a:r>
            <a:endParaRPr lang="de-DE" sz="3200" b="1" dirty="0"/>
          </a:p>
        </p:txBody>
      </p:sp>
    </p:spTree>
    <p:extLst>
      <p:ext uri="{BB962C8B-B14F-4D97-AF65-F5344CB8AC3E}">
        <p14:creationId xmlns:p14="http://schemas.microsoft.com/office/powerpoint/2010/main" val="3761087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C462CC-16B7-9542-8D04-4BC80BD33B9A}"/>
              </a:ext>
            </a:extLst>
          </p:cNvPr>
          <p:cNvSpPr>
            <a:spLocks noGrp="1"/>
          </p:cNvSpPr>
          <p:nvPr>
            <p:ph type="title"/>
          </p:nvPr>
        </p:nvSpPr>
        <p:spPr>
          <a:xfrm>
            <a:off x="838200" y="631825"/>
            <a:ext cx="10515600" cy="514395"/>
          </a:xfrm>
        </p:spPr>
        <p:txBody>
          <a:bodyPr>
            <a:normAutofit fontScale="90000"/>
          </a:bodyPr>
          <a:lstStyle/>
          <a:p>
            <a:r>
              <a:rPr lang="de-DE" sz="4400" b="1" dirty="0"/>
              <a:t>Jesu Botschaft an den Täufer Johannes</a:t>
            </a:r>
          </a:p>
        </p:txBody>
      </p:sp>
      <p:sp>
        <p:nvSpPr>
          <p:cNvPr id="3" name="Inhaltsplatzhalter 2">
            <a:extLst>
              <a:ext uri="{FF2B5EF4-FFF2-40B4-BE49-F238E27FC236}">
                <a16:creationId xmlns:a16="http://schemas.microsoft.com/office/drawing/2014/main" id="{2A391385-76D1-0A40-9FD2-591264EABF30}"/>
              </a:ext>
            </a:extLst>
          </p:cNvPr>
          <p:cNvSpPr>
            <a:spLocks noGrp="1"/>
          </p:cNvSpPr>
          <p:nvPr>
            <p:ph idx="1"/>
          </p:nvPr>
        </p:nvSpPr>
        <p:spPr>
          <a:xfrm>
            <a:off x="631065" y="1455312"/>
            <a:ext cx="11217498" cy="4971245"/>
          </a:xfrm>
        </p:spPr>
        <p:txBody>
          <a:bodyPr>
            <a:normAutofit/>
          </a:bodyPr>
          <a:lstStyle/>
          <a:p>
            <a:pPr>
              <a:lnSpc>
                <a:spcPts val="3660"/>
              </a:lnSpc>
              <a:spcAft>
                <a:spcPts val="1800"/>
              </a:spcAft>
            </a:pPr>
            <a:r>
              <a:rPr lang="de-DE" sz="3300" dirty="0">
                <a:solidFill>
                  <a:srgbClr val="0070C0"/>
                </a:solidFill>
              </a:rPr>
              <a:t>Matthäus 11,2-6</a:t>
            </a:r>
            <a:r>
              <a:rPr lang="de-DE" sz="3300" dirty="0"/>
              <a:t>: „Als aber </a:t>
            </a:r>
            <a:r>
              <a:rPr lang="de-DE" sz="3300" dirty="0">
                <a:solidFill>
                  <a:srgbClr val="0070C0"/>
                </a:solidFill>
              </a:rPr>
              <a:t>Johannes</a:t>
            </a:r>
            <a:r>
              <a:rPr lang="de-DE" sz="3300" dirty="0"/>
              <a:t> im Gefängnis die </a:t>
            </a:r>
            <a:r>
              <a:rPr lang="de-DE" sz="3300" dirty="0">
                <a:solidFill>
                  <a:srgbClr val="0070C0"/>
                </a:solidFill>
              </a:rPr>
              <a:t>Werke des Christus</a:t>
            </a:r>
            <a:r>
              <a:rPr lang="de-DE" sz="3300" dirty="0"/>
              <a:t> hörte, sandte er durch seine Jünger und ließ ihm sagen: ‚</a:t>
            </a:r>
            <a:r>
              <a:rPr lang="de-DE" sz="3300" dirty="0">
                <a:solidFill>
                  <a:srgbClr val="0070C0"/>
                </a:solidFill>
              </a:rPr>
              <a:t>Bist du der Kommende, oder sollen wir auf einen anderen warten?</a:t>
            </a:r>
            <a:r>
              <a:rPr lang="de-DE" sz="3300" dirty="0"/>
              <a:t>‘ Und Jesus antwortete und sprach zu ihnen: ‚</a:t>
            </a:r>
            <a:r>
              <a:rPr lang="de-DE" sz="3300" dirty="0">
                <a:solidFill>
                  <a:srgbClr val="0070C0"/>
                </a:solidFill>
              </a:rPr>
              <a:t>Geht hin und verkündet Johannes, was ihr hört und seht: Blinde werden sehend, und Lahme gehen, Aussätzige werden gereinigt, und Taube hören, und Tote werden auferweckt, und Armen wird gute Botschaft verkündigt. Und glückselig ist, wer sich nicht an mir ärgern wird</a:t>
            </a:r>
            <a:r>
              <a:rPr lang="de-DE" sz="3300" dirty="0"/>
              <a:t>!‘“</a:t>
            </a:r>
          </a:p>
        </p:txBody>
      </p:sp>
    </p:spTree>
    <p:extLst>
      <p:ext uri="{BB962C8B-B14F-4D97-AF65-F5344CB8AC3E}">
        <p14:creationId xmlns:p14="http://schemas.microsoft.com/office/powerpoint/2010/main" val="3629050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376E84-43F9-E24F-8F48-436402BBC222}"/>
              </a:ext>
            </a:extLst>
          </p:cNvPr>
          <p:cNvSpPr>
            <a:spLocks noGrp="1"/>
          </p:cNvSpPr>
          <p:nvPr>
            <p:ph type="title"/>
          </p:nvPr>
        </p:nvSpPr>
        <p:spPr>
          <a:xfrm>
            <a:off x="809897" y="258618"/>
            <a:ext cx="10543903" cy="577405"/>
          </a:xfrm>
        </p:spPr>
        <p:txBody>
          <a:bodyPr>
            <a:normAutofit fontScale="90000"/>
          </a:bodyPr>
          <a:lstStyle/>
          <a:p>
            <a:r>
              <a:rPr lang="de-DE" sz="4400" b="1" dirty="0"/>
              <a:t>Die messianische Zeit als Heilszeit</a:t>
            </a:r>
          </a:p>
        </p:txBody>
      </p:sp>
      <p:sp>
        <p:nvSpPr>
          <p:cNvPr id="3" name="Inhaltsplatzhalter 2">
            <a:extLst>
              <a:ext uri="{FF2B5EF4-FFF2-40B4-BE49-F238E27FC236}">
                <a16:creationId xmlns:a16="http://schemas.microsoft.com/office/drawing/2014/main" id="{89821DC2-A74A-7E48-A05B-A471CF816290}"/>
              </a:ext>
            </a:extLst>
          </p:cNvPr>
          <p:cNvSpPr>
            <a:spLocks noGrp="1"/>
          </p:cNvSpPr>
          <p:nvPr>
            <p:ph idx="1"/>
          </p:nvPr>
        </p:nvSpPr>
        <p:spPr>
          <a:xfrm>
            <a:off x="587830" y="928838"/>
            <a:ext cx="11247120" cy="5670544"/>
          </a:xfrm>
        </p:spPr>
        <p:txBody>
          <a:bodyPr>
            <a:noAutofit/>
          </a:bodyPr>
          <a:lstStyle/>
          <a:p>
            <a:pPr>
              <a:lnSpc>
                <a:spcPts val="2960"/>
              </a:lnSpc>
            </a:pPr>
            <a:r>
              <a:rPr lang="de-DE" sz="2200" dirty="0"/>
              <a:t>Vgl. </a:t>
            </a:r>
            <a:r>
              <a:rPr lang="de-DE" sz="2200" dirty="0" err="1">
                <a:solidFill>
                  <a:srgbClr val="0070C0"/>
                </a:solidFill>
              </a:rPr>
              <a:t>Jes</a:t>
            </a:r>
            <a:r>
              <a:rPr lang="de-DE" sz="2200" dirty="0">
                <a:solidFill>
                  <a:srgbClr val="0070C0"/>
                </a:solidFill>
              </a:rPr>
              <a:t> 29,17-24</a:t>
            </a:r>
            <a:r>
              <a:rPr lang="de-DE" sz="2200" dirty="0"/>
              <a:t>: „[Dauert] es nicht nur noch eine ganz kurze Weile, dass sich der Libanon in einen Fruchtgarten verwandelt und der </a:t>
            </a:r>
            <a:r>
              <a:rPr lang="de-DE" sz="2200" dirty="0" err="1"/>
              <a:t>Karmel</a:t>
            </a:r>
            <a:r>
              <a:rPr lang="de-DE" sz="2200" dirty="0"/>
              <a:t> dem Wald gleichgeachtet wird? </a:t>
            </a:r>
            <a:r>
              <a:rPr lang="de-DE" sz="2200" dirty="0">
                <a:solidFill>
                  <a:srgbClr val="0070C0"/>
                </a:solidFill>
              </a:rPr>
              <a:t>An jenem Tag werden die Tauben die Worte des Buches hören, und aus Dunkel und Finsternis hervor werden die Augen der Blinden sehen. Und die Demütigen werden mehr Freude in Jahwe haben, und die Armen unter den Menschen werden jubeln über den Heiligen Israels. </a:t>
            </a:r>
            <a:r>
              <a:rPr lang="de-DE" sz="2200" dirty="0"/>
              <a:t>Denn der Gewalttätige ist nicht mehr da, und der Spötter geht zugrunde. Und ausgerottet werden alle, die auf Unheil bedacht sind, die den Menschen in einer [Rechts-]Sache schuldig sprechen und dem Schlingen legen, der im Tor [über Recht und Unrecht] entscheidet, und mit nichtigen [Beweisgründen] den Gerechten aus seinem Recht verdrängen. Darum, so spricht Jahwe, der Abraham erlöst hat, zum Haus Jakob: ‚Jetzt wird Jakob nicht [mehr] beschämt werden, und sein Gesicht wird jetzt nicht [mehr] erblassen. </a:t>
            </a:r>
            <a:r>
              <a:rPr lang="de-DE" sz="2200" dirty="0">
                <a:solidFill>
                  <a:srgbClr val="0070C0"/>
                </a:solidFill>
              </a:rPr>
              <a:t>Denn wenn er, [wenn] seine Kinder das Werk meiner Hände in seiner Mitte sehen, werden sie meinen Namen heiligen; und sie werden den Heiligen Jakobs heiligen und den Gott Israels fürchten. </a:t>
            </a:r>
            <a:r>
              <a:rPr lang="de-DE" sz="2200" dirty="0"/>
              <a:t>Und die mit irrendem Geist werden Einsicht kennen, und Murrende werden Belehrung annehmen.‘“</a:t>
            </a:r>
          </a:p>
        </p:txBody>
      </p:sp>
    </p:spTree>
    <p:extLst>
      <p:ext uri="{BB962C8B-B14F-4D97-AF65-F5344CB8AC3E}">
        <p14:creationId xmlns:p14="http://schemas.microsoft.com/office/powerpoint/2010/main" val="3190933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376E84-43F9-E24F-8F48-436402BBC222}"/>
              </a:ext>
            </a:extLst>
          </p:cNvPr>
          <p:cNvSpPr>
            <a:spLocks noGrp="1"/>
          </p:cNvSpPr>
          <p:nvPr>
            <p:ph type="title"/>
          </p:nvPr>
        </p:nvSpPr>
        <p:spPr>
          <a:xfrm>
            <a:off x="927279" y="399245"/>
            <a:ext cx="10426520" cy="669701"/>
          </a:xfrm>
        </p:spPr>
        <p:txBody>
          <a:bodyPr>
            <a:normAutofit fontScale="90000"/>
          </a:bodyPr>
          <a:lstStyle/>
          <a:p>
            <a:r>
              <a:rPr lang="de-DE" sz="4400" b="1" dirty="0"/>
              <a:t>Die messianische Zeit als Heilszeit</a:t>
            </a:r>
          </a:p>
        </p:txBody>
      </p:sp>
      <p:sp>
        <p:nvSpPr>
          <p:cNvPr id="3" name="Inhaltsplatzhalter 2">
            <a:extLst>
              <a:ext uri="{FF2B5EF4-FFF2-40B4-BE49-F238E27FC236}">
                <a16:creationId xmlns:a16="http://schemas.microsoft.com/office/drawing/2014/main" id="{89821DC2-A74A-7E48-A05B-A471CF816290}"/>
              </a:ext>
            </a:extLst>
          </p:cNvPr>
          <p:cNvSpPr>
            <a:spLocks noGrp="1"/>
          </p:cNvSpPr>
          <p:nvPr>
            <p:ph idx="1"/>
          </p:nvPr>
        </p:nvSpPr>
        <p:spPr>
          <a:xfrm>
            <a:off x="745067" y="1270000"/>
            <a:ext cx="10608733" cy="5188755"/>
          </a:xfrm>
        </p:spPr>
        <p:txBody>
          <a:bodyPr>
            <a:normAutofit fontScale="92500"/>
          </a:bodyPr>
          <a:lstStyle/>
          <a:p>
            <a:pPr>
              <a:lnSpc>
                <a:spcPts val="3760"/>
              </a:lnSpc>
              <a:spcBef>
                <a:spcPts val="1600"/>
              </a:spcBef>
              <a:spcAft>
                <a:spcPts val="1800"/>
              </a:spcAft>
            </a:pPr>
            <a:r>
              <a:rPr lang="de-DE" sz="3200" dirty="0">
                <a:solidFill>
                  <a:srgbClr val="0070C0"/>
                </a:solidFill>
              </a:rPr>
              <a:t>Jesaja 35,3-6</a:t>
            </a:r>
            <a:r>
              <a:rPr lang="de-DE" sz="3200" dirty="0"/>
              <a:t>: „</a:t>
            </a:r>
            <a:r>
              <a:rPr lang="de-DE" sz="3200" dirty="0">
                <a:solidFill>
                  <a:srgbClr val="0070C0"/>
                </a:solidFill>
              </a:rPr>
              <a:t>Stärkt die schlaffen Hände und festigt die wankenden Knie!</a:t>
            </a:r>
            <a:r>
              <a:rPr lang="de-DE" sz="3200" dirty="0"/>
              <a:t> Sagt zu denen, die ein ängstliches Herz haben: ‚Seid stark, fürchtet euch nicht! Siehe, [da ist] euer Gott, Rache kommt, die Vergeltung Gottes! Er selbst kommt und wird euch retten.‘ </a:t>
            </a:r>
            <a:r>
              <a:rPr lang="de-DE" sz="3200" dirty="0">
                <a:solidFill>
                  <a:srgbClr val="0070C0"/>
                </a:solidFill>
              </a:rPr>
              <a:t>Dann werden die Augen der Blinden aufgetan und die Ohren der Tauben geöffnet. Dann wird der Lahme springen wie ein Hirsch, und jauchzen wird die Zunge des Stummen. </a:t>
            </a:r>
            <a:r>
              <a:rPr lang="de-DE" sz="3200" dirty="0"/>
              <a:t>Denn in der Wüste brechen Wasser hervor und Bäche in der Steppe.“</a:t>
            </a:r>
          </a:p>
          <a:p>
            <a:pPr>
              <a:lnSpc>
                <a:spcPts val="3760"/>
              </a:lnSpc>
              <a:spcBef>
                <a:spcPts val="1600"/>
              </a:spcBef>
              <a:spcAft>
                <a:spcPts val="1800"/>
              </a:spcAft>
            </a:pPr>
            <a:r>
              <a:rPr lang="de-DE" sz="3200" dirty="0"/>
              <a:t>Vgl. </a:t>
            </a:r>
            <a:r>
              <a:rPr lang="de-DE" sz="3200" dirty="0" err="1">
                <a:solidFill>
                  <a:srgbClr val="0070C0"/>
                </a:solidFill>
              </a:rPr>
              <a:t>Jes</a:t>
            </a:r>
            <a:r>
              <a:rPr lang="de-DE" sz="3200">
                <a:solidFill>
                  <a:srgbClr val="0070C0"/>
                </a:solidFill>
              </a:rPr>
              <a:t> 42,7.18; 61,1-3</a:t>
            </a:r>
            <a:r>
              <a:rPr lang="de-DE" sz="3200"/>
              <a:t>: </a:t>
            </a:r>
            <a:r>
              <a:rPr lang="de-DE" sz="3200" dirty="0"/>
              <a:t>Ein </a:t>
            </a:r>
            <a:r>
              <a:rPr lang="de-DE" sz="3200" dirty="0">
                <a:solidFill>
                  <a:srgbClr val="0070C0"/>
                </a:solidFill>
              </a:rPr>
              <a:t>Werk des kommenden Welterlösers</a:t>
            </a:r>
            <a:r>
              <a:rPr lang="de-DE" sz="3200" dirty="0"/>
              <a:t>.</a:t>
            </a:r>
          </a:p>
        </p:txBody>
      </p:sp>
    </p:spTree>
    <p:extLst>
      <p:ext uri="{BB962C8B-B14F-4D97-AF65-F5344CB8AC3E}">
        <p14:creationId xmlns:p14="http://schemas.microsoft.com/office/powerpoint/2010/main" val="1814851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114CA5-8C4D-F24C-B793-65C1D0762D63}"/>
              </a:ext>
            </a:extLst>
          </p:cNvPr>
          <p:cNvSpPr>
            <a:spLocks noGrp="1"/>
          </p:cNvSpPr>
          <p:nvPr>
            <p:ph type="title"/>
          </p:nvPr>
        </p:nvSpPr>
        <p:spPr>
          <a:xfrm>
            <a:off x="965200" y="273270"/>
            <a:ext cx="10947757" cy="731071"/>
          </a:xfrm>
        </p:spPr>
        <p:txBody>
          <a:bodyPr>
            <a:normAutofit/>
          </a:bodyPr>
          <a:lstStyle/>
          <a:p>
            <a:r>
              <a:rPr lang="de-DE" sz="3200" b="1" dirty="0"/>
              <a:t>Die Heilung und Wiederherstellung in der messianischen Zeit</a:t>
            </a:r>
          </a:p>
        </p:txBody>
      </p:sp>
      <p:sp>
        <p:nvSpPr>
          <p:cNvPr id="3" name="Inhaltsplatzhalter 2">
            <a:extLst>
              <a:ext uri="{FF2B5EF4-FFF2-40B4-BE49-F238E27FC236}">
                <a16:creationId xmlns:a16="http://schemas.microsoft.com/office/drawing/2014/main" id="{6E91BE1A-4DE0-544A-AC1C-3283FC69385B}"/>
              </a:ext>
            </a:extLst>
          </p:cNvPr>
          <p:cNvSpPr>
            <a:spLocks noGrp="1"/>
          </p:cNvSpPr>
          <p:nvPr>
            <p:ph idx="1"/>
          </p:nvPr>
        </p:nvSpPr>
        <p:spPr>
          <a:xfrm>
            <a:off x="674557" y="1004341"/>
            <a:ext cx="10947757" cy="5580389"/>
          </a:xfrm>
        </p:spPr>
        <p:txBody>
          <a:bodyPr>
            <a:normAutofit/>
          </a:bodyPr>
          <a:lstStyle/>
          <a:p>
            <a:endParaRPr lang="de-DE" sz="2000" dirty="0"/>
          </a:p>
          <a:p>
            <a:pPr>
              <a:lnSpc>
                <a:spcPts val="3180"/>
              </a:lnSpc>
              <a:spcBef>
                <a:spcPts val="400"/>
              </a:spcBef>
              <a:spcAft>
                <a:spcPts val="1800"/>
              </a:spcAft>
            </a:pPr>
            <a:r>
              <a:rPr lang="de-DE" sz="2600" dirty="0" err="1">
                <a:solidFill>
                  <a:srgbClr val="0070C0"/>
                </a:solidFill>
              </a:rPr>
              <a:t>Jer</a:t>
            </a:r>
            <a:r>
              <a:rPr lang="de-DE" sz="2600" dirty="0">
                <a:solidFill>
                  <a:srgbClr val="0070C0"/>
                </a:solidFill>
              </a:rPr>
              <a:t> 31,8</a:t>
            </a:r>
            <a:r>
              <a:rPr lang="de-DE" sz="2600" dirty="0"/>
              <a:t>: „Siehe, </a:t>
            </a:r>
            <a:r>
              <a:rPr lang="de-DE" sz="2600" dirty="0">
                <a:solidFill>
                  <a:srgbClr val="0070C0"/>
                </a:solidFill>
              </a:rPr>
              <a:t>ich bringe sie herbei </a:t>
            </a:r>
            <a:r>
              <a:rPr lang="de-DE" sz="2600" dirty="0"/>
              <a:t>aus dem Land des Nordens und sammle sie von dem äußersten Ende der Erde, </a:t>
            </a:r>
            <a:r>
              <a:rPr lang="de-DE" sz="2600" dirty="0">
                <a:solidFill>
                  <a:srgbClr val="0070C0"/>
                </a:solidFill>
              </a:rPr>
              <a:t>unter ihnen Blinde und Lahme, Schwan-gere und Gebärende</a:t>
            </a:r>
            <a:r>
              <a:rPr lang="de-DE" sz="2600" dirty="0"/>
              <a:t>, sie alle zusammen; als eine große [Volks-]Versammlung kehren sie hierher zurück.“</a:t>
            </a:r>
          </a:p>
          <a:p>
            <a:pPr>
              <a:lnSpc>
                <a:spcPts val="3180"/>
              </a:lnSpc>
              <a:spcBef>
                <a:spcPts val="400"/>
              </a:spcBef>
              <a:spcAft>
                <a:spcPts val="1800"/>
              </a:spcAft>
            </a:pPr>
            <a:r>
              <a:rPr lang="de-DE" sz="2600" dirty="0" err="1">
                <a:solidFill>
                  <a:srgbClr val="0070C0"/>
                </a:solidFill>
              </a:rPr>
              <a:t>Jes</a:t>
            </a:r>
            <a:r>
              <a:rPr lang="de-DE" sz="2600" dirty="0">
                <a:solidFill>
                  <a:srgbClr val="0070C0"/>
                </a:solidFill>
              </a:rPr>
              <a:t> 42,16.18-19</a:t>
            </a:r>
            <a:r>
              <a:rPr lang="de-DE" sz="2600" dirty="0"/>
              <a:t>: „</a:t>
            </a:r>
            <a:r>
              <a:rPr lang="de-DE" sz="2600" dirty="0">
                <a:solidFill>
                  <a:srgbClr val="0070C0"/>
                </a:solidFill>
              </a:rPr>
              <a:t>Und ich will die Blinden auf einem Weg gehen lassen</a:t>
            </a:r>
            <a:r>
              <a:rPr lang="de-DE" sz="2600" dirty="0"/>
              <a:t>, den sie nicht kennen, auf Pfaden, die sie nicht kennen, will ich sie schreiten lassen. </a:t>
            </a:r>
            <a:r>
              <a:rPr lang="de-DE" sz="2600" dirty="0">
                <a:solidFill>
                  <a:srgbClr val="0070C0"/>
                </a:solidFill>
              </a:rPr>
              <a:t>Die Finsternis vor ihnen will ich zum Licht machen und das Holperige zur Ebene. </a:t>
            </a:r>
            <a:r>
              <a:rPr lang="de-DE" sz="2600" dirty="0"/>
              <a:t>Das sind die Dinge, die ich tun und von denen ich nicht ablassen werde … </a:t>
            </a:r>
            <a:r>
              <a:rPr lang="de-DE" sz="2600" dirty="0">
                <a:solidFill>
                  <a:srgbClr val="0070C0"/>
                </a:solidFill>
              </a:rPr>
              <a:t>Hört, ihr Tauben! Und ihr Blinden, schaut her, um zu sehen! Wer ist blind, wenn nicht mein Knecht, und taub, wenn nicht mein Bote, den ich sende? </a:t>
            </a:r>
            <a:r>
              <a:rPr lang="de-DE" sz="2600" dirty="0"/>
              <a:t>Wer ist blind wie </a:t>
            </a:r>
            <a:r>
              <a:rPr lang="de-DE" sz="2600" dirty="0" err="1"/>
              <a:t>Meschullam</a:t>
            </a:r>
            <a:r>
              <a:rPr lang="de-DE" sz="2600" dirty="0"/>
              <a:t> und blind wie der Knecht Jahwes?“</a:t>
            </a:r>
          </a:p>
          <a:p>
            <a:endParaRPr lang="de-DE" sz="2000" dirty="0"/>
          </a:p>
        </p:txBody>
      </p:sp>
    </p:spTree>
    <p:extLst>
      <p:ext uri="{BB962C8B-B14F-4D97-AF65-F5344CB8AC3E}">
        <p14:creationId xmlns:p14="http://schemas.microsoft.com/office/powerpoint/2010/main" val="166161626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4383</Words>
  <Application>Microsoft Macintosh PowerPoint</Application>
  <PresentationFormat>Breitbild</PresentationFormat>
  <Paragraphs>123</Paragraphs>
  <Slides>33</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33</vt:i4>
      </vt:variant>
    </vt:vector>
  </HeadingPairs>
  <TitlesOfParts>
    <vt:vector size="37" baseType="lpstr">
      <vt:lpstr>Arial</vt:lpstr>
      <vt:lpstr>Calibri</vt:lpstr>
      <vt:lpstr>Calibri Light</vt:lpstr>
      <vt:lpstr>Office</vt:lpstr>
      <vt:lpstr>Wunderheilungen Jesu  – ihre messianische Bedeutung und warum Gott nicht immer heilt</vt:lpstr>
      <vt:lpstr>Gliederung</vt:lpstr>
      <vt:lpstr>Wunderheilungen Jesu – ihre messianische Bedeutung</vt:lpstr>
      <vt:lpstr>Jesu Sendung zu heilen – gilt sie auch uns?</vt:lpstr>
      <vt:lpstr>Wunderheilungen Jesu – ihre messianische Bedeutung</vt:lpstr>
      <vt:lpstr>Jesu Botschaft an den Täufer Johannes</vt:lpstr>
      <vt:lpstr>Die messianische Zeit als Heilszeit</vt:lpstr>
      <vt:lpstr>Die messianische Zeit als Heilszeit</vt:lpstr>
      <vt:lpstr>Die Heilung und Wiederherstellung in der messianischen Zeit</vt:lpstr>
      <vt:lpstr>Jesus nimmt die Folgen der Sünde auf sich</vt:lpstr>
      <vt:lpstr>Jesu Werke zeugen von seiner göttlichen Sendung</vt:lpstr>
      <vt:lpstr>Jesu Werke zeugen von seiner göttlichen Sendung</vt:lpstr>
      <vt:lpstr>Jesu Botschaft an den Täufer Johannes</vt:lpstr>
      <vt:lpstr>Wunderheilungen Jesu – ihre messianische Bedeutung</vt:lpstr>
      <vt:lpstr>Jesu Aussendung der Apostel</vt:lpstr>
      <vt:lpstr>Jesu Aussendung des erweiterten Jüngerkreises</vt:lpstr>
      <vt:lpstr>Jesu Sendung mit verschiedenen „Bedingungen“</vt:lpstr>
      <vt:lpstr>Tödliches Gift in der frühen Kirchengeschichte</vt:lpstr>
      <vt:lpstr>Zeichen der Apostel</vt:lpstr>
      <vt:lpstr>Wunderheilungen Jesu – ihre messianische Bedeutung</vt:lpstr>
      <vt:lpstr>Verführerische Zeichen</vt:lpstr>
      <vt:lpstr>Wunderheilungen Jesu – ihre messianische Bedeutung</vt:lpstr>
      <vt:lpstr>Zeichen nicht als Grundlage für den Glauben</vt:lpstr>
      <vt:lpstr>Zeichen nicht als Grundlage für den Glauben</vt:lpstr>
      <vt:lpstr>Gottes Wort als Grundlage für den Glauben</vt:lpstr>
      <vt:lpstr>Wunderheilungen Jesu – und warum Gott nicht immer heilt</vt:lpstr>
      <vt:lpstr>Zwischen den Erfüllungen der Prophetie</vt:lpstr>
      <vt:lpstr>Noch nicht in der messianischen Vorendung</vt:lpstr>
      <vt:lpstr>Sünden bekennen und geheilt werden</vt:lpstr>
      <vt:lpstr>Die „geistliche“ Heilung hat Vorrang</vt:lpstr>
      <vt:lpstr>Wunderheilungen Jesu – ihre messianische Bedeutung und warum Gott nicht immer heilt</vt:lpstr>
      <vt:lpstr>Gott als Arzt, der bewahrt und heilt</vt:lpstr>
      <vt:lpstr>Gott als Arzt, der bewahrt und heilt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Wunderheilungen Jesu – ihre messianische Bedeutung</dc:title>
  <dc:creator>Jacob Thiessen</dc:creator>
  <cp:lastModifiedBy>Jacob Thiessen</cp:lastModifiedBy>
  <cp:revision>274</cp:revision>
  <cp:lastPrinted>2019-12-14T09:04:03Z</cp:lastPrinted>
  <dcterms:created xsi:type="dcterms:W3CDTF">2019-11-03T19:43:44Z</dcterms:created>
  <dcterms:modified xsi:type="dcterms:W3CDTF">2019-12-14T09:22:18Z</dcterms:modified>
</cp:coreProperties>
</file>