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1061" r:id="rId4"/>
    <p:sldId id="1112" r:id="rId5"/>
    <p:sldId id="1113" r:id="rId6"/>
    <p:sldId id="1114" r:id="rId7"/>
    <p:sldId id="430" r:id="rId8"/>
    <p:sldId id="1072" r:id="rId9"/>
    <p:sldId id="1048" r:id="rId10"/>
    <p:sldId id="1103" r:id="rId11"/>
    <p:sldId id="1115" r:id="rId12"/>
    <p:sldId id="1116" r:id="rId13"/>
    <p:sldId id="1037" r:id="rId14"/>
    <p:sldId id="1117" r:id="rId15"/>
    <p:sldId id="1118" r:id="rId16"/>
    <p:sldId id="1119" r:id="rId17"/>
    <p:sldId id="1120" r:id="rId18"/>
    <p:sldId id="1121" r:id="rId19"/>
    <p:sldId id="1106" r:id="rId20"/>
    <p:sldId id="1122" r:id="rId21"/>
    <p:sldId id="1123" r:id="rId22"/>
    <p:sldId id="263" r:id="rId23"/>
    <p:sldId id="1070" r:id="rId24"/>
    <p:sldId id="325" r:id="rId25"/>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1865126"/>
          </a:xfrm>
          <a:noFill/>
        </p:spPr>
        <p:txBody>
          <a:bodyPr anchor="t">
            <a:spAutoFit/>
          </a:bodyPr>
          <a:lstStyle/>
          <a:p>
            <a:pPr algn="l"/>
            <a:r>
              <a:rPr lang="de-DE" sz="7200" dirty="0" smtClean="0">
                <a:ln>
                  <a:solidFill>
                    <a:srgbClr val="000000"/>
                  </a:solidFill>
                </a:ln>
                <a:solidFill>
                  <a:schemeClr val="bg1"/>
                </a:solidFill>
              </a:rPr>
              <a:t>Es muss so kommen…</a:t>
            </a:r>
            <a:endParaRPr lang="de-CH" sz="7200" dirty="0">
              <a:ln>
                <a:solidFill>
                  <a:srgbClr val="000000"/>
                </a:solidFill>
              </a:ln>
              <a:solidFill>
                <a:schemeClr val="bg1"/>
              </a:solidFill>
            </a:endParaRPr>
          </a:p>
        </p:txBody>
      </p:sp>
      <p:sp>
        <p:nvSpPr>
          <p:cNvPr id="3" name="Rectangle 2"/>
          <p:cNvSpPr txBox="1">
            <a:spLocks noChangeArrowheads="1"/>
          </p:cNvSpPr>
          <p:nvPr/>
        </p:nvSpPr>
        <p:spPr bwMode="auto">
          <a:xfrm>
            <a:off x="20252" y="4149080"/>
            <a:ext cx="8748713" cy="1077218"/>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l"/>
            <a:r>
              <a:rPr lang="de-DE" sz="4000" dirty="0" smtClean="0">
                <a:ln>
                  <a:solidFill>
                    <a:srgbClr val="000000"/>
                  </a:solidFill>
                </a:ln>
                <a:solidFill>
                  <a:schemeClr val="bg1"/>
                </a:solidFill>
              </a:rPr>
              <a:t>Gedanken zu einer aus den Fugen geratenden Welt</a:t>
            </a:r>
            <a:endParaRPr lang="de-CH" sz="40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„Ich versichere euch: Kein Stein wird hier auf dem anderen bleiben; es wird alles zerstört werden.“</a:t>
            </a:r>
          </a:p>
        </p:txBody>
      </p:sp>
      <p:sp>
        <p:nvSpPr>
          <p:cNvPr id="947203" name="Rectangle 3"/>
          <p:cNvSpPr>
            <a:spLocks noChangeArrowheads="1"/>
          </p:cNvSpPr>
          <p:nvPr/>
        </p:nvSpPr>
        <p:spPr bwMode="auto">
          <a:xfrm>
            <a:off x="755576" y="256490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6480844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„Sag uns doch: Wann wird das geschehen, und welches Zeichen wird deine Wiederkunft und das Ende der Welt ankündigen?“</a:t>
            </a:r>
          </a:p>
        </p:txBody>
      </p:sp>
      <p:sp>
        <p:nvSpPr>
          <p:cNvPr id="947203" name="Rectangle 3"/>
          <p:cNvSpPr>
            <a:spLocks noChangeArrowheads="1"/>
          </p:cNvSpPr>
          <p:nvPr/>
        </p:nvSpPr>
        <p:spPr bwMode="auto">
          <a:xfrm>
            <a:off x="814687" y="299695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4378200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115888"/>
            <a:ext cx="9217025" cy="1569660"/>
          </a:xfrm>
          <a:noFill/>
        </p:spPr>
        <p:txBody>
          <a:bodyPr anchor="t">
            <a:spAutoFit/>
          </a:bodyPr>
          <a:lstStyle/>
          <a:p>
            <a:pPr marL="1117600" indent="-1117600" algn="l"/>
            <a:r>
              <a:rPr lang="de-DE" sz="6000" dirty="0">
                <a:ln>
                  <a:solidFill>
                    <a:srgbClr val="000000"/>
                  </a:solidFill>
                </a:ln>
                <a:solidFill>
                  <a:schemeClr val="bg1"/>
                </a:solidFill>
              </a:rPr>
              <a:t>II.  </a:t>
            </a:r>
            <a:r>
              <a:rPr lang="de-DE" sz="6000" dirty="0" smtClean="0">
                <a:ln>
                  <a:solidFill>
                    <a:srgbClr val="000000"/>
                  </a:solidFill>
                </a:ln>
                <a:solidFill>
                  <a:schemeClr val="bg1"/>
                </a:solidFill>
              </a:rPr>
              <a:t>Alles ist unter Kontrolle</a:t>
            </a:r>
            <a:endParaRPr lang="de-CH" sz="60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„Ihr werdet von Kriegen hören; ihr werdet hören, dass Kriegsgefahr droht.“ </a:t>
            </a:r>
          </a:p>
        </p:txBody>
      </p:sp>
      <p:sp>
        <p:nvSpPr>
          <p:cNvPr id="947203" name="Rectangle 3"/>
          <p:cNvSpPr>
            <a:spLocks noChangeArrowheads="1"/>
          </p:cNvSpPr>
          <p:nvPr/>
        </p:nvSpPr>
        <p:spPr bwMode="auto">
          <a:xfrm>
            <a:off x="827584" y="486916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Matthäus-Evangelium 24,6</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5570445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„Ein Volk wird sich gegen das andere erheben und ein Reich gegen das andere.“</a:t>
            </a:r>
          </a:p>
        </p:txBody>
      </p:sp>
      <p:sp>
        <p:nvSpPr>
          <p:cNvPr id="947203" name="Rectangle 3"/>
          <p:cNvSpPr>
            <a:spLocks noChangeArrowheads="1"/>
          </p:cNvSpPr>
          <p:nvPr/>
        </p:nvSpPr>
        <p:spPr bwMode="auto">
          <a:xfrm>
            <a:off x="827584" y="486916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Matthäus-Evangelium 24,7</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4856747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„Hungersnöte und Erdbeben werden bald diese Gegend heimsuchen und bald jene.“</a:t>
            </a:r>
          </a:p>
        </p:txBody>
      </p:sp>
      <p:sp>
        <p:nvSpPr>
          <p:cNvPr id="947203" name="Rectangle 3"/>
          <p:cNvSpPr>
            <a:spLocks noChangeArrowheads="1"/>
          </p:cNvSpPr>
          <p:nvPr/>
        </p:nvSpPr>
        <p:spPr bwMode="auto">
          <a:xfrm>
            <a:off x="827584" y="486916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Matthäus-Evangelium 24,7</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40733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44655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„Lasst euch dadurch nicht erschrecken.“</a:t>
            </a:r>
          </a:p>
        </p:txBody>
      </p:sp>
      <p:sp>
        <p:nvSpPr>
          <p:cNvPr id="947203" name="Rectangle 3"/>
          <p:cNvSpPr>
            <a:spLocks noChangeArrowheads="1"/>
          </p:cNvSpPr>
          <p:nvPr/>
        </p:nvSpPr>
        <p:spPr bwMode="auto">
          <a:xfrm>
            <a:off x="827584" y="486916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Matthäus-Evangelium 24,6</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7154287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44655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„Es muss so kommen, aber das Ende ist es noch nicht.“</a:t>
            </a:r>
          </a:p>
        </p:txBody>
      </p:sp>
      <p:sp>
        <p:nvSpPr>
          <p:cNvPr id="947203" name="Rectangle 3"/>
          <p:cNvSpPr>
            <a:spLocks noChangeArrowheads="1"/>
          </p:cNvSpPr>
          <p:nvPr/>
        </p:nvSpPr>
        <p:spPr bwMode="auto">
          <a:xfrm>
            <a:off x="827584" y="4869160"/>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Arial Rounded MT Bold" pitchFamily="34" charset="0"/>
              </a:rPr>
              <a:t>Matthäus-Evangelium 24,6</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7736762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1938992"/>
          </a:xfrm>
          <a:noFill/>
          <a:ln/>
          <a:effectLst>
            <a:outerShdw dist="35921" dir="2700000" algn="ctr" rotWithShape="0">
              <a:srgbClr val="000066"/>
            </a:outerShdw>
          </a:effectLst>
        </p:spPr>
        <p:txBody>
          <a:bodyPr anchor="t">
            <a:spAutoFit/>
          </a:bodyPr>
          <a:lstStyle/>
          <a:p>
            <a:pPr algn="l">
              <a:lnSpc>
                <a:spcPct val="100000"/>
              </a:lnSpc>
              <a:spcBef>
                <a:spcPct val="50000"/>
              </a:spcBef>
            </a:pPr>
            <a:r>
              <a:rPr lang="de-CH" sz="4000" dirty="0">
                <a:ln>
                  <a:solidFill>
                    <a:srgbClr val="000000"/>
                  </a:solidFill>
                </a:ln>
              </a:rPr>
              <a:t>„Ich sage euch das alles, bevor es eintrifft, damit ihr, wenn es dann geschieht, glaubt.“</a:t>
            </a:r>
          </a:p>
        </p:txBody>
      </p:sp>
      <p:sp>
        <p:nvSpPr>
          <p:cNvPr id="958467" name="Rectangle 3"/>
          <p:cNvSpPr>
            <a:spLocks noChangeArrowheads="1"/>
          </p:cNvSpPr>
          <p:nvPr/>
        </p:nvSpPr>
        <p:spPr bwMode="auto">
          <a:xfrm>
            <a:off x="611560" y="206084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14,29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33445959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115888"/>
            <a:ext cx="9217025" cy="1569660"/>
          </a:xfrm>
          <a:noFill/>
        </p:spPr>
        <p:txBody>
          <a:bodyPr anchor="t">
            <a:spAutoFit/>
          </a:bodyPr>
          <a:lstStyle/>
          <a:p>
            <a:pPr marL="1117600" indent="-1117600" algn="l"/>
            <a:r>
              <a:rPr lang="de-DE" sz="6000" dirty="0" smtClean="0">
                <a:ln>
                  <a:solidFill>
                    <a:srgbClr val="000000"/>
                  </a:solidFill>
                </a:ln>
                <a:solidFill>
                  <a:schemeClr val="bg1"/>
                </a:solidFill>
              </a:rPr>
              <a:t>III.  Alles kommt</a:t>
            </a:r>
            <a:br>
              <a:rPr lang="de-DE" sz="6000" dirty="0" smtClean="0">
                <a:ln>
                  <a:solidFill>
                    <a:srgbClr val="000000"/>
                  </a:solidFill>
                </a:ln>
                <a:solidFill>
                  <a:schemeClr val="bg1"/>
                </a:solidFill>
              </a:rPr>
            </a:br>
            <a:r>
              <a:rPr lang="de-DE" sz="6000" dirty="0" smtClean="0">
                <a:ln>
                  <a:solidFill>
                    <a:srgbClr val="000000"/>
                  </a:solidFill>
                </a:ln>
                <a:solidFill>
                  <a:schemeClr val="bg1"/>
                </a:solidFill>
              </a:rPr>
              <a:t> zum Ziel</a:t>
            </a:r>
            <a:endParaRPr lang="de-CH" sz="6000" dirty="0">
              <a:ln>
                <a:solidFill>
                  <a:srgbClr val="000000"/>
                </a:solidFill>
              </a:ln>
              <a:solidFill>
                <a:schemeClr val="bg1"/>
              </a:solidFill>
            </a:endParaRPr>
          </a:p>
        </p:txBody>
      </p:sp>
    </p:spTree>
    <p:extLst>
      <p:ext uri="{BB962C8B-B14F-4D97-AF65-F5344CB8AC3E}">
        <p14:creationId xmlns:p14="http://schemas.microsoft.com/office/powerpoint/2010/main" val="379571582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318158" cy="4524315"/>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a:ln>
                  <a:solidFill>
                    <a:srgbClr val="000000"/>
                  </a:solidFill>
                </a:ln>
              </a:rPr>
              <a:t>Jesus verliess den Tempel und war im Begriff wegzugehen. Da traten seine Jünger zu ihm und machten ihn auf die Pracht der Tempelbauten aufmerksam. «Das alles beeindruckt euch, nicht wahr?», sagte Jesus. »Doch ich versichere euch: Kein Stein wird hier auf dem anderen bleiben; es wird alles zerstört werden.«</a:t>
            </a:r>
          </a:p>
        </p:txBody>
      </p:sp>
      <p:sp>
        <p:nvSpPr>
          <p:cNvPr id="947203" name="Rectangle 3"/>
          <p:cNvSpPr>
            <a:spLocks noChangeArrowheads="1"/>
          </p:cNvSpPr>
          <p:nvPr/>
        </p:nvSpPr>
        <p:spPr bwMode="auto">
          <a:xfrm>
            <a:off x="611560" y="4551511"/>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24,1-2</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21236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„Doch das alles ist erst der Anfang, es ist wie der Beginn von Geburtswehen.“</a:t>
            </a:r>
          </a:p>
        </p:txBody>
      </p:sp>
      <p:sp>
        <p:nvSpPr>
          <p:cNvPr id="947203" name="Rectangle 3"/>
          <p:cNvSpPr>
            <a:spLocks noChangeArrowheads="1"/>
          </p:cNvSpPr>
          <p:nvPr/>
        </p:nvSpPr>
        <p:spPr bwMode="auto">
          <a:xfrm>
            <a:off x="755576" y="2420888"/>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5024237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792163"/>
          </a:xfrm>
        </p:spPr>
        <p:txBody>
          <a:bodyPr/>
          <a:lstStyle/>
          <a:p>
            <a:pPr algn="l"/>
            <a:r>
              <a:rPr lang="de-CH" sz="7200" dirty="0">
                <a:ln>
                  <a:solidFill>
                    <a:srgbClr val="000000"/>
                  </a:solidFill>
                </a:ln>
                <a:solidFill>
                  <a:schemeClr val="bg1"/>
                </a:solidFill>
              </a:rPr>
              <a:t>Schlussgedanke</a:t>
            </a:r>
            <a:r>
              <a:rPr lang="de-DE" sz="7200" dirty="0">
                <a:ln>
                  <a:solidFill>
                    <a:srgbClr val="000000"/>
                  </a:solidFill>
                </a:ln>
                <a:solidFill>
                  <a:schemeClr val="bg1"/>
                </a:solidFill>
              </a:rPr>
              <a:t> </a:t>
            </a:r>
            <a:endParaRPr lang="de-CH" sz="72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35496" y="44624"/>
            <a:ext cx="8496466"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a:t>
            </a:r>
            <a:r>
              <a:rPr lang="de-CH" sz="4000" dirty="0">
                <a:ln>
                  <a:solidFill>
                    <a:srgbClr val="000000"/>
                  </a:solidFill>
                </a:ln>
              </a:rPr>
              <a:t>Wenn diese Dinge zu geschehen beginnen, richtet euch auf und fasst Mut, denn dann ist eure Erlösung nahe</a:t>
            </a:r>
            <a:r>
              <a:rPr lang="de-CH" sz="4000" dirty="0" smtClean="0">
                <a:ln>
                  <a:solidFill>
                    <a:srgbClr val="000000"/>
                  </a:solidFill>
                </a:ln>
              </a:rPr>
              <a:t>.“</a:t>
            </a:r>
            <a:endParaRPr lang="de-CH" sz="4000" dirty="0">
              <a:ln>
                <a:solidFill>
                  <a:srgbClr val="000000"/>
                </a:solidFill>
              </a:ln>
            </a:endParaRPr>
          </a:p>
        </p:txBody>
      </p:sp>
      <p:sp>
        <p:nvSpPr>
          <p:cNvPr id="956419" name="Rectangle 3"/>
          <p:cNvSpPr>
            <a:spLocks noChangeArrowheads="1"/>
          </p:cNvSpPr>
          <p:nvPr/>
        </p:nvSpPr>
        <p:spPr bwMode="auto">
          <a:xfrm>
            <a:off x="1331640" y="2031231"/>
            <a:ext cx="677861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21,28</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318158" cy="4031873"/>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a:ln>
                  <a:solidFill>
                    <a:srgbClr val="000000"/>
                  </a:solidFill>
                </a:ln>
              </a:rPr>
              <a:t>Später, als Jesus auf dem Ölberg sass und mit seinen Jüngern allein war, wandten sie sich an ihn und baten: »Sag uns doch: Wann wird das geschehen, und welches Zeichen wird deine Wiederkunft und das Ende der Welt ankündigen? Gebt Acht, dass euch niemand irreführt!«, erwiderte Jesus.“</a:t>
            </a:r>
          </a:p>
        </p:txBody>
      </p:sp>
      <p:sp>
        <p:nvSpPr>
          <p:cNvPr id="947203" name="Rectangle 3"/>
          <p:cNvSpPr>
            <a:spLocks noChangeArrowheads="1"/>
          </p:cNvSpPr>
          <p:nvPr/>
        </p:nvSpPr>
        <p:spPr bwMode="auto">
          <a:xfrm>
            <a:off x="822346" y="4293096"/>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24,3-4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01831347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7416824" cy="4524315"/>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a:ln>
                  <a:solidFill>
                    <a:srgbClr val="000000"/>
                  </a:solidFill>
                </a:ln>
              </a:rPr>
              <a:t>„Denn viele werden unter meinem Namen auftreten; sie werden behaupten, sie seien der Messias, und werden viele irreführen. Ihr werdet von Kriegen hören; ihr werdet hören, dass Kriegsgefahr droht. Lasst euch dadurch nicht erschrecken. Es muss so kommen, aber das Ende ist es noch nicht.“</a:t>
            </a:r>
          </a:p>
        </p:txBody>
      </p:sp>
      <p:sp>
        <p:nvSpPr>
          <p:cNvPr id="947203" name="Rectangle 3"/>
          <p:cNvSpPr>
            <a:spLocks noChangeArrowheads="1"/>
          </p:cNvSpPr>
          <p:nvPr/>
        </p:nvSpPr>
        <p:spPr bwMode="auto">
          <a:xfrm>
            <a:off x="722959" y="4754761"/>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24,5-6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9027523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208912" cy="3539430"/>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a:ln>
                  <a:solidFill>
                    <a:srgbClr val="000000"/>
                  </a:solidFill>
                </a:ln>
              </a:rPr>
              <a:t>„Ein Volk wird sich gegen das andere erheben und ein Reich gegen das andere. Hungersnöte und Erdbeben werden bald diese Gegend heimsuchen und bald jene. Doch das alles ist erst der Anfang, es ist wie der Beginn von Geburtswehen.“</a:t>
            </a:r>
          </a:p>
        </p:txBody>
      </p:sp>
      <p:sp>
        <p:nvSpPr>
          <p:cNvPr id="947203" name="Rectangle 3"/>
          <p:cNvSpPr>
            <a:spLocks noChangeArrowheads="1"/>
          </p:cNvSpPr>
          <p:nvPr/>
        </p:nvSpPr>
        <p:spPr bwMode="auto">
          <a:xfrm>
            <a:off x="683568" y="364502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24,7-8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8505104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388" y="217488"/>
            <a:ext cx="8785225" cy="757130"/>
          </a:xfrm>
          <a:noFill/>
        </p:spPr>
        <p:txBody>
          <a:bodyPr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Alles ist vergänglich</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2308324"/>
          </a:xfrm>
          <a:noFill/>
          <a:ln/>
          <a:effectLst>
            <a:outerShdw dist="35921" dir="2700000" algn="ctr" rotWithShape="0">
              <a:srgbClr val="000066"/>
            </a:outerShdw>
          </a:effectLst>
        </p:spPr>
        <p:txBody>
          <a:bodyPr anchor="t">
            <a:spAutoFit/>
          </a:bodyPr>
          <a:lstStyle/>
          <a:p>
            <a:pPr algn="l">
              <a:lnSpc>
                <a:spcPct val="100000"/>
              </a:lnSpc>
              <a:spcBef>
                <a:spcPct val="50000"/>
              </a:spcBef>
            </a:pPr>
            <a:r>
              <a:rPr lang="de-CH" sz="4800" dirty="0">
                <a:ln>
                  <a:solidFill>
                    <a:srgbClr val="000000"/>
                  </a:solidFill>
                </a:ln>
              </a:rPr>
              <a:t>„Meister, sieh doch! Was für mächtige Steine und was für prachtvolle Bauten!“</a:t>
            </a:r>
          </a:p>
        </p:txBody>
      </p:sp>
      <p:sp>
        <p:nvSpPr>
          <p:cNvPr id="958467" name="Rectangle 3"/>
          <p:cNvSpPr>
            <a:spLocks noChangeArrowheads="1"/>
          </p:cNvSpPr>
          <p:nvPr/>
        </p:nvSpPr>
        <p:spPr bwMode="auto">
          <a:xfrm>
            <a:off x="714348" y="278092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Markus-Evangelium 13,1</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6" name="Picture 2" descr="C:\Users\Birnstiel\Desktop\Temp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50792" y="-1276384"/>
            <a:ext cx="6309321" cy="9006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6000" dirty="0">
                <a:ln>
                  <a:solidFill>
                    <a:srgbClr val="000000"/>
                  </a:solidFill>
                </a:ln>
              </a:rPr>
              <a:t>„Das alles beeindruckt euch, nicht wahr?“</a:t>
            </a:r>
          </a:p>
        </p:txBody>
      </p:sp>
      <p:sp>
        <p:nvSpPr>
          <p:cNvPr id="947203" name="Rectangle 3"/>
          <p:cNvSpPr>
            <a:spLocks noChangeArrowheads="1"/>
          </p:cNvSpPr>
          <p:nvPr/>
        </p:nvSpPr>
        <p:spPr bwMode="auto">
          <a:xfrm>
            <a:off x="899592" y="234888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24,2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7229193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470</Words>
  <Application>Microsoft Office PowerPoint</Application>
  <PresentationFormat>Bildschirmpräsentation (4:3)</PresentationFormat>
  <Paragraphs>38</Paragraphs>
  <Slides>23</Slides>
  <Notes>0</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01072134</vt:lpstr>
      <vt:lpstr>1_01072134</vt:lpstr>
      <vt:lpstr>Es muss so kommen…</vt:lpstr>
      <vt:lpstr>Jesus verliess den Tempel und war im Begriff wegzugehen. Da traten seine Jünger zu ihm und machten ihn auf die Pracht der Tempelbauten aufmerksam. «Das alles beeindruckt euch, nicht wahr?», sagte Jesus. »Doch ich versichere euch: Kein Stein wird hier auf dem anderen bleiben; es wird alles zerstört werden.«</vt:lpstr>
      <vt:lpstr>Später, als Jesus auf dem Ölberg sass und mit seinen Jüngern allein war, wandten sie sich an ihn und baten: »Sag uns doch: Wann wird das geschehen, und welches Zeichen wird deine Wiederkunft und das Ende der Welt ankündigen? Gebt Acht, dass euch niemand irreführt!«, erwiderte Jesus.“</vt:lpstr>
      <vt:lpstr>„Denn viele werden unter meinem Namen auftreten; sie werden behaupten, sie seien der Messias, und werden viele irreführen. Ihr werdet von Kriegen hören; ihr werdet hören, dass Kriegsgefahr droht. Lasst euch dadurch nicht erschrecken. Es muss so kommen, aber das Ende ist es noch nicht.“</vt:lpstr>
      <vt:lpstr>„Ein Volk wird sich gegen das andere erheben und ein Reich gegen das andere. Hungersnöte und Erdbeben werden bald diese Gegend heimsuchen und bald jene. Doch das alles ist erst der Anfang, es ist wie der Beginn von Geburtswehen.“</vt:lpstr>
      <vt:lpstr>I.    Alles ist vergänglich</vt:lpstr>
      <vt:lpstr>„Meister, sieh doch! Was für mächtige Steine und was für prachtvolle Bauten!“</vt:lpstr>
      <vt:lpstr>PowerPoint-Präsentation</vt:lpstr>
      <vt:lpstr>„Das alles beeindruckt euch, nicht wahr?“</vt:lpstr>
      <vt:lpstr>„Ich versichere euch: Kein Stein wird hier auf dem anderen bleiben; es wird alles zerstört werden.“</vt:lpstr>
      <vt:lpstr>„Sag uns doch: Wann wird das geschehen, und welches Zeichen wird deine Wiederkunft und das Ende der Welt ankündigen?“</vt:lpstr>
      <vt:lpstr>II.  Alles ist unter Kontrolle</vt:lpstr>
      <vt:lpstr>„Ihr werdet von Kriegen hören; ihr werdet hören, dass Kriegsgefahr droht.“ </vt:lpstr>
      <vt:lpstr>„Ein Volk wird sich gegen das andere erheben und ein Reich gegen das andere.“</vt:lpstr>
      <vt:lpstr>„Hungersnöte und Erdbeben werden bald diese Gegend heimsuchen und bald jene.“</vt:lpstr>
      <vt:lpstr>„Lasst euch dadurch nicht erschrecken.“</vt:lpstr>
      <vt:lpstr>„Es muss so kommen, aber das Ende ist es noch nicht.“</vt:lpstr>
      <vt:lpstr>„Ich sage euch das alles, bevor es eintrifft, damit ihr, wenn es dann geschieht, glaubt.“</vt:lpstr>
      <vt:lpstr>III.  Alles kommt  zum Ziel</vt:lpstr>
      <vt:lpstr>„Doch das alles ist erst der Anfang, es ist wie der Beginn von Geburtswehen.“</vt:lpstr>
      <vt:lpstr>Schlussgedanke </vt:lpstr>
      <vt:lpstr>„Wenn diese Dinge zu geschehen beginnen, richtet euch auf und fasst Mut, denn dann ist eure Erlösung nahe.“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muss so kommen... - Folien</dc:title>
  <dc:creator>Jürg Birnstiel</dc:creator>
  <cp:lastModifiedBy>Me</cp:lastModifiedBy>
  <cp:revision>964</cp:revision>
  <cp:lastPrinted>1601-01-01T00:00:00Z</cp:lastPrinted>
  <dcterms:created xsi:type="dcterms:W3CDTF">2005-04-13T18:10:29Z</dcterms:created>
  <dcterms:modified xsi:type="dcterms:W3CDTF">2011-05-07T19:35:31Z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