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8"/>
  </p:notesMasterIdLst>
  <p:sldIdLst>
    <p:sldId id="256" r:id="rId3"/>
    <p:sldId id="430" r:id="rId4"/>
    <p:sldId id="1114" r:id="rId5"/>
    <p:sldId id="1188" r:id="rId6"/>
    <p:sldId id="1189" r:id="rId7"/>
    <p:sldId id="1190" r:id="rId8"/>
    <p:sldId id="1167" r:id="rId9"/>
    <p:sldId id="1191" r:id="rId10"/>
    <p:sldId id="1192" r:id="rId11"/>
    <p:sldId id="1193" r:id="rId12"/>
    <p:sldId id="1194" r:id="rId13"/>
    <p:sldId id="1195" r:id="rId14"/>
    <p:sldId id="1168" r:id="rId15"/>
    <p:sldId id="1173" r:id="rId16"/>
    <p:sldId id="1174" r:id="rId17"/>
    <p:sldId id="1196" r:id="rId18"/>
    <p:sldId id="1197" r:id="rId19"/>
    <p:sldId id="1175" r:id="rId20"/>
    <p:sldId id="1187" r:id="rId21"/>
    <p:sldId id="263" r:id="rId22"/>
    <p:sldId id="1185" r:id="rId23"/>
    <p:sldId id="1198" r:id="rId24"/>
    <p:sldId id="1199" r:id="rId25"/>
    <p:sldId id="1200" r:id="rId26"/>
    <p:sldId id="325" r:id="rId27"/>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000066"/>
    <a:srgbClr val="CC0000"/>
    <a:srgbClr val="FFFF00"/>
    <a:srgbClr val="FFCC00"/>
    <a:srgbClr val="A5002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4" autoAdjust="0"/>
    <p:restoredTop sz="90221" autoAdjust="0"/>
  </p:normalViewPr>
  <p:slideViewPr>
    <p:cSldViewPr>
      <p:cViewPr varScale="1">
        <p:scale>
          <a:sx n="119" d="100"/>
          <a:sy n="119" d="100"/>
        </p:scale>
        <p:origin x="-14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4958D01-972E-4402-9164-DD11B4DE034A}" type="slidenum">
              <a:rPr lang="de-DE"/>
              <a:pPr/>
              <a:t>‹Nr.›</a:t>
            </a:fld>
            <a:endParaRPr lang="de-DE"/>
          </a:p>
        </p:txBody>
      </p:sp>
    </p:spTree>
    <p:extLst>
      <p:ext uri="{BB962C8B-B14F-4D97-AF65-F5344CB8AC3E}">
        <p14:creationId xmlns:p14="http://schemas.microsoft.com/office/powerpoint/2010/main" val="34745759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r>
              <a:rPr lang="de-CH"/>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25F393E1-9487-40D9-9C76-FDBAC8790A90}"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3119B74-C38A-4131-9B94-4B0FE25040F2}" type="slidenum">
              <a:rPr lang="de-CH"/>
              <a:pPr/>
              <a:t>‹Nr.›</a:t>
            </a:fld>
            <a:endParaRPr lang="de-CH"/>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7C8A486-E23A-455A-A7E6-DB79AC8C944D}" type="slidenum">
              <a:rPr lang="de-CH"/>
              <a:pPr/>
              <a:t>‹Nr.›</a:t>
            </a:fld>
            <a:endParaRPr lang="de-CH"/>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r>
              <a:rPr lang="de-CH"/>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BBFF152F-9BEA-4068-8452-A3F63F34C830}" type="slidenum">
              <a:rPr lang="de-CH"/>
              <a:pPr/>
              <a:t>‹Nr.›</a:t>
            </a:fld>
            <a:endParaRPr lang="de-CH"/>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47E7AF3-792F-4E6F-9D4A-9A7BC65D7539}" type="slidenum">
              <a:rPr lang="de-CH"/>
              <a:pPr/>
              <a:t>‹Nr.›</a:t>
            </a:fld>
            <a:endParaRPr lang="de-CH"/>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F1C33F8-BF06-4C47-AFDA-4D317CE37094}" type="slidenum">
              <a:rPr lang="de-CH"/>
              <a:pPr/>
              <a:t>‹Nr.›</a:t>
            </a:fld>
            <a:endParaRPr lang="de-CH"/>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FABC3E8-6E4D-4023-A29B-E8A99CAD0D6A}" type="slidenum">
              <a:rPr lang="de-CH"/>
              <a:pPr/>
              <a:t>‹Nr.›</a:t>
            </a:fld>
            <a:endParaRPr lang="de-CH"/>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132D63E5-2428-4584-A66E-BD0A356B507C}" type="slidenum">
              <a:rPr lang="de-CH"/>
              <a:pPr/>
              <a:t>‹Nr.›</a:t>
            </a:fld>
            <a:endParaRPr lang="de-CH"/>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7F6694E-C5FC-400A-8CCD-13567B6A2C99}" type="slidenum">
              <a:rPr lang="de-CH"/>
              <a:pPr/>
              <a:t>‹Nr.›</a:t>
            </a:fld>
            <a:endParaRPr lang="de-CH"/>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D739EE07-5CF3-4F35-B4FA-6C37A157B5C5}" type="slidenum">
              <a:rPr lang="de-CH"/>
              <a:pPr/>
              <a:t>‹Nr.›</a:t>
            </a:fld>
            <a:endParaRPr lang="de-CH"/>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72F3AC9-8114-42A1-AF08-B95C1D51D948}" type="slidenum">
              <a:rPr lang="de-CH"/>
              <a:pPr/>
              <a:t>‹Nr.›</a:t>
            </a:fld>
            <a:endParaRPr lang="de-CH"/>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2766B09-46DA-4FF9-87CE-945CFF60FE01}" type="slidenum">
              <a:rPr lang="de-CH"/>
              <a:pPr/>
              <a:t>‹Nr.›</a:t>
            </a:fld>
            <a:endParaRPr lang="de-CH"/>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DBB9EDA-7C9B-43EB-8FDC-A4B3A9E68B4E}" type="slidenum">
              <a:rPr lang="de-CH"/>
              <a:pPr/>
              <a:t>‹Nr.›</a:t>
            </a:fld>
            <a:endParaRPr lang="de-CH"/>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5F7F82E-B705-4ABD-A4F9-77862BF976A7}" type="slidenum">
              <a:rPr lang="de-CH"/>
              <a:pPr/>
              <a:t>‹Nr.›</a:t>
            </a:fld>
            <a:endParaRPr lang="de-CH"/>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9B3BBB2-80F8-497E-8171-DDCE858453CC}" type="slidenum">
              <a:rPr lang="de-CH"/>
              <a:pPr/>
              <a:t>‹Nr.›</a:t>
            </a:fld>
            <a:endParaRPr lang="de-CH"/>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1DB4DA10-6943-4C58-A7AB-56B75E638A66}" type="slidenum">
              <a:rPr lang="de-CH"/>
              <a:pPr/>
              <a:t>‹Nr.›</a:t>
            </a:fld>
            <a:endParaRPr lang="de-CH"/>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00E91A1-03F5-4FF5-8FB3-4474B5F69D7D}" type="slidenum">
              <a:rPr lang="de-CH"/>
              <a:pPr/>
              <a:t>‹Nr.›</a:t>
            </a:fld>
            <a:endParaRPr lang="de-CH"/>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84B053EA-48A0-4B2A-84FA-23BF88760EA3}" type="slidenum">
              <a:rPr lang="de-CH"/>
              <a:pPr/>
              <a:t>‹Nr.›</a:t>
            </a:fld>
            <a:endParaRPr lang="de-CH"/>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D146C39-8166-461F-9688-D7225C3052E9}" type="slidenum">
              <a:rPr lang="de-CH"/>
              <a:pPr/>
              <a:t>‹Nr.›</a:t>
            </a:fld>
            <a:endParaRPr lang="de-CH"/>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2883A76C-AFF5-486F-86CB-9F31A316CDD3}" type="slidenum">
              <a:rPr lang="de-CH"/>
              <a:pPr/>
              <a:t>‹Nr.›</a:t>
            </a:fld>
            <a:endParaRPr lang="de-CH"/>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16B11CF-0331-499B-9C1A-8C95435600E0}" type="slidenum">
              <a:rPr lang="de-CH"/>
              <a:pPr/>
              <a:t>‹Nr.›</a:t>
            </a:fld>
            <a:endParaRPr lang="de-CH"/>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AFF1AD0D-4238-4C8E-BD4C-0C8B17F25E16}" type="slidenum">
              <a:rPr lang="de-CH"/>
              <a:pPr/>
              <a:t>‹Nr.›</a:t>
            </a:fld>
            <a:endParaRPr lang="de-CH"/>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BB2C524-66E9-46E2-9E72-642CB209CE0E}"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4DCAD81D-9EF3-4B1D-8293-9F3F1B5D216C}"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7504" y="332656"/>
            <a:ext cx="8748713" cy="2259080"/>
          </a:xfrm>
          <a:noFill/>
        </p:spPr>
        <p:txBody>
          <a:bodyPr anchor="t">
            <a:spAutoFit/>
          </a:bodyPr>
          <a:lstStyle/>
          <a:p>
            <a:pPr algn="r"/>
            <a:r>
              <a:rPr lang="de-DE" sz="8800" dirty="0" smtClean="0">
                <a:ln>
                  <a:solidFill>
                    <a:srgbClr val="000000"/>
                  </a:solidFill>
                </a:ln>
                <a:solidFill>
                  <a:schemeClr val="bg1"/>
                </a:solidFill>
              </a:rPr>
              <a:t>Gott sieht mich anders</a:t>
            </a:r>
            <a:endParaRPr lang="de-CH" sz="88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35496" y="56813"/>
            <a:ext cx="8892479" cy="452431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ln>
                  <a:solidFill>
                    <a:srgbClr val="000000"/>
                  </a:solidFill>
                </a:ln>
              </a:rPr>
              <a:t>„Du hast die Worte zu Herzen genommen und dich darunter gebeugt, du hast dein Gewand zerrissen und geweint. Darum habe ich auch dein Gebet gehört. Du wirst das Unglück, das ich über diese Stadt und ihre Bewohner bringen werde, nicht mehr mit eigenen Augen sehen. Du wirst in Frieden sterben und in der Grabstätte deiner Vorfahren bestattet werden!“</a:t>
            </a:r>
          </a:p>
        </p:txBody>
      </p:sp>
      <p:sp>
        <p:nvSpPr>
          <p:cNvPr id="933891" name="Rectangle 3"/>
          <p:cNvSpPr>
            <a:spLocks noChangeArrowheads="1"/>
          </p:cNvSpPr>
          <p:nvPr/>
        </p:nvSpPr>
        <p:spPr bwMode="auto">
          <a:xfrm>
            <a:off x="827584" y="4653136"/>
            <a:ext cx="7993063" cy="369332"/>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2.Chronik 34,27-28</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992307267"/>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71405" y="82367"/>
            <a:ext cx="8965091" cy="347787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Der HERR aber trat auf Gideon zu und sagte: „Du bist stark und mutig. Geh und rette Israel aus der Hand der </a:t>
            </a:r>
            <a:r>
              <a:rPr lang="de-CH" dirty="0" err="1">
                <a:ln>
                  <a:solidFill>
                    <a:srgbClr val="000000"/>
                  </a:solidFill>
                </a:ln>
              </a:rPr>
              <a:t>Midianiter</a:t>
            </a:r>
            <a:r>
              <a:rPr lang="de-CH" dirty="0">
                <a:ln>
                  <a:solidFill>
                    <a:srgbClr val="000000"/>
                  </a:solidFill>
                </a:ln>
              </a:rPr>
              <a:t>. Ich sende dich!“</a:t>
            </a:r>
          </a:p>
        </p:txBody>
      </p:sp>
      <p:sp>
        <p:nvSpPr>
          <p:cNvPr id="933891" name="Rectangle 3"/>
          <p:cNvSpPr>
            <a:spLocks noChangeArrowheads="1"/>
          </p:cNvSpPr>
          <p:nvPr/>
        </p:nvSpPr>
        <p:spPr bwMode="auto">
          <a:xfrm>
            <a:off x="827584" y="3645024"/>
            <a:ext cx="7993063" cy="369332"/>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Richter 6,14</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037144094"/>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71405" y="82367"/>
            <a:ext cx="8173003" cy="3170099"/>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ln>
                  <a:solidFill>
                    <a:srgbClr val="000000"/>
                  </a:solidFill>
                </a:ln>
              </a:rPr>
              <a:t>„Mein Herr, wie soll ich Israel befreien? Meine Sippe ist die kleinste im ganzen Stamm </a:t>
            </a:r>
            <a:r>
              <a:rPr lang="de-CH" sz="4000" dirty="0" err="1">
                <a:ln>
                  <a:solidFill>
                    <a:srgbClr val="000000"/>
                  </a:solidFill>
                </a:ln>
              </a:rPr>
              <a:t>Manasse</a:t>
            </a:r>
            <a:r>
              <a:rPr lang="de-CH" sz="4000" dirty="0">
                <a:ln>
                  <a:solidFill>
                    <a:srgbClr val="000000"/>
                  </a:solidFill>
                </a:ln>
              </a:rPr>
              <a:t> und ich bin der Jüngste in meiner Familie.“</a:t>
            </a:r>
          </a:p>
        </p:txBody>
      </p:sp>
      <p:sp>
        <p:nvSpPr>
          <p:cNvPr id="933891" name="Rectangle 3"/>
          <p:cNvSpPr>
            <a:spLocks noChangeArrowheads="1"/>
          </p:cNvSpPr>
          <p:nvPr/>
        </p:nvSpPr>
        <p:spPr bwMode="auto">
          <a:xfrm>
            <a:off x="755576" y="3501008"/>
            <a:ext cx="7993063" cy="369332"/>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Richter 6,15</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497049115"/>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71405" y="82367"/>
            <a:ext cx="7092883" cy="3170099"/>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ln>
                  <a:solidFill>
                    <a:srgbClr val="000000"/>
                  </a:solidFill>
                </a:ln>
              </a:rPr>
              <a:t>„Die Zeugen, zogen ihre Oberkleider aus und legten sie zur Aufbewahrung bei einem jungen Mann nieder, der Saulus hiess.“</a:t>
            </a:r>
          </a:p>
        </p:txBody>
      </p:sp>
      <p:sp>
        <p:nvSpPr>
          <p:cNvPr id="933891" name="Rectangle 3"/>
          <p:cNvSpPr>
            <a:spLocks noChangeArrowheads="1"/>
          </p:cNvSpPr>
          <p:nvPr/>
        </p:nvSpPr>
        <p:spPr bwMode="auto">
          <a:xfrm>
            <a:off x="683568" y="3221576"/>
            <a:ext cx="7993063" cy="369332"/>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Apostelgeschichte 7,58</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909201678"/>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251520" y="188640"/>
            <a:ext cx="8784976" cy="707886"/>
          </a:xfrm>
          <a:noFill/>
        </p:spPr>
        <p:txBody>
          <a:bodyPr wrap="square" anchor="t">
            <a:spAutoFit/>
          </a:bodyPr>
          <a:lstStyle/>
          <a:p>
            <a:pPr marL="1117600" indent="-1117600" algn="l"/>
            <a:r>
              <a:rPr lang="de-DE" sz="5000" dirty="0" smtClean="0">
                <a:ln>
                  <a:solidFill>
                    <a:srgbClr val="000000"/>
                  </a:solidFill>
                </a:ln>
                <a:solidFill>
                  <a:schemeClr val="bg1"/>
                </a:solidFill>
              </a:rPr>
              <a:t>II.   Gott sieht, wie ich bin</a:t>
            </a:r>
            <a:endParaRPr lang="de-CH" sz="5000" dirty="0">
              <a:ln>
                <a:solidFill>
                  <a:srgbClr val="000000"/>
                </a:solidFill>
              </a:ln>
              <a:solidFill>
                <a:schemeClr val="bg1"/>
              </a:solidFill>
            </a:endParaRPr>
          </a:p>
        </p:txBody>
      </p:sp>
    </p:spTree>
    <p:extLst>
      <p:ext uri="{BB962C8B-B14F-4D97-AF65-F5344CB8AC3E}">
        <p14:creationId xmlns:p14="http://schemas.microsoft.com/office/powerpoint/2010/main" val="965090071"/>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71405" y="82367"/>
            <a:ext cx="8965091" cy="3170099"/>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ln>
                  <a:solidFill>
                    <a:srgbClr val="000000"/>
                  </a:solidFill>
                </a:ln>
              </a:rPr>
              <a:t>Als </a:t>
            </a:r>
            <a:r>
              <a:rPr lang="de-CH" sz="4000" dirty="0" err="1">
                <a:ln>
                  <a:solidFill>
                    <a:srgbClr val="000000"/>
                  </a:solidFill>
                </a:ln>
              </a:rPr>
              <a:t>Isai</a:t>
            </a:r>
            <a:r>
              <a:rPr lang="de-CH" sz="4000" dirty="0">
                <a:ln>
                  <a:solidFill>
                    <a:srgbClr val="000000"/>
                  </a:solidFill>
                </a:ln>
              </a:rPr>
              <a:t> mit seinen Söhnen zum Opfermahl kam, fiel Samuels Blick auf </a:t>
            </a:r>
            <a:r>
              <a:rPr lang="de-CH" sz="4000" dirty="0" err="1">
                <a:ln>
                  <a:solidFill>
                    <a:srgbClr val="000000"/>
                  </a:solidFill>
                </a:ln>
              </a:rPr>
              <a:t>Eliab</a:t>
            </a:r>
            <a:r>
              <a:rPr lang="de-CH" sz="4000" dirty="0">
                <a:ln>
                  <a:solidFill>
                    <a:srgbClr val="000000"/>
                  </a:solidFill>
                </a:ln>
              </a:rPr>
              <a:t> und er dachte: „Das ist gewiss der, den der Herr ausgewählt hat!“</a:t>
            </a:r>
          </a:p>
        </p:txBody>
      </p:sp>
      <p:sp>
        <p:nvSpPr>
          <p:cNvPr id="933891" name="Rectangle 3"/>
          <p:cNvSpPr>
            <a:spLocks noChangeArrowheads="1"/>
          </p:cNvSpPr>
          <p:nvPr/>
        </p:nvSpPr>
        <p:spPr bwMode="auto">
          <a:xfrm>
            <a:off x="838375" y="3284984"/>
            <a:ext cx="7993063" cy="369332"/>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1.Samuel 16,6</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779215478"/>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71405" y="82367"/>
            <a:ext cx="8965091" cy="341632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„Lass dich nicht davon beeindrucken, dass er gross und stattlich ist. Er ist nicht der Erwählte. Ich urteile anders als die Menschen. Ein Mensch sieht, was in die Augen fällt; ich aber </a:t>
            </a:r>
            <a:r>
              <a:rPr lang="de-CH" sz="3600" dirty="0" smtClean="0">
                <a:ln>
                  <a:solidFill>
                    <a:srgbClr val="000000"/>
                  </a:solidFill>
                </a:ln>
              </a:rPr>
              <a:t>sehe</a:t>
            </a:r>
            <a:br>
              <a:rPr lang="de-CH" sz="3600" dirty="0" smtClean="0">
                <a:ln>
                  <a:solidFill>
                    <a:srgbClr val="000000"/>
                  </a:solidFill>
                </a:ln>
              </a:rPr>
            </a:br>
            <a:r>
              <a:rPr lang="de-CH" sz="3600" dirty="0" smtClean="0">
                <a:ln>
                  <a:solidFill>
                    <a:srgbClr val="000000"/>
                  </a:solidFill>
                </a:ln>
              </a:rPr>
              <a:t>ins </a:t>
            </a:r>
            <a:r>
              <a:rPr lang="de-CH" sz="3600" dirty="0">
                <a:ln>
                  <a:solidFill>
                    <a:srgbClr val="000000"/>
                  </a:solidFill>
                </a:ln>
              </a:rPr>
              <a:t>Herz.“</a:t>
            </a:r>
          </a:p>
        </p:txBody>
      </p:sp>
      <p:sp>
        <p:nvSpPr>
          <p:cNvPr id="933891" name="Rectangle 3"/>
          <p:cNvSpPr>
            <a:spLocks noChangeArrowheads="1"/>
          </p:cNvSpPr>
          <p:nvPr/>
        </p:nvSpPr>
        <p:spPr bwMode="auto">
          <a:xfrm>
            <a:off x="792006" y="3573016"/>
            <a:ext cx="7993063" cy="369332"/>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1.Samuel 16,7</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363282677"/>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71405" y="82367"/>
            <a:ext cx="8965091"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800" dirty="0">
                <a:ln>
                  <a:solidFill>
                    <a:srgbClr val="000000"/>
                  </a:solidFill>
                </a:ln>
              </a:rPr>
              <a:t>„Ein Mensch sieht, was in die Augen fällt; ich aber sehe ins Herz.“</a:t>
            </a:r>
          </a:p>
        </p:txBody>
      </p:sp>
      <p:sp>
        <p:nvSpPr>
          <p:cNvPr id="933891" name="Rectangle 3"/>
          <p:cNvSpPr>
            <a:spLocks noChangeArrowheads="1"/>
          </p:cNvSpPr>
          <p:nvPr/>
        </p:nvSpPr>
        <p:spPr bwMode="auto">
          <a:xfrm>
            <a:off x="827582" y="2420888"/>
            <a:ext cx="7993063" cy="369332"/>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1.Samuel 16,7</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268221384"/>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79512" y="82367"/>
            <a:ext cx="8928992" cy="341632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„Meine Geschwister, ihr glaubt doch an Jesus Christus, unseren Herrn, dem alle Macht und Herrlichkeit gehört. Dann dürft ihr aber Rang und Ansehen eines Menschen nicht zum Kriterium dafür machen, wie ihr mit ihm umgeht!“</a:t>
            </a:r>
          </a:p>
        </p:txBody>
      </p:sp>
      <p:sp>
        <p:nvSpPr>
          <p:cNvPr id="933891" name="Rectangle 3"/>
          <p:cNvSpPr>
            <a:spLocks noChangeArrowheads="1"/>
          </p:cNvSpPr>
          <p:nvPr/>
        </p:nvSpPr>
        <p:spPr bwMode="auto">
          <a:xfrm>
            <a:off x="971600" y="3861048"/>
            <a:ext cx="7993063" cy="369332"/>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Jakobs-Brief 2,1</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545389652"/>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496" y="33586"/>
            <a:ext cx="8496944" cy="341632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ln>
                  <a:solidFill>
                    <a:srgbClr val="000000"/>
                  </a:solidFill>
                </a:ln>
              </a:rPr>
              <a:t>„Ich suchte überall nach einem, der in die Bresche springen und die Mauer um mein Volk vor dem Einsturz bewahren würde, damit ich es nicht vernichten müsste; aber ich fand keinen.“</a:t>
            </a:r>
          </a:p>
        </p:txBody>
      </p:sp>
      <p:sp>
        <p:nvSpPr>
          <p:cNvPr id="947203" name="Rectangle 3"/>
          <p:cNvSpPr>
            <a:spLocks noChangeArrowheads="1"/>
          </p:cNvSpPr>
          <p:nvPr/>
        </p:nvSpPr>
        <p:spPr bwMode="auto">
          <a:xfrm>
            <a:off x="868756" y="5301208"/>
            <a:ext cx="7993062" cy="40011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000" dirty="0" smtClean="0">
                <a:ln>
                  <a:solidFill>
                    <a:srgbClr val="000000"/>
                  </a:solidFill>
                </a:ln>
                <a:solidFill>
                  <a:srgbClr val="FFFFFF"/>
                </a:solidFill>
                <a:latin typeface="Arial Rounded MT Bold" pitchFamily="34" charset="0"/>
              </a:rPr>
              <a:t>Hesekiel 33,30</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55886257"/>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179512" y="188640"/>
            <a:ext cx="8784976" cy="1421928"/>
          </a:xfrm>
          <a:noFill/>
        </p:spPr>
        <p:txBody>
          <a:bodyPr wrap="square" anchor="t">
            <a:spAutoFit/>
          </a:bodyPr>
          <a:lstStyle/>
          <a:p>
            <a:pPr marL="1117600" indent="-1117600" algn="l"/>
            <a:r>
              <a:rPr lang="de-DE" sz="5400" dirty="0">
                <a:ln>
                  <a:solidFill>
                    <a:srgbClr val="000000"/>
                  </a:solidFill>
                </a:ln>
                <a:solidFill>
                  <a:schemeClr val="bg1"/>
                </a:solidFill>
              </a:rPr>
              <a:t>I.    </a:t>
            </a:r>
            <a:r>
              <a:rPr lang="de-DE" sz="5400" dirty="0" smtClean="0">
                <a:ln>
                  <a:solidFill>
                    <a:srgbClr val="000000"/>
                  </a:solidFill>
                </a:ln>
                <a:solidFill>
                  <a:schemeClr val="bg1"/>
                </a:solidFill>
              </a:rPr>
              <a:t>Gott achtet nicht auf mein Alter</a:t>
            </a:r>
            <a:endParaRPr lang="de-CH" sz="5400" dirty="0">
              <a:ln>
                <a:solidFill>
                  <a:srgbClr val="000000"/>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79388" y="333375"/>
            <a:ext cx="8496300" cy="1007393"/>
          </a:xfrm>
        </p:spPr>
        <p:txBody>
          <a:bodyPr/>
          <a:lstStyle/>
          <a:p>
            <a:pPr algn="l"/>
            <a:r>
              <a:rPr lang="de-CH" sz="7200" dirty="0">
                <a:ln>
                  <a:solidFill>
                    <a:srgbClr val="000000"/>
                  </a:solidFill>
                </a:ln>
                <a:solidFill>
                  <a:schemeClr val="bg1"/>
                </a:solidFill>
              </a:rPr>
              <a:t>Schlussgedanke</a:t>
            </a:r>
            <a:r>
              <a:rPr lang="de-DE" sz="7200" dirty="0">
                <a:solidFill>
                  <a:schemeClr val="bg1"/>
                </a:solidFill>
              </a:rPr>
              <a:t> </a:t>
            </a:r>
            <a:endParaRPr lang="de-CH" sz="72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71405" y="44624"/>
            <a:ext cx="8965091"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800" dirty="0">
                <a:ln>
                  <a:solidFill>
                    <a:srgbClr val="000000"/>
                  </a:solidFill>
                </a:ln>
              </a:rPr>
              <a:t>„Niemand hat das Recht, auf dich herabzusehen, nur weil du noch jung bist.“</a:t>
            </a:r>
          </a:p>
        </p:txBody>
      </p:sp>
      <p:sp>
        <p:nvSpPr>
          <p:cNvPr id="933891" name="Rectangle 3"/>
          <p:cNvSpPr>
            <a:spLocks noChangeArrowheads="1"/>
          </p:cNvSpPr>
          <p:nvPr/>
        </p:nvSpPr>
        <p:spPr bwMode="auto">
          <a:xfrm>
            <a:off x="755576" y="2420888"/>
            <a:ext cx="7993063" cy="369332"/>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1.Timotheus 4,12</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729861664"/>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35496" y="44624"/>
            <a:ext cx="8965091"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ln>
                  <a:solidFill>
                    <a:srgbClr val="000000"/>
                  </a:solidFill>
                </a:ln>
              </a:rPr>
              <a:t>„Sei den Gläubigen ein Vorbild in allem, was du sagst und tust, ein Vorbild an Liebe, Glauben und Reinheit.“</a:t>
            </a:r>
          </a:p>
        </p:txBody>
      </p:sp>
      <p:sp>
        <p:nvSpPr>
          <p:cNvPr id="933891" name="Rectangle 3"/>
          <p:cNvSpPr>
            <a:spLocks noChangeArrowheads="1"/>
          </p:cNvSpPr>
          <p:nvPr/>
        </p:nvSpPr>
        <p:spPr bwMode="auto">
          <a:xfrm>
            <a:off x="611560" y="2420888"/>
            <a:ext cx="7993063" cy="369332"/>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1.Timotheus 4,12</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916286271"/>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38838" y="188640"/>
            <a:ext cx="8892479" cy="3170099"/>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ln>
                  <a:solidFill>
                    <a:srgbClr val="000000"/>
                  </a:solidFill>
                </a:ln>
              </a:rPr>
              <a:t>„</a:t>
            </a:r>
            <a:r>
              <a:rPr lang="de-CH" sz="4000" dirty="0" err="1">
                <a:ln>
                  <a:solidFill>
                    <a:srgbClr val="000000"/>
                  </a:solidFill>
                </a:ln>
              </a:rPr>
              <a:t>Josia</a:t>
            </a:r>
            <a:r>
              <a:rPr lang="de-CH" sz="4000" dirty="0">
                <a:ln>
                  <a:solidFill>
                    <a:srgbClr val="000000"/>
                  </a:solidFill>
                </a:ln>
              </a:rPr>
              <a:t> folgte dem Vorbild seines </a:t>
            </a:r>
            <a:r>
              <a:rPr lang="de-CH" sz="4000" dirty="0" smtClean="0">
                <a:ln>
                  <a:solidFill>
                    <a:srgbClr val="000000"/>
                  </a:solidFill>
                </a:ln>
              </a:rPr>
              <a:t>Vorfahren David </a:t>
            </a:r>
            <a:r>
              <a:rPr lang="de-CH" sz="4000" dirty="0">
                <a:ln>
                  <a:solidFill>
                    <a:srgbClr val="000000"/>
                  </a:solidFill>
                </a:ln>
              </a:rPr>
              <a:t>und tat, was dem Herrn gefällt; er richtete sich streng nach dessen </a:t>
            </a:r>
            <a:r>
              <a:rPr lang="de-CH" sz="4000" dirty="0" smtClean="0">
                <a:ln>
                  <a:solidFill>
                    <a:srgbClr val="000000"/>
                  </a:solidFill>
                </a:ln>
              </a:rPr>
              <a:t>Geboten</a:t>
            </a:r>
            <a:br>
              <a:rPr lang="de-CH" sz="4000" dirty="0" smtClean="0">
                <a:ln>
                  <a:solidFill>
                    <a:srgbClr val="000000"/>
                  </a:solidFill>
                </a:ln>
              </a:rPr>
            </a:br>
            <a:r>
              <a:rPr lang="de-CH" sz="4000" dirty="0" smtClean="0">
                <a:ln>
                  <a:solidFill>
                    <a:srgbClr val="000000"/>
                  </a:solidFill>
                </a:ln>
              </a:rPr>
              <a:t>und </a:t>
            </a:r>
            <a:r>
              <a:rPr lang="de-CH" sz="4000" dirty="0">
                <a:ln>
                  <a:solidFill>
                    <a:srgbClr val="000000"/>
                  </a:solidFill>
                </a:ln>
              </a:rPr>
              <a:t>Weisungen.“ </a:t>
            </a:r>
          </a:p>
        </p:txBody>
      </p:sp>
      <p:sp>
        <p:nvSpPr>
          <p:cNvPr id="933891" name="Rectangle 3"/>
          <p:cNvSpPr>
            <a:spLocks noChangeArrowheads="1"/>
          </p:cNvSpPr>
          <p:nvPr/>
        </p:nvSpPr>
        <p:spPr bwMode="auto">
          <a:xfrm>
            <a:off x="683568" y="3342631"/>
            <a:ext cx="7993063" cy="369332"/>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2.Chronik 34,2</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893342923"/>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5000" r="-5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3203848" y="44624"/>
            <a:ext cx="5827469" cy="347787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„Wie kann ein junger Mensch sein Leben meistern? Indem er tut, was du gesagt hast, Herr.“</a:t>
            </a:r>
          </a:p>
        </p:txBody>
      </p:sp>
      <p:sp>
        <p:nvSpPr>
          <p:cNvPr id="933891" name="Rectangle 3"/>
          <p:cNvSpPr>
            <a:spLocks noChangeArrowheads="1"/>
          </p:cNvSpPr>
          <p:nvPr/>
        </p:nvSpPr>
        <p:spPr bwMode="auto">
          <a:xfrm>
            <a:off x="971600" y="3645024"/>
            <a:ext cx="7993063" cy="369332"/>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Psalm 119,9</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602458447"/>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72009" y="52169"/>
            <a:ext cx="8892479" cy="2800767"/>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a:ln>
                  <a:solidFill>
                    <a:srgbClr val="000000"/>
                  </a:solidFill>
                </a:ln>
              </a:rPr>
              <a:t>„</a:t>
            </a:r>
            <a:r>
              <a:rPr lang="de-CH" dirty="0" err="1">
                <a:ln>
                  <a:solidFill>
                    <a:srgbClr val="000000"/>
                  </a:solidFill>
                </a:ln>
              </a:rPr>
              <a:t>Josia</a:t>
            </a:r>
            <a:r>
              <a:rPr lang="de-CH" dirty="0">
                <a:ln>
                  <a:solidFill>
                    <a:srgbClr val="000000"/>
                  </a:solidFill>
                </a:ln>
              </a:rPr>
              <a:t> war erst acht Jahre alt, als er König wurde, und er regierte 31 Jahre lang in Jerusalem.“</a:t>
            </a:r>
          </a:p>
        </p:txBody>
      </p:sp>
      <p:sp>
        <p:nvSpPr>
          <p:cNvPr id="933891" name="Rectangle 3"/>
          <p:cNvSpPr>
            <a:spLocks noChangeArrowheads="1"/>
          </p:cNvSpPr>
          <p:nvPr/>
        </p:nvSpPr>
        <p:spPr bwMode="auto">
          <a:xfrm>
            <a:off x="5652120" y="2924944"/>
            <a:ext cx="2992099" cy="369332"/>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2.Chronik 34,1</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086747972"/>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38838" y="188640"/>
            <a:ext cx="8892479" cy="3170099"/>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ln>
                  <a:solidFill>
                    <a:srgbClr val="000000"/>
                  </a:solidFill>
                </a:ln>
              </a:rPr>
              <a:t>„In seinem achten Regierungsjahr, als er noch sehr jung war, fing er an, nach dem Herrn, dem Gott seines Vorfahren David, zu fragen.“</a:t>
            </a:r>
          </a:p>
        </p:txBody>
      </p:sp>
      <p:sp>
        <p:nvSpPr>
          <p:cNvPr id="933891" name="Rectangle 3"/>
          <p:cNvSpPr>
            <a:spLocks noChangeArrowheads="1"/>
          </p:cNvSpPr>
          <p:nvPr/>
        </p:nvSpPr>
        <p:spPr bwMode="auto">
          <a:xfrm>
            <a:off x="539552" y="3356992"/>
            <a:ext cx="7993063" cy="369332"/>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2.Chronik 34,3</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212525853"/>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38839" y="116632"/>
            <a:ext cx="8865420" cy="3170099"/>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ln>
                  <a:solidFill>
                    <a:srgbClr val="000000"/>
                  </a:solidFill>
                </a:ln>
              </a:rPr>
              <a:t>„Er tat, was dem Herrn missfällt, genau wie sein Vater </a:t>
            </a:r>
            <a:r>
              <a:rPr lang="de-CH" sz="4000" dirty="0" err="1">
                <a:ln>
                  <a:solidFill>
                    <a:srgbClr val="000000"/>
                  </a:solidFill>
                </a:ln>
              </a:rPr>
              <a:t>Manasse</a:t>
            </a:r>
            <a:r>
              <a:rPr lang="de-CH" sz="4000" dirty="0">
                <a:ln>
                  <a:solidFill>
                    <a:srgbClr val="000000"/>
                  </a:solidFill>
                </a:ln>
              </a:rPr>
              <a:t>. Er warf sich vor all den Götzenbildern nieder, die sein Vater gemacht hatte, und opferte ihnen.“</a:t>
            </a:r>
          </a:p>
        </p:txBody>
      </p:sp>
      <p:sp>
        <p:nvSpPr>
          <p:cNvPr id="933891" name="Rectangle 3"/>
          <p:cNvSpPr>
            <a:spLocks noChangeArrowheads="1"/>
          </p:cNvSpPr>
          <p:nvPr/>
        </p:nvSpPr>
        <p:spPr bwMode="auto">
          <a:xfrm>
            <a:off x="1008316" y="3429000"/>
            <a:ext cx="7993063" cy="369332"/>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2.Chronik 33,22</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315397288"/>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4" y="44624"/>
            <a:ext cx="7673522" cy="378565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ln>
                  <a:solidFill>
                    <a:srgbClr val="000000"/>
                  </a:solidFill>
                </a:ln>
              </a:rPr>
              <a:t>„Im zwölften Regierungsjahr begann </a:t>
            </a:r>
            <a:r>
              <a:rPr lang="de-CH" sz="4000" dirty="0" err="1">
                <a:ln>
                  <a:solidFill>
                    <a:srgbClr val="000000"/>
                  </a:solidFill>
                </a:ln>
              </a:rPr>
              <a:t>Josia</a:t>
            </a:r>
            <a:r>
              <a:rPr lang="de-CH" sz="4000" dirty="0">
                <a:ln>
                  <a:solidFill>
                    <a:srgbClr val="000000"/>
                  </a:solidFill>
                </a:ln>
              </a:rPr>
              <a:t>, in </a:t>
            </a:r>
            <a:r>
              <a:rPr lang="de-CH" sz="4000" dirty="0" err="1">
                <a:ln>
                  <a:solidFill>
                    <a:srgbClr val="000000"/>
                  </a:solidFill>
                </a:ln>
              </a:rPr>
              <a:t>Juda</a:t>
            </a:r>
            <a:r>
              <a:rPr lang="de-CH" sz="4000" dirty="0">
                <a:ln>
                  <a:solidFill>
                    <a:srgbClr val="000000"/>
                  </a:solidFill>
                </a:ln>
              </a:rPr>
              <a:t> und Jerusalem die Opferstätten, die geweihten Pfähle und die geschnitzten und gegossenen Götzenbilder zu beseitigen.“</a:t>
            </a:r>
          </a:p>
        </p:txBody>
      </p:sp>
      <p:sp>
        <p:nvSpPr>
          <p:cNvPr id="933891" name="Rectangle 3"/>
          <p:cNvSpPr>
            <a:spLocks noChangeArrowheads="1"/>
          </p:cNvSpPr>
          <p:nvPr/>
        </p:nvSpPr>
        <p:spPr bwMode="auto">
          <a:xfrm>
            <a:off x="827584" y="3861048"/>
            <a:ext cx="7993063" cy="369332"/>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2.Chronik 34,3</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617317792"/>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71405" y="82367"/>
            <a:ext cx="8965091" cy="378565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800" dirty="0">
                <a:ln>
                  <a:solidFill>
                    <a:srgbClr val="000000"/>
                  </a:solidFill>
                </a:ln>
              </a:rPr>
              <a:t>„Gib deinen Sohn </a:t>
            </a:r>
            <a:r>
              <a:rPr lang="de-CH" sz="4800" dirty="0" smtClean="0">
                <a:ln>
                  <a:solidFill>
                    <a:srgbClr val="000000"/>
                  </a:solidFill>
                </a:ln>
              </a:rPr>
              <a:t>heraus!</a:t>
            </a:r>
            <a:br>
              <a:rPr lang="de-CH" sz="4800" dirty="0" smtClean="0">
                <a:ln>
                  <a:solidFill>
                    <a:srgbClr val="000000"/>
                  </a:solidFill>
                </a:ln>
              </a:rPr>
            </a:br>
            <a:r>
              <a:rPr lang="de-CH" sz="4800" dirty="0" smtClean="0">
                <a:ln>
                  <a:solidFill>
                    <a:srgbClr val="000000"/>
                  </a:solidFill>
                </a:ln>
              </a:rPr>
              <a:t>Er </a:t>
            </a:r>
            <a:r>
              <a:rPr lang="de-CH" sz="4800" dirty="0">
                <a:ln>
                  <a:solidFill>
                    <a:srgbClr val="000000"/>
                  </a:solidFill>
                </a:ln>
              </a:rPr>
              <a:t>muss sterben. Er hat den Altar Baals </a:t>
            </a:r>
            <a:r>
              <a:rPr lang="de-CH" sz="4800" dirty="0" smtClean="0">
                <a:ln>
                  <a:solidFill>
                    <a:srgbClr val="000000"/>
                  </a:solidFill>
                </a:ln>
              </a:rPr>
              <a:t>eingerissen und </a:t>
            </a:r>
            <a:r>
              <a:rPr lang="de-CH" sz="4800" dirty="0">
                <a:ln>
                  <a:solidFill>
                    <a:srgbClr val="000000"/>
                  </a:solidFill>
                </a:ln>
              </a:rPr>
              <a:t>den geweihten Pfahl umgehauen.“</a:t>
            </a:r>
          </a:p>
        </p:txBody>
      </p:sp>
      <p:sp>
        <p:nvSpPr>
          <p:cNvPr id="933891" name="Rectangle 3"/>
          <p:cNvSpPr>
            <a:spLocks noChangeArrowheads="1"/>
          </p:cNvSpPr>
          <p:nvPr/>
        </p:nvSpPr>
        <p:spPr bwMode="auto">
          <a:xfrm>
            <a:off x="611560" y="3721696"/>
            <a:ext cx="7993063" cy="369332"/>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Richter 6,30</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962627353"/>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35496" y="-27384"/>
            <a:ext cx="8249586" cy="378565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ln>
                  <a:solidFill>
                    <a:srgbClr val="000000"/>
                  </a:solidFill>
                </a:ln>
              </a:rPr>
              <a:t>„Als man das Geld holte, das die Leute zum Tempel gebracht hatten, fand der Priester </a:t>
            </a:r>
            <a:r>
              <a:rPr lang="de-CH" sz="4000" dirty="0" err="1">
                <a:ln>
                  <a:solidFill>
                    <a:srgbClr val="000000"/>
                  </a:solidFill>
                </a:ln>
              </a:rPr>
              <a:t>Hilkija</a:t>
            </a:r>
            <a:r>
              <a:rPr lang="de-CH" sz="4000" dirty="0">
                <a:ln>
                  <a:solidFill>
                    <a:srgbClr val="000000"/>
                  </a:solidFill>
                </a:ln>
              </a:rPr>
              <a:t> das Buch mit dem Gesetz, das der Herr durch Mose hatte verkünden lassen.“</a:t>
            </a:r>
          </a:p>
        </p:txBody>
      </p:sp>
      <p:sp>
        <p:nvSpPr>
          <p:cNvPr id="933891" name="Rectangle 3"/>
          <p:cNvSpPr>
            <a:spLocks noChangeArrowheads="1"/>
          </p:cNvSpPr>
          <p:nvPr/>
        </p:nvSpPr>
        <p:spPr bwMode="auto">
          <a:xfrm>
            <a:off x="976511" y="3861048"/>
            <a:ext cx="7993063" cy="369332"/>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2.Chronik 34,14</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37905312"/>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38838" y="188640"/>
            <a:ext cx="8892479"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800" dirty="0">
                <a:ln>
                  <a:solidFill>
                    <a:srgbClr val="000000"/>
                  </a:solidFill>
                </a:ln>
              </a:rPr>
              <a:t>„Als der König hörte, was in diesem Gesetzbuch stand, zerriss er sein Gewand.“</a:t>
            </a:r>
          </a:p>
        </p:txBody>
      </p:sp>
      <p:sp>
        <p:nvSpPr>
          <p:cNvPr id="933891" name="Rectangle 3"/>
          <p:cNvSpPr>
            <a:spLocks noChangeArrowheads="1"/>
          </p:cNvSpPr>
          <p:nvPr/>
        </p:nvSpPr>
        <p:spPr bwMode="auto">
          <a:xfrm>
            <a:off x="886530" y="2708920"/>
            <a:ext cx="7993063" cy="369332"/>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1800" dirty="0" smtClean="0">
                <a:ln>
                  <a:solidFill>
                    <a:srgbClr val="000000"/>
                  </a:solidFill>
                </a:ln>
                <a:solidFill>
                  <a:srgbClr val="FFFFFF"/>
                </a:solidFill>
                <a:latin typeface="Arial Rounded MT Bold" pitchFamily="34" charset="0"/>
              </a:rPr>
              <a:t>2.Chronik 34,19</a:t>
            </a:r>
            <a:endParaRPr lang="de-CH" sz="1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203842738"/>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628</Words>
  <Application>Microsoft Office PowerPoint</Application>
  <PresentationFormat>Bildschirmpräsentation (4:3)</PresentationFormat>
  <Paragraphs>44</Paragraphs>
  <Slides>25</Slides>
  <Notes>0</Notes>
  <HiddenSlides>0</HiddenSlides>
  <MMClips>0</MMClips>
  <ScaleCrop>false</ScaleCrop>
  <HeadingPairs>
    <vt:vector size="4" baseType="variant">
      <vt:variant>
        <vt:lpstr>Design</vt:lpstr>
      </vt:variant>
      <vt:variant>
        <vt:i4>2</vt:i4>
      </vt:variant>
      <vt:variant>
        <vt:lpstr>Folientitel</vt:lpstr>
      </vt:variant>
      <vt:variant>
        <vt:i4>25</vt:i4>
      </vt:variant>
    </vt:vector>
  </HeadingPairs>
  <TitlesOfParts>
    <vt:vector size="27" baseType="lpstr">
      <vt:lpstr>01072134</vt:lpstr>
      <vt:lpstr>1_01072134</vt:lpstr>
      <vt:lpstr>Gott sieht mich anders</vt:lpstr>
      <vt:lpstr>I.    Gott achtet nicht auf mein Alter</vt:lpstr>
      <vt:lpstr>„Josia war erst acht Jahre alt, als er König wurde, und er regierte 31 Jahre lang in Jerusalem.“</vt:lpstr>
      <vt:lpstr>„In seinem achten Regierungsjahr, als er noch sehr jung war, fing er an, nach dem Herrn, dem Gott seines Vorfahren David, zu fragen.“</vt:lpstr>
      <vt:lpstr>„Er tat, was dem Herrn missfällt, genau wie sein Vater Manasse. Er warf sich vor all den Götzenbildern nieder, die sein Vater gemacht hatte, und opferte ihnen.“</vt:lpstr>
      <vt:lpstr>„Im zwölften Regierungsjahr begann Josia, in Juda und Jerusalem die Opferstätten, die geweihten Pfähle und die geschnitzten und gegossenen Götzenbilder zu beseitigen.“</vt:lpstr>
      <vt:lpstr>„Gib deinen Sohn heraus! Er muss sterben. Er hat den Altar Baals eingerissen und den geweihten Pfahl umgehauen.“</vt:lpstr>
      <vt:lpstr>„Als man das Geld holte, das die Leute zum Tempel gebracht hatten, fand der Priester Hilkija das Buch mit dem Gesetz, das der Herr durch Mose hatte verkünden lassen.“</vt:lpstr>
      <vt:lpstr>„Als der König hörte, was in diesem Gesetzbuch stand, zerriss er sein Gewand.“</vt:lpstr>
      <vt:lpstr>„Du hast die Worte zu Herzen genommen und dich darunter gebeugt, du hast dein Gewand zerrissen und geweint. Darum habe ich auch dein Gebet gehört. Du wirst das Unglück, das ich über diese Stadt und ihre Bewohner bringen werde, nicht mehr mit eigenen Augen sehen. Du wirst in Frieden sterben und in der Grabstätte deiner Vorfahren bestattet werden!“</vt:lpstr>
      <vt:lpstr>Der HERR aber trat auf Gideon zu und sagte: „Du bist stark und mutig. Geh und rette Israel aus der Hand der Midianiter. Ich sende dich!“</vt:lpstr>
      <vt:lpstr>„Mein Herr, wie soll ich Israel befreien? Meine Sippe ist die kleinste im ganzen Stamm Manasse und ich bin der Jüngste in meiner Familie.“</vt:lpstr>
      <vt:lpstr>„Die Zeugen, zogen ihre Oberkleider aus und legten sie zur Aufbewahrung bei einem jungen Mann nieder, der Saulus hiess.“</vt:lpstr>
      <vt:lpstr>II.   Gott sieht, wie ich bin</vt:lpstr>
      <vt:lpstr>Als Isai mit seinen Söhnen zum Opfermahl kam, fiel Samuels Blick auf Eliab und er dachte: „Das ist gewiss der, den der Herr ausgewählt hat!“</vt:lpstr>
      <vt:lpstr>„Lass dich nicht davon beeindrucken, dass er gross und stattlich ist. Er ist nicht der Erwählte. Ich urteile anders als die Menschen. Ein Mensch sieht, was in die Augen fällt; ich aber sehe ins Herz.“</vt:lpstr>
      <vt:lpstr>„Ein Mensch sieht, was in die Augen fällt; ich aber sehe ins Herz.“</vt:lpstr>
      <vt:lpstr>„Meine Geschwister, ihr glaubt doch an Jesus Christus, unseren Herrn, dem alle Macht und Herrlichkeit gehört. Dann dürft ihr aber Rang und Ansehen eines Menschen nicht zum Kriterium dafür machen, wie ihr mit ihm umgeht!“</vt:lpstr>
      <vt:lpstr>„Ich suchte überall nach einem, der in die Bresche springen und die Mauer um mein Volk vor dem Einsturz bewahren würde, damit ich es nicht vernichten müsste; aber ich fand keinen.“</vt:lpstr>
      <vt:lpstr>Schlussgedanke </vt:lpstr>
      <vt:lpstr>„Niemand hat das Recht, auf dich herabzusehen, nur weil du noch jung bist.“</vt:lpstr>
      <vt:lpstr>„Sei den Gläubigen ein Vorbild in allem, was du sagst und tust, ein Vorbild an Liebe, Glauben und Reinheit.“</vt:lpstr>
      <vt:lpstr>„Josia folgte dem Vorbild seines Vorfahren David und tat, was dem Herrn gefällt; er richtete sich streng nach dessen Geboten und Weisungen.“ </vt:lpstr>
      <vt:lpstr>„Wie kann ein junger Mensch sein Leben meistern? Indem er tut, was du gesagt hast, Herr.“</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Gott sieht mich anders - Folien</dc:title>
  <dc:creator>Jürg Birnstiel</dc:creator>
  <cp:lastModifiedBy>Me</cp:lastModifiedBy>
  <cp:revision>1035</cp:revision>
  <cp:lastPrinted>1601-01-01T00:00:00Z</cp:lastPrinted>
  <dcterms:created xsi:type="dcterms:W3CDTF">2005-04-13T18:10:29Z</dcterms:created>
  <dcterms:modified xsi:type="dcterms:W3CDTF">2013-07-04T20:37:58Z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