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29"/>
  </p:notesMasterIdLst>
  <p:handoutMasterIdLst>
    <p:handoutMasterId r:id="rId30"/>
  </p:handoutMasterIdLst>
  <p:sldIdLst>
    <p:sldId id="601" r:id="rId2"/>
    <p:sldId id="736" r:id="rId3"/>
    <p:sldId id="730" r:id="rId4"/>
    <p:sldId id="737" r:id="rId5"/>
    <p:sldId id="738" r:id="rId6"/>
    <p:sldId id="739" r:id="rId7"/>
    <p:sldId id="735" r:id="rId8"/>
    <p:sldId id="740" r:id="rId9"/>
    <p:sldId id="258" r:id="rId10"/>
    <p:sldId id="741" r:id="rId11"/>
    <p:sldId id="742" r:id="rId12"/>
    <p:sldId id="743" r:id="rId13"/>
    <p:sldId id="744" r:id="rId14"/>
    <p:sldId id="745" r:id="rId15"/>
    <p:sldId id="746" r:id="rId16"/>
    <p:sldId id="747" r:id="rId17"/>
    <p:sldId id="748" r:id="rId18"/>
    <p:sldId id="314" r:id="rId19"/>
    <p:sldId id="749" r:id="rId20"/>
    <p:sldId id="750" r:id="rId21"/>
    <p:sldId id="751" r:id="rId22"/>
    <p:sldId id="259" r:id="rId23"/>
    <p:sldId id="753" r:id="rId24"/>
    <p:sldId id="752" r:id="rId25"/>
    <p:sldId id="754" r:id="rId26"/>
    <p:sldId id="755" r:id="rId27"/>
    <p:sldId id="756" r:id="rId2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98" autoAdjust="0"/>
  </p:normalViewPr>
  <p:slideViewPr>
    <p:cSldViewPr>
      <p:cViewPr>
        <p:scale>
          <a:sx n="110" d="100"/>
          <a:sy n="110" d="100"/>
        </p:scale>
        <p:origin x="-1650"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116632"/>
            <a:ext cx="8777064" cy="2308324"/>
          </a:xfrm>
        </p:spPr>
        <p:txBody>
          <a:bodyPr wrap="square">
            <a:spAutoFit/>
          </a:bodyPr>
          <a:lstStyle/>
          <a:p>
            <a:pPr algn="l"/>
            <a:r>
              <a:rPr lang="de-DE" altLang="de-DE" sz="7200" dirty="0" smtClean="0">
                <a:solidFill>
                  <a:schemeClr val="bg2">
                    <a:lumMod val="90000"/>
                    <a:lumOff val="10000"/>
                  </a:schemeClr>
                </a:solidFill>
                <a:effectLst/>
                <a:latin typeface="Univers LT Std 47 Cn Lt" pitchFamily="34" charset="0"/>
              </a:rPr>
              <a:t>Echte Helden erfahren Auflehnung</a:t>
            </a:r>
            <a:endParaRPr lang="de-DE" altLang="de-DE" sz="7200" dirty="0">
              <a:solidFill>
                <a:schemeClr val="bg2">
                  <a:lumMod val="90000"/>
                  <a:lumOff val="10000"/>
                </a:schemeClr>
              </a:solidFill>
              <a:effectLst/>
              <a:latin typeface="Univers LT Std 47 Cn Lt" pitchFamily="34" charset="0"/>
            </a:endParaRPr>
          </a:p>
        </p:txBody>
      </p:sp>
      <p:sp>
        <p:nvSpPr>
          <p:cNvPr id="409603" name="Rectangle 3"/>
          <p:cNvSpPr>
            <a:spLocks noGrp="1" noChangeArrowheads="1"/>
          </p:cNvSpPr>
          <p:nvPr>
            <p:ph type="subTitle" idx="1"/>
          </p:nvPr>
        </p:nvSpPr>
        <p:spPr>
          <a:xfrm>
            <a:off x="2483768" y="4077072"/>
            <a:ext cx="6400800" cy="461665"/>
          </a:xfrm>
        </p:spPr>
        <p:txBody>
          <a:bodyPr>
            <a:spAutoFit/>
          </a:bodyPr>
          <a:lstStyle/>
          <a:p>
            <a:pPr algn="r"/>
            <a:r>
              <a:rPr lang="de-DE" altLang="de-DE" sz="2400" dirty="0" smtClean="0">
                <a:solidFill>
                  <a:schemeClr val="bg2">
                    <a:lumMod val="90000"/>
                    <a:lumOff val="10000"/>
                  </a:schemeClr>
                </a:solidFill>
                <a:effectLst/>
                <a:latin typeface="Univers LT Std 47 Cn Lt" pitchFamily="34" charset="0"/>
              </a:rPr>
              <a:t>Reihe: Gott sucht echte Helden! (5/6)</a:t>
            </a:r>
            <a:endParaRPr lang="de-DE" altLang="de-DE" sz="2400" dirty="0">
              <a:solidFill>
                <a:schemeClr val="bg2">
                  <a:lumMod val="90000"/>
                  <a:lumOff val="10000"/>
                </a:schemeClr>
              </a:solidFill>
              <a:effectLst/>
              <a:latin typeface="Univers LT Std 47 Cn Lt" pitchFamily="34" charset="0"/>
            </a:endParaRPr>
          </a:p>
        </p:txBody>
      </p:sp>
      <p:sp>
        <p:nvSpPr>
          <p:cNvPr id="6" name="Rectangle 3"/>
          <p:cNvSpPr txBox="1">
            <a:spLocks noChangeArrowheads="1"/>
          </p:cNvSpPr>
          <p:nvPr/>
        </p:nvSpPr>
        <p:spPr bwMode="auto">
          <a:xfrm>
            <a:off x="255608" y="2996952"/>
            <a:ext cx="6400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l"/>
            <a:r>
              <a:rPr lang="de-DE" altLang="de-DE" sz="4800" kern="0" dirty="0" smtClean="0">
                <a:solidFill>
                  <a:schemeClr val="bg2">
                    <a:lumMod val="90000"/>
                    <a:lumOff val="10000"/>
                  </a:schemeClr>
                </a:solidFill>
                <a:effectLst/>
                <a:latin typeface="Univers LT Std 47 Cn Lt" pitchFamily="34" charset="0"/>
              </a:rPr>
              <a:t>Richter 7,23 - 8,3</a:t>
            </a:r>
            <a:endParaRPr lang="de-DE" altLang="de-DE" sz="4800" kern="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88404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8,1</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3477875"/>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„Warum hast du uns nicht gerufen, als du in den Kampf gegen die </a:t>
            </a:r>
            <a:r>
              <a:rPr lang="de-CH" altLang="de-DE" sz="4400" dirty="0" err="1">
                <a:solidFill>
                  <a:schemeClr val="bg2">
                    <a:lumMod val="90000"/>
                    <a:lumOff val="10000"/>
                  </a:schemeClr>
                </a:solidFill>
                <a:effectLst/>
                <a:latin typeface="Univers LT Std 47 Cn Lt" pitchFamily="34" charset="0"/>
              </a:rPr>
              <a:t>Midianiter</a:t>
            </a:r>
            <a:r>
              <a:rPr lang="de-CH" altLang="de-DE" sz="4400" dirty="0">
                <a:solidFill>
                  <a:schemeClr val="bg2">
                    <a:lumMod val="90000"/>
                    <a:lumOff val="10000"/>
                  </a:schemeClr>
                </a:solidFill>
                <a:effectLst/>
                <a:latin typeface="Univers LT Std 47 Cn Lt" pitchFamily="34" charset="0"/>
              </a:rPr>
              <a:t> gezogen bist? Das hättest du uns nicht antun dürfen!“ Sie machten Gideon schwere </a:t>
            </a:r>
            <a:r>
              <a:rPr lang="de-CH" altLang="de-DE" sz="4400">
                <a:solidFill>
                  <a:schemeClr val="bg2">
                    <a:lumMod val="90000"/>
                    <a:lumOff val="10000"/>
                  </a:schemeClr>
                </a:solidFill>
                <a:effectLst/>
                <a:latin typeface="Univers LT Std 47 Cn Lt" pitchFamily="34" charset="0"/>
              </a:rPr>
              <a:t>Vorwürfe</a:t>
            </a:r>
            <a:r>
              <a:rPr lang="de-CH" altLang="de-DE" sz="4400" smtClean="0">
                <a:solidFill>
                  <a:schemeClr val="bg2">
                    <a:lumMod val="90000"/>
                    <a:lumOff val="10000"/>
                  </a:schemeClr>
                </a:solidFill>
                <a:effectLst/>
                <a:latin typeface="Univers LT Std 47 Cn Lt" pitchFamily="34" charset="0"/>
              </a:rPr>
              <a:t>.</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355478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4. Mose 12,2</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2123658"/>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„Darf Mose behaupten, dass nur er den Willen des Herrn kennt? Hat der Herr nicht auch zu uns gesprochen?“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457096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4. Mose 16,3</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3477875"/>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„Ihr nehmt euch zu viel heraus! Alle Israeliten gehören dem HERRN in gleicher Weise und ER ist mitten unter ihnen. Warum erhebt ihr euch über die Gemeinde des HERRN?“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997117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2.Korinther-Brief 10,1</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239743"/>
            <a:ext cx="8496944" cy="2554545"/>
          </a:xfrm>
        </p:spPr>
        <p:txBody>
          <a:bodyPr wrap="square">
            <a:spAutoFit/>
          </a:bodyPr>
          <a:lstStyle/>
          <a:p>
            <a:pPr algn="l"/>
            <a:r>
              <a:rPr lang="de-CH" altLang="de-DE" sz="4000" dirty="0">
                <a:solidFill>
                  <a:schemeClr val="bg2">
                    <a:lumMod val="90000"/>
                    <a:lumOff val="10000"/>
                  </a:schemeClr>
                </a:solidFill>
                <a:effectLst/>
                <a:latin typeface="Univers LT Std 47 Cn Lt" pitchFamily="34" charset="0"/>
              </a:rPr>
              <a:t>„Angeblich verhalte ich mich unterwürfig, solange ich persönlich bei euch bin, </a:t>
            </a:r>
            <a:r>
              <a:rPr lang="de-CH" altLang="de-DE" sz="4000" dirty="0" smtClean="0">
                <a:solidFill>
                  <a:schemeClr val="bg2">
                    <a:lumMod val="90000"/>
                    <a:lumOff val="10000"/>
                  </a:schemeClr>
                </a:solidFill>
                <a:effectLst/>
                <a:latin typeface="Univers LT Std 47 Cn Lt" pitchFamily="34" charset="0"/>
              </a:rPr>
              <a:t>doch</a:t>
            </a:r>
            <a:br>
              <a:rPr lang="de-CH" altLang="de-DE" sz="4000" dirty="0" smtClean="0">
                <a:solidFill>
                  <a:schemeClr val="bg2">
                    <a:lumMod val="90000"/>
                    <a:lumOff val="10000"/>
                  </a:schemeClr>
                </a:solidFill>
                <a:effectLst/>
                <a:latin typeface="Univers LT Std 47 Cn Lt" pitchFamily="34" charset="0"/>
              </a:rPr>
            </a:br>
            <a:r>
              <a:rPr lang="de-CH" altLang="de-DE" sz="4000" dirty="0" smtClean="0">
                <a:solidFill>
                  <a:schemeClr val="bg2">
                    <a:lumMod val="90000"/>
                    <a:lumOff val="10000"/>
                  </a:schemeClr>
                </a:solidFill>
                <a:effectLst/>
                <a:latin typeface="Univers LT Std 47 Cn Lt" pitchFamily="34" charset="0"/>
              </a:rPr>
              <a:t>aus </a:t>
            </a:r>
            <a:r>
              <a:rPr lang="de-CH" altLang="de-DE" sz="4000" dirty="0">
                <a:solidFill>
                  <a:schemeClr val="bg2">
                    <a:lumMod val="90000"/>
                    <a:lumOff val="10000"/>
                  </a:schemeClr>
                </a:solidFill>
                <a:effectLst/>
                <a:latin typeface="Univers LT Std 47 Cn Lt" pitchFamily="34" charset="0"/>
              </a:rPr>
              <a:t>der Ferne gebe ich mich stark und selbstbewusst.“</a:t>
            </a:r>
            <a:endParaRPr lang="de-DE" altLang="de-DE" sz="4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158505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2.Korinther-Brief 11,5</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2123658"/>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„Ich bin überzeugt, dass ich mich in keiner Beziehung vor diesen Überaposteln verstecken muss.“</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918583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Matthäus-Evangelium 27,18</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260648"/>
            <a:ext cx="8496944" cy="1446550"/>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„Pilatus wusste genau, dass man Jesus nur aus Neid an ihn ausgeliefert hatte.“</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9862077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Philipper-Brief 2,3-4</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47409"/>
            <a:ext cx="8496944" cy="3416320"/>
          </a:xfrm>
        </p:spPr>
        <p:txBody>
          <a:bodyPr wrap="square">
            <a:spAutoFit/>
          </a:bodyPr>
          <a:lstStyle/>
          <a:p>
            <a:pPr algn="l"/>
            <a:r>
              <a:rPr lang="de-CH" altLang="de-DE" sz="3600" dirty="0">
                <a:solidFill>
                  <a:schemeClr val="bg2">
                    <a:lumMod val="90000"/>
                    <a:lumOff val="10000"/>
                  </a:schemeClr>
                </a:solidFill>
                <a:effectLst/>
                <a:latin typeface="Univers LT Std 47 Cn Lt" pitchFamily="34" charset="0"/>
              </a:rPr>
              <a:t>„Rechthaberei und Überheblichkeit dürfen keinen Platz bei euch haben. Vielmehr sollt ihr demütig genug sein, von euren Geschwistern höher zu denken als von euch selbst. Jeder soll auch auf das Wohl der anderen bedacht sein, nicht </a:t>
            </a:r>
            <a:r>
              <a:rPr lang="de-CH" altLang="de-DE" sz="3600" dirty="0" smtClean="0">
                <a:solidFill>
                  <a:schemeClr val="bg2">
                    <a:lumMod val="90000"/>
                    <a:lumOff val="10000"/>
                  </a:schemeClr>
                </a:solidFill>
                <a:effectLst/>
                <a:latin typeface="Univers LT Std 47 Cn Lt" pitchFamily="34" charset="0"/>
              </a:rPr>
              <a:t>nur</a:t>
            </a:r>
            <a:br>
              <a:rPr lang="de-CH" altLang="de-DE" sz="3600" dirty="0" smtClean="0">
                <a:solidFill>
                  <a:schemeClr val="bg2">
                    <a:lumMod val="90000"/>
                    <a:lumOff val="10000"/>
                  </a:schemeClr>
                </a:solidFill>
                <a:effectLst/>
                <a:latin typeface="Univers LT Std 47 Cn Lt" pitchFamily="34" charset="0"/>
              </a:rPr>
            </a:br>
            <a:r>
              <a:rPr lang="de-CH" altLang="de-DE" sz="3600" dirty="0" smtClean="0">
                <a:solidFill>
                  <a:schemeClr val="bg2">
                    <a:lumMod val="90000"/>
                    <a:lumOff val="10000"/>
                  </a:schemeClr>
                </a:solidFill>
                <a:effectLst/>
                <a:latin typeface="Univers LT Std 47 Cn Lt" pitchFamily="34" charset="0"/>
              </a:rPr>
              <a:t>auf </a:t>
            </a:r>
            <a:r>
              <a:rPr lang="de-CH" altLang="de-DE" sz="3600" dirty="0">
                <a:solidFill>
                  <a:schemeClr val="bg2">
                    <a:lumMod val="90000"/>
                    <a:lumOff val="10000"/>
                  </a:schemeClr>
                </a:solidFill>
                <a:effectLst/>
                <a:latin typeface="Univers LT Std 47 Cn Lt" pitchFamily="34" charset="0"/>
              </a:rPr>
              <a:t>das eigene Wohl.“</a:t>
            </a:r>
            <a:endParaRPr lang="de-DE" altLang="de-DE" sz="36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797013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Philipper-Brief 2,21</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8496944" cy="1446550"/>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„Es geht ihnen allen nur um sich selbst und nicht um die Sache Jesu Christi.“</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3171472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932527"/>
            <a:ext cx="8964488" cy="830997"/>
          </a:xfrm>
        </p:spPr>
        <p:txBody>
          <a:bodyPr wrap="square">
            <a:spAutoFit/>
          </a:bodyPr>
          <a:lstStyle/>
          <a:p>
            <a:pPr algn="l"/>
            <a:r>
              <a:rPr lang="de-DE" altLang="de-DE" sz="4800" dirty="0" smtClean="0">
                <a:solidFill>
                  <a:schemeClr val="bg2">
                    <a:lumMod val="90000"/>
                    <a:lumOff val="10000"/>
                  </a:schemeClr>
                </a:solidFill>
                <a:effectLst/>
                <a:latin typeface="Univers LT Std 47 Cn Lt" pitchFamily="34" charset="0"/>
              </a:rPr>
              <a:t>II. Euer Beitrag ist wichtiger</a:t>
            </a:r>
            <a:endParaRPr lang="de-DE" altLang="de-DE" sz="48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806805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8,3</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2123658"/>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„Gott hat die Anführer der </a:t>
            </a:r>
            <a:r>
              <a:rPr lang="de-CH" altLang="de-DE" sz="4400" dirty="0" err="1">
                <a:solidFill>
                  <a:schemeClr val="bg2">
                    <a:lumMod val="90000"/>
                    <a:lumOff val="10000"/>
                  </a:schemeClr>
                </a:solidFill>
                <a:effectLst/>
                <a:latin typeface="Univers LT Std 47 Cn Lt" pitchFamily="34" charset="0"/>
              </a:rPr>
              <a:t>Midianiter</a:t>
            </a:r>
            <a:r>
              <a:rPr lang="de-CH" altLang="de-DE" sz="4400" dirty="0">
                <a:solidFill>
                  <a:schemeClr val="bg2">
                    <a:lumMod val="90000"/>
                    <a:lumOff val="10000"/>
                  </a:schemeClr>
                </a:solidFill>
                <a:effectLst/>
                <a:latin typeface="Univers LT Std 47 Cn Lt" pitchFamily="34" charset="0"/>
              </a:rPr>
              <a:t> in eure Hand gegeben; das stellt alles in den Schatten, was ich getan habe.“</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888194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1"/>
            <a:ext cx="4636140" cy="6718029"/>
          </a:xfrm>
          <a:prstGeom prst="rect">
            <a:avLst/>
          </a:prstGeom>
        </p:spPr>
      </p:pic>
      <p:sp>
        <p:nvSpPr>
          <p:cNvPr id="6" name="Rectangle 2"/>
          <p:cNvSpPr txBox="1">
            <a:spLocks noChangeArrowheads="1"/>
          </p:cNvSpPr>
          <p:nvPr/>
        </p:nvSpPr>
        <p:spPr bwMode="auto">
          <a:xfrm>
            <a:off x="107504" y="188640"/>
            <a:ext cx="590465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a:r>
              <a:rPr lang="de-CH" altLang="de-DE" sz="3200" kern="0" dirty="0" smtClean="0">
                <a:solidFill>
                  <a:schemeClr val="bg2">
                    <a:lumMod val="90000"/>
                    <a:lumOff val="10000"/>
                  </a:schemeClr>
                </a:solidFill>
                <a:effectLst/>
                <a:latin typeface="Univers LT Std 47 Cn Lt" pitchFamily="34" charset="0"/>
              </a:rPr>
              <a:t>„Die </a:t>
            </a:r>
            <a:r>
              <a:rPr lang="de-CH" altLang="de-DE" sz="3200" kern="0" dirty="0" err="1" smtClean="0">
                <a:solidFill>
                  <a:schemeClr val="bg2">
                    <a:lumMod val="90000"/>
                    <a:lumOff val="10000"/>
                  </a:schemeClr>
                </a:solidFill>
                <a:effectLst/>
                <a:latin typeface="Univers LT Std 47 Cn Lt" pitchFamily="34" charset="0"/>
              </a:rPr>
              <a:t>Midianiter</a:t>
            </a:r>
            <a:r>
              <a:rPr lang="de-CH" altLang="de-DE" sz="3200" kern="0" dirty="0" smtClean="0">
                <a:solidFill>
                  <a:schemeClr val="bg2">
                    <a:lumMod val="90000"/>
                    <a:lumOff val="10000"/>
                  </a:schemeClr>
                </a:solidFill>
                <a:effectLst/>
                <a:latin typeface="Univers LT Std 47 Cn Lt" pitchFamily="34" charset="0"/>
              </a:rPr>
              <a:t>, die </a:t>
            </a:r>
            <a:r>
              <a:rPr lang="de-CH" altLang="de-DE" sz="3200" kern="0" dirty="0" err="1" smtClean="0">
                <a:solidFill>
                  <a:schemeClr val="bg2">
                    <a:lumMod val="90000"/>
                    <a:lumOff val="10000"/>
                  </a:schemeClr>
                </a:solidFill>
                <a:effectLst/>
                <a:latin typeface="Univers LT Std 47 Cn Lt" pitchFamily="34" charset="0"/>
              </a:rPr>
              <a:t>Amalekiter</a:t>
            </a:r>
            <a:r>
              <a:rPr lang="de-CH" altLang="de-DE" sz="3200" kern="0" dirty="0" smtClean="0">
                <a:solidFill>
                  <a:schemeClr val="bg2">
                    <a:lumMod val="90000"/>
                    <a:lumOff val="10000"/>
                  </a:schemeClr>
                </a:solidFill>
                <a:effectLst/>
                <a:latin typeface="Univers LT Std 47 Cn Lt" pitchFamily="34" charset="0"/>
              </a:rPr>
              <a:t> und die Beduinen aus dem Osten, die dort lagerten, bedeckten die ganze Ebene wie Heuschrecken und ihre Kamele waren unzählbar wie die Sandkörner am Meeresstrand.“</a:t>
            </a:r>
            <a:endParaRPr lang="de-DE" altLang="de-DE" sz="3200" kern="0" dirty="0">
              <a:solidFill>
                <a:schemeClr val="bg2">
                  <a:lumMod val="90000"/>
                  <a:lumOff val="10000"/>
                </a:schemeClr>
              </a:solidFill>
              <a:effectLst/>
              <a:latin typeface="Univers LT Std 47 Cn Lt" pitchFamily="34" charset="0"/>
            </a:endParaRPr>
          </a:p>
        </p:txBody>
      </p:sp>
      <p:sp>
        <p:nvSpPr>
          <p:cNvPr id="7" name="Rectangle 2"/>
          <p:cNvSpPr txBox="1">
            <a:spLocks noChangeArrowheads="1"/>
          </p:cNvSpPr>
          <p:nvPr/>
        </p:nvSpPr>
        <p:spPr bwMode="auto">
          <a:xfrm>
            <a:off x="1115616" y="3359013"/>
            <a:ext cx="32868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CH" altLang="de-DE" sz="2400" kern="0" dirty="0" smtClean="0">
                <a:solidFill>
                  <a:schemeClr val="bg2">
                    <a:lumMod val="90000"/>
                    <a:lumOff val="10000"/>
                  </a:schemeClr>
                </a:solidFill>
                <a:effectLst/>
                <a:latin typeface="Univers LT Std 47 Cn Lt" pitchFamily="34" charset="0"/>
              </a:rPr>
              <a:t>Richter 7,12</a:t>
            </a:r>
            <a:endParaRPr lang="de-DE" altLang="de-DE" sz="2400" kern="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5901734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8,3</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260648"/>
            <a:ext cx="8496944" cy="1569660"/>
          </a:xfrm>
        </p:spPr>
        <p:txBody>
          <a:bodyPr wrap="square">
            <a:spAutoFit/>
          </a:bodyPr>
          <a:lstStyle/>
          <a:p>
            <a:pPr algn="l"/>
            <a:r>
              <a:rPr lang="de-CH" altLang="de-DE" sz="4800" dirty="0">
                <a:solidFill>
                  <a:schemeClr val="bg2">
                    <a:lumMod val="90000"/>
                    <a:lumOff val="10000"/>
                  </a:schemeClr>
                </a:solidFill>
                <a:effectLst/>
                <a:latin typeface="Univers LT Std 47 Cn Lt" pitchFamily="34" charset="0"/>
              </a:rPr>
              <a:t>„So beruhigte er die </a:t>
            </a:r>
            <a:r>
              <a:rPr lang="de-CH" altLang="de-DE" sz="4800" dirty="0" err="1" smtClean="0">
                <a:solidFill>
                  <a:schemeClr val="bg2">
                    <a:lumMod val="90000"/>
                    <a:lumOff val="10000"/>
                  </a:schemeClr>
                </a:solidFill>
                <a:effectLst/>
                <a:latin typeface="Univers LT Std 47 Cn Lt" pitchFamily="34" charset="0"/>
              </a:rPr>
              <a:t>Efraïmiter</a:t>
            </a:r>
            <a:r>
              <a:rPr lang="de-CH" altLang="de-DE" sz="4800" dirty="0" smtClean="0">
                <a:solidFill>
                  <a:schemeClr val="bg2">
                    <a:lumMod val="90000"/>
                    <a:lumOff val="10000"/>
                  </a:schemeClr>
                </a:solidFill>
                <a:effectLst/>
                <a:latin typeface="Univers LT Std 47 Cn Lt" pitchFamily="34" charset="0"/>
              </a:rPr>
              <a:t> und </a:t>
            </a:r>
            <a:r>
              <a:rPr lang="de-CH" altLang="de-DE" sz="4800" dirty="0">
                <a:solidFill>
                  <a:schemeClr val="bg2">
                    <a:lumMod val="90000"/>
                    <a:lumOff val="10000"/>
                  </a:schemeClr>
                </a:solidFill>
                <a:effectLst/>
                <a:latin typeface="Univers LT Std 47 Cn Lt" pitchFamily="34" charset="0"/>
              </a:rPr>
              <a:t>sie gaben sich zufrieden.“</a:t>
            </a:r>
            <a:endParaRPr lang="de-DE" altLang="de-DE" sz="48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5603927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smtClean="0">
                <a:solidFill>
                  <a:schemeClr val="bg2">
                    <a:lumMod val="90000"/>
                    <a:lumOff val="10000"/>
                  </a:schemeClr>
                </a:solidFill>
                <a:effectLst/>
                <a:latin typeface="Univers LT Std 47 Cn Lt" pitchFamily="34" charset="0"/>
              </a:rPr>
              <a:t>Sprüche 15,1</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8496944" cy="1323439"/>
          </a:xfrm>
        </p:spPr>
        <p:txBody>
          <a:bodyPr wrap="square">
            <a:spAutoFit/>
          </a:bodyPr>
          <a:lstStyle/>
          <a:p>
            <a:pPr algn="l"/>
            <a:r>
              <a:rPr lang="de-CH" altLang="de-DE" sz="4000" dirty="0">
                <a:solidFill>
                  <a:schemeClr val="bg2">
                    <a:lumMod val="90000"/>
                    <a:lumOff val="10000"/>
                  </a:schemeClr>
                </a:solidFill>
                <a:effectLst/>
                <a:latin typeface="Univers LT Std 47 Cn Lt" pitchFamily="34" charset="0"/>
              </a:rPr>
              <a:t>„Eine versöhnliche Antwort kühlt den Zorn ab, ein verletzendes Wort heizt ihn an.“</a:t>
            </a:r>
            <a:endParaRPr lang="de-DE" altLang="de-DE" sz="4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5238200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549261"/>
            <a:ext cx="8568952" cy="1446550"/>
          </a:xfrm>
        </p:spPr>
        <p:txBody>
          <a:bodyPr wrap="square">
            <a:spAutoFit/>
          </a:bodyPr>
          <a:lstStyle/>
          <a:p>
            <a:pPr algn="l"/>
            <a:r>
              <a:rPr lang="de-DE" altLang="de-DE" sz="8800" dirty="0" smtClean="0">
                <a:solidFill>
                  <a:schemeClr val="bg2">
                    <a:lumMod val="90000"/>
                    <a:lumOff val="10000"/>
                  </a:schemeClr>
                </a:solidFill>
                <a:effectLst/>
                <a:latin typeface="Univers LT Std 47 Cn Lt" pitchFamily="34" charset="0"/>
              </a:rPr>
              <a:t>Schlussgedanke</a:t>
            </a:r>
            <a:endParaRPr lang="de-DE" altLang="de-DE" sz="88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Philipper-Brief 2,5</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260648"/>
            <a:ext cx="8856984" cy="1938992"/>
          </a:xfrm>
        </p:spPr>
        <p:txBody>
          <a:bodyPr wrap="square">
            <a:spAutoFit/>
          </a:bodyPr>
          <a:lstStyle/>
          <a:p>
            <a:pPr algn="l"/>
            <a:r>
              <a:rPr lang="de-CH" altLang="de-DE" sz="4000" dirty="0">
                <a:solidFill>
                  <a:schemeClr val="bg2">
                    <a:lumMod val="90000"/>
                    <a:lumOff val="10000"/>
                  </a:schemeClr>
                </a:solidFill>
                <a:effectLst/>
                <a:latin typeface="Univers LT Std 47 Cn Lt" pitchFamily="34" charset="0"/>
              </a:rPr>
              <a:t>„Das ist die Haltung, die euren Umgang miteinander bestimmen soll; es ist die Haltung, die Jesus Christus uns vorgelebt hat.“</a:t>
            </a:r>
            <a:endParaRPr lang="de-DE" altLang="de-DE" sz="4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864159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Philipper-Brief 2,6</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8496944"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„Er, der Gott in allem gleich war und auf einer  Stufe mit ihm stand, nutzte seine Macht nicht zu seinem eigenen Vorteil aus.“</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4389894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Philipper-Brief 2,7</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7920880" cy="3477875"/>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„Im Gegenteil: Er verzichtete auf alle seine Vorrechte und stellte sich auf dieselbe Stufe wie ein Diener. Er wurde einer von uns – ein Mensch wie andere Menschen.“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1075486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Philipper-Brief 2,8</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„Aber er erniedrigte sich noch mehr: Im Gehorsam gegenüber Gott nahm er sogar den Tod auf sich; er starb am Kreuz wie ein Verbrecher.“</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0226522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Philipper-Brief 2,9</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7200800" cy="3477875"/>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„Deshalb hat Gott ihn auch so unvergleichlich hoch erhöht und hat ihm als Ehrentitel den Namen gegeben, der bedeutender ist als jeder andere Name.“</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383845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7,2</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3477875"/>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„Dein Heer ist zu gross! So kann ich die </a:t>
            </a:r>
            <a:r>
              <a:rPr lang="de-CH" altLang="de-DE" sz="4400" dirty="0" err="1">
                <a:solidFill>
                  <a:schemeClr val="bg2">
                    <a:lumMod val="90000"/>
                    <a:lumOff val="10000"/>
                  </a:schemeClr>
                </a:solidFill>
                <a:effectLst/>
                <a:latin typeface="Univers LT Std 47 Cn Lt" pitchFamily="34" charset="0"/>
              </a:rPr>
              <a:t>Midianiter</a:t>
            </a:r>
            <a:r>
              <a:rPr lang="de-CH" altLang="de-DE" sz="4400" dirty="0">
                <a:solidFill>
                  <a:schemeClr val="bg2">
                    <a:lumMod val="90000"/>
                    <a:lumOff val="10000"/>
                  </a:schemeClr>
                </a:solidFill>
                <a:effectLst/>
                <a:latin typeface="Univers LT Std 47 Cn Lt" pitchFamily="34" charset="0"/>
              </a:rPr>
              <a:t> nicht in eure Hand geben. Sonst werden die Leute von Israel am Ende prahlen und sagen: ‘Der eigenen Hand verdanken wir unsere Rettung!’“</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583638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1.Mose 18,14</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8496944" cy="1938992"/>
          </a:xfrm>
        </p:spPr>
        <p:txBody>
          <a:bodyPr wrap="square">
            <a:spAutoFit/>
          </a:bodyPr>
          <a:lstStyle/>
          <a:p>
            <a:pPr algn="l"/>
            <a:r>
              <a:rPr lang="de-CH" altLang="de-DE" sz="6000" dirty="0">
                <a:solidFill>
                  <a:schemeClr val="bg2">
                    <a:lumMod val="90000"/>
                    <a:lumOff val="10000"/>
                  </a:schemeClr>
                </a:solidFill>
                <a:effectLst/>
                <a:latin typeface="Univers LT Std 47 Cn Lt" pitchFamily="34" charset="0"/>
              </a:rPr>
              <a:t>„Ist für den Herrn irgendetwas unmöglich?“</a:t>
            </a:r>
            <a:endParaRPr lang="de-DE" altLang="de-DE" sz="6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908646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Matthäus-Evangelium 19,26</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455186"/>
            <a:ext cx="8496944" cy="1446550"/>
          </a:xfrm>
        </p:spPr>
        <p:txBody>
          <a:bodyPr wrap="square">
            <a:spAutoFit/>
          </a:bodyPr>
          <a:lstStyle/>
          <a:p>
            <a:pPr algn="l"/>
            <a:r>
              <a:rPr lang="de-CH" altLang="de-DE" sz="4400" dirty="0" smtClean="0">
                <a:solidFill>
                  <a:schemeClr val="bg2">
                    <a:lumMod val="90000"/>
                    <a:lumOff val="10000"/>
                  </a:schemeClr>
                </a:solidFill>
                <a:effectLst/>
                <a:latin typeface="Univers LT Std 47 Cn Lt" pitchFamily="34" charset="0"/>
              </a:rPr>
              <a:t>„</a:t>
            </a:r>
            <a:r>
              <a:rPr lang="de-CH" altLang="de-DE" sz="4400" dirty="0">
                <a:solidFill>
                  <a:schemeClr val="bg2">
                    <a:lumMod val="90000"/>
                    <a:lumOff val="10000"/>
                  </a:schemeClr>
                </a:solidFill>
                <a:effectLst/>
                <a:latin typeface="Univers LT Std 47 Cn Lt" pitchFamily="34" charset="0"/>
              </a:rPr>
              <a:t>Bei den Menschen ist das unmöglich, aber für Gott ist alles möglich.“</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589247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7,22</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47409"/>
            <a:ext cx="8496944" cy="3416320"/>
          </a:xfrm>
        </p:spPr>
        <p:txBody>
          <a:bodyPr wrap="square">
            <a:spAutoFit/>
          </a:bodyPr>
          <a:lstStyle/>
          <a:p>
            <a:pPr algn="l"/>
            <a:r>
              <a:rPr lang="de-CH" altLang="de-DE" sz="3600" dirty="0">
                <a:solidFill>
                  <a:schemeClr val="bg2">
                    <a:lumMod val="90000"/>
                    <a:lumOff val="10000"/>
                  </a:schemeClr>
                </a:solidFill>
                <a:effectLst/>
                <a:latin typeface="Univers LT Std 47 Cn Lt" pitchFamily="34" charset="0"/>
              </a:rPr>
              <a:t>„Als die dreihundert in die Widderhörner </a:t>
            </a:r>
            <a:r>
              <a:rPr lang="de-CH" altLang="de-DE" sz="3600" dirty="0" err="1">
                <a:solidFill>
                  <a:schemeClr val="bg2">
                    <a:lumMod val="90000"/>
                    <a:lumOff val="10000"/>
                  </a:schemeClr>
                </a:solidFill>
                <a:effectLst/>
                <a:latin typeface="Univers LT Std 47 Cn Lt" pitchFamily="34" charset="0"/>
              </a:rPr>
              <a:t>bliessen</a:t>
            </a:r>
            <a:r>
              <a:rPr lang="de-CH" altLang="de-DE" sz="3600" dirty="0">
                <a:solidFill>
                  <a:schemeClr val="bg2">
                    <a:lumMod val="90000"/>
                    <a:lumOff val="10000"/>
                  </a:schemeClr>
                </a:solidFill>
                <a:effectLst/>
                <a:latin typeface="Univers LT Std 47 Cn Lt" pitchFamily="34" charset="0"/>
              </a:rPr>
              <a:t>, liess der Herr im Lager eine Panik entstehen und alle gingen mit dem Schwert aufeinander los. Darauf floh das ganze Heer in Richtung auf </a:t>
            </a:r>
            <a:r>
              <a:rPr lang="de-CH" altLang="de-DE" sz="3600" dirty="0" err="1">
                <a:solidFill>
                  <a:schemeClr val="bg2">
                    <a:lumMod val="90000"/>
                    <a:lumOff val="10000"/>
                  </a:schemeClr>
                </a:solidFill>
                <a:effectLst/>
                <a:latin typeface="Univers LT Std 47 Cn Lt" pitchFamily="34" charset="0"/>
              </a:rPr>
              <a:t>Bet</a:t>
            </a:r>
            <a:r>
              <a:rPr lang="de-CH" altLang="de-DE" sz="3600" dirty="0">
                <a:solidFill>
                  <a:schemeClr val="bg2">
                    <a:lumMod val="90000"/>
                    <a:lumOff val="10000"/>
                  </a:schemeClr>
                </a:solidFill>
                <a:effectLst/>
                <a:latin typeface="Univers LT Std 47 Cn Lt" pitchFamily="34" charset="0"/>
              </a:rPr>
              <a:t>–</a:t>
            </a:r>
            <a:r>
              <a:rPr lang="de-CH" altLang="de-DE" sz="3600" dirty="0" err="1">
                <a:solidFill>
                  <a:schemeClr val="bg2">
                    <a:lumMod val="90000"/>
                    <a:lumOff val="10000"/>
                  </a:schemeClr>
                </a:solidFill>
                <a:effectLst/>
                <a:latin typeface="Univers LT Std 47 Cn Lt" pitchFamily="34" charset="0"/>
              </a:rPr>
              <a:t>Schitta</a:t>
            </a:r>
            <a:r>
              <a:rPr lang="de-CH" altLang="de-DE" sz="3600" dirty="0">
                <a:solidFill>
                  <a:schemeClr val="bg2">
                    <a:lumMod val="90000"/>
                    <a:lumOff val="10000"/>
                  </a:schemeClr>
                </a:solidFill>
                <a:effectLst/>
                <a:latin typeface="Univers LT Std 47 Cn Lt" pitchFamily="34" charset="0"/>
              </a:rPr>
              <a:t>, </a:t>
            </a:r>
            <a:r>
              <a:rPr lang="de-CH" altLang="de-DE" sz="3600" dirty="0" err="1">
                <a:solidFill>
                  <a:schemeClr val="bg2">
                    <a:lumMod val="90000"/>
                    <a:lumOff val="10000"/>
                  </a:schemeClr>
                </a:solidFill>
                <a:effectLst/>
                <a:latin typeface="Univers LT Std 47 Cn Lt" pitchFamily="34" charset="0"/>
              </a:rPr>
              <a:t>Zereda</a:t>
            </a:r>
            <a:r>
              <a:rPr lang="de-CH" altLang="de-DE" sz="3600" dirty="0">
                <a:solidFill>
                  <a:schemeClr val="bg2">
                    <a:lumMod val="90000"/>
                    <a:lumOff val="10000"/>
                  </a:schemeClr>
                </a:solidFill>
                <a:effectLst/>
                <a:latin typeface="Univers LT Std 47 Cn Lt" pitchFamily="34" charset="0"/>
              </a:rPr>
              <a:t>, </a:t>
            </a:r>
            <a:r>
              <a:rPr lang="de-CH" altLang="de-DE" sz="3600" dirty="0" err="1">
                <a:solidFill>
                  <a:schemeClr val="bg2">
                    <a:lumMod val="90000"/>
                    <a:lumOff val="10000"/>
                  </a:schemeClr>
                </a:solidFill>
                <a:effectLst/>
                <a:latin typeface="Univers LT Std 47 Cn Lt" pitchFamily="34" charset="0"/>
              </a:rPr>
              <a:t>Sefat</a:t>
            </a:r>
            <a:r>
              <a:rPr lang="de-CH" altLang="de-DE" sz="3600" dirty="0">
                <a:solidFill>
                  <a:schemeClr val="bg2">
                    <a:lumMod val="90000"/>
                    <a:lumOff val="10000"/>
                  </a:schemeClr>
                </a:solidFill>
                <a:effectLst/>
                <a:latin typeface="Univers LT Std 47 Cn Lt" pitchFamily="34" charset="0"/>
              </a:rPr>
              <a:t>–Abel–</a:t>
            </a:r>
            <a:r>
              <a:rPr lang="de-CH" altLang="de-DE" sz="3600" dirty="0" err="1">
                <a:solidFill>
                  <a:schemeClr val="bg2">
                    <a:lumMod val="90000"/>
                    <a:lumOff val="10000"/>
                  </a:schemeClr>
                </a:solidFill>
                <a:effectLst/>
                <a:latin typeface="Univers LT Std 47 Cn Lt" pitchFamily="34" charset="0"/>
              </a:rPr>
              <a:t>Mehola</a:t>
            </a:r>
            <a:r>
              <a:rPr lang="de-CH" altLang="de-DE" sz="3600" dirty="0">
                <a:solidFill>
                  <a:schemeClr val="bg2">
                    <a:lumMod val="90000"/>
                    <a:lumOff val="10000"/>
                  </a:schemeClr>
                </a:solidFill>
                <a:effectLst/>
                <a:latin typeface="Univers LT Std 47 Cn Lt" pitchFamily="34" charset="0"/>
              </a:rPr>
              <a:t> und </a:t>
            </a:r>
            <a:r>
              <a:rPr lang="de-CH" altLang="de-DE" sz="3600" dirty="0" err="1">
                <a:solidFill>
                  <a:schemeClr val="bg2">
                    <a:lumMod val="90000"/>
                    <a:lumOff val="10000"/>
                  </a:schemeClr>
                </a:solidFill>
                <a:effectLst/>
                <a:latin typeface="Univers LT Std 47 Cn Lt" pitchFamily="34" charset="0"/>
              </a:rPr>
              <a:t>Tabbat</a:t>
            </a:r>
            <a:r>
              <a:rPr lang="de-CH" altLang="de-DE" sz="3600" dirty="0">
                <a:solidFill>
                  <a:schemeClr val="bg2">
                    <a:lumMod val="90000"/>
                    <a:lumOff val="10000"/>
                  </a:schemeClr>
                </a:solidFill>
                <a:effectLst/>
                <a:latin typeface="Univers LT Std 47 Cn Lt" pitchFamily="34" charset="0"/>
              </a:rPr>
              <a:t>.“</a:t>
            </a:r>
            <a:endParaRPr lang="de-DE" altLang="de-DE" sz="36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488359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F:\Daten\Lehre\Predigt\Predigtreihen\Gott sucht echte Helden\Bilder und Scans\Karte Richterzeit retouchier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9302" y="44624"/>
            <a:ext cx="5829075" cy="66247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Grp="1" noChangeArrowheads="1"/>
          </p:cNvSpPr>
          <p:nvPr>
            <p:ph type="ctrTitle"/>
          </p:nvPr>
        </p:nvSpPr>
        <p:spPr>
          <a:xfrm>
            <a:off x="35496" y="214769"/>
            <a:ext cx="5184576" cy="2062103"/>
          </a:xfrm>
        </p:spPr>
        <p:txBody>
          <a:bodyPr wrap="square">
            <a:spAutoFit/>
          </a:bodyPr>
          <a:lstStyle/>
          <a:p>
            <a:pPr algn="l"/>
            <a:r>
              <a:rPr lang="de-CH" altLang="de-DE" sz="3200" dirty="0">
                <a:solidFill>
                  <a:schemeClr val="bg2">
                    <a:lumMod val="90000"/>
                    <a:lumOff val="10000"/>
                  </a:schemeClr>
                </a:solidFill>
                <a:effectLst/>
                <a:latin typeface="Univers LT Std 47 Cn Lt" pitchFamily="34" charset="0"/>
              </a:rPr>
              <a:t>„Die Männer der Stämme </a:t>
            </a:r>
            <a:r>
              <a:rPr lang="de-CH" altLang="de-DE" sz="3200" dirty="0" err="1">
                <a:solidFill>
                  <a:schemeClr val="bg2">
                    <a:lumMod val="90000"/>
                    <a:lumOff val="10000"/>
                  </a:schemeClr>
                </a:solidFill>
                <a:effectLst/>
                <a:latin typeface="Univers LT Std 47 Cn Lt" pitchFamily="34" charset="0"/>
              </a:rPr>
              <a:t>Naftali</a:t>
            </a:r>
            <a:r>
              <a:rPr lang="de-CH" altLang="de-DE" sz="3200" dirty="0">
                <a:solidFill>
                  <a:schemeClr val="bg2">
                    <a:lumMod val="90000"/>
                    <a:lumOff val="10000"/>
                  </a:schemeClr>
                </a:solidFill>
                <a:effectLst/>
                <a:latin typeface="Univers LT Std 47 Cn Lt" pitchFamily="34" charset="0"/>
              </a:rPr>
              <a:t>, Ascher und </a:t>
            </a:r>
            <a:r>
              <a:rPr lang="de-CH" altLang="de-DE" sz="3200" dirty="0" err="1">
                <a:solidFill>
                  <a:schemeClr val="bg2">
                    <a:lumMod val="90000"/>
                    <a:lumOff val="10000"/>
                  </a:schemeClr>
                </a:solidFill>
                <a:effectLst/>
                <a:latin typeface="Univers LT Std 47 Cn Lt" pitchFamily="34" charset="0"/>
              </a:rPr>
              <a:t>Manasse</a:t>
            </a:r>
            <a:r>
              <a:rPr lang="de-CH" altLang="de-DE" sz="3200" dirty="0">
                <a:solidFill>
                  <a:schemeClr val="bg2">
                    <a:lumMod val="90000"/>
                    <a:lumOff val="10000"/>
                  </a:schemeClr>
                </a:solidFill>
                <a:effectLst/>
                <a:latin typeface="Univers LT Std 47 Cn Lt" pitchFamily="34" charset="0"/>
              </a:rPr>
              <a:t> wurden zusammengerufen, um die </a:t>
            </a:r>
            <a:r>
              <a:rPr lang="de-CH" altLang="de-DE" sz="3200" dirty="0" err="1">
                <a:solidFill>
                  <a:schemeClr val="bg2">
                    <a:lumMod val="90000"/>
                    <a:lumOff val="10000"/>
                  </a:schemeClr>
                </a:solidFill>
                <a:effectLst/>
                <a:latin typeface="Univers LT Std 47 Cn Lt" pitchFamily="34" charset="0"/>
              </a:rPr>
              <a:t>Midianiter</a:t>
            </a:r>
            <a:r>
              <a:rPr lang="de-CH" altLang="de-DE" sz="3200" dirty="0">
                <a:solidFill>
                  <a:schemeClr val="bg2">
                    <a:lumMod val="90000"/>
                    <a:lumOff val="10000"/>
                  </a:schemeClr>
                </a:solidFill>
                <a:effectLst/>
                <a:latin typeface="Univers LT Std 47 Cn Lt" pitchFamily="34" charset="0"/>
              </a:rPr>
              <a:t> zu verfolgen.“</a:t>
            </a:r>
            <a:endParaRPr lang="de-DE" altLang="de-DE" sz="3200" dirty="0">
              <a:solidFill>
                <a:schemeClr val="bg2">
                  <a:lumMod val="90000"/>
                  <a:lumOff val="10000"/>
                </a:schemeClr>
              </a:solidFill>
              <a:effectLst/>
              <a:latin typeface="Univers LT Std 47 Cn Lt" pitchFamily="34" charset="0"/>
            </a:endParaRPr>
          </a:p>
        </p:txBody>
      </p:sp>
      <p:sp>
        <p:nvSpPr>
          <p:cNvPr id="5" name="Rectangle 2"/>
          <p:cNvSpPr txBox="1">
            <a:spLocks noChangeArrowheads="1"/>
          </p:cNvSpPr>
          <p:nvPr/>
        </p:nvSpPr>
        <p:spPr bwMode="auto">
          <a:xfrm>
            <a:off x="1702538" y="2492896"/>
            <a:ext cx="32868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CH" altLang="de-DE" sz="2400" kern="0" dirty="0" smtClean="0">
                <a:solidFill>
                  <a:schemeClr val="bg2">
                    <a:lumMod val="90000"/>
                    <a:lumOff val="10000"/>
                  </a:schemeClr>
                </a:solidFill>
                <a:effectLst/>
                <a:latin typeface="Univers LT Std 47 Cn Lt" pitchFamily="34" charset="0"/>
              </a:rPr>
              <a:t>Richter 7,23</a:t>
            </a:r>
            <a:endParaRPr lang="de-DE" altLang="de-DE" sz="2400" kern="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115997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F:\Daten\Lehre\Predigt\Predigtreihen\Gott sucht echte Helden\Bilder und Scans\Karte Richterzeit retouchier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9302" y="44624"/>
            <a:ext cx="5829075" cy="66247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Grp="1" noChangeArrowheads="1"/>
          </p:cNvSpPr>
          <p:nvPr>
            <p:ph type="ctrTitle"/>
          </p:nvPr>
        </p:nvSpPr>
        <p:spPr>
          <a:xfrm>
            <a:off x="35496" y="226383"/>
            <a:ext cx="5184576" cy="2554545"/>
          </a:xfrm>
        </p:spPr>
        <p:txBody>
          <a:bodyPr wrap="square">
            <a:spAutoFit/>
          </a:bodyPr>
          <a:lstStyle/>
          <a:p>
            <a:pPr algn="l"/>
            <a:r>
              <a:rPr lang="de-CH" altLang="de-DE" sz="3200" dirty="0">
                <a:solidFill>
                  <a:schemeClr val="bg2">
                    <a:lumMod val="90000"/>
                    <a:lumOff val="10000"/>
                  </a:schemeClr>
                </a:solidFill>
                <a:effectLst/>
                <a:latin typeface="Univers LT Std 47 Cn Lt" pitchFamily="34" charset="0"/>
              </a:rPr>
              <a:t>„Kommt herab und verlegt den </a:t>
            </a:r>
            <a:r>
              <a:rPr lang="de-CH" altLang="de-DE" sz="3200" dirty="0" err="1">
                <a:solidFill>
                  <a:schemeClr val="bg2">
                    <a:lumMod val="90000"/>
                    <a:lumOff val="10000"/>
                  </a:schemeClr>
                </a:solidFill>
                <a:effectLst/>
                <a:latin typeface="Univers LT Std 47 Cn Lt" pitchFamily="34" charset="0"/>
              </a:rPr>
              <a:t>Midianitern</a:t>
            </a:r>
            <a:r>
              <a:rPr lang="de-CH" altLang="de-DE" sz="3200" dirty="0">
                <a:solidFill>
                  <a:schemeClr val="bg2">
                    <a:lumMod val="90000"/>
                    <a:lumOff val="10000"/>
                  </a:schemeClr>
                </a:solidFill>
                <a:effectLst/>
                <a:latin typeface="Univers LT Std 47 Cn Lt" pitchFamily="34" charset="0"/>
              </a:rPr>
              <a:t> den Fluchtweg! Besetzt alle Wasserstellen bis nach </a:t>
            </a:r>
            <a:r>
              <a:rPr lang="de-CH" altLang="de-DE" sz="3200" dirty="0" err="1">
                <a:solidFill>
                  <a:schemeClr val="bg2">
                    <a:lumMod val="90000"/>
                    <a:lumOff val="10000"/>
                  </a:schemeClr>
                </a:solidFill>
                <a:effectLst/>
                <a:latin typeface="Univers LT Std 47 Cn Lt" pitchFamily="34" charset="0"/>
              </a:rPr>
              <a:t>Bet</a:t>
            </a:r>
            <a:r>
              <a:rPr lang="de-CH" altLang="de-DE" sz="3200" dirty="0">
                <a:solidFill>
                  <a:schemeClr val="bg2">
                    <a:lumMod val="90000"/>
                    <a:lumOff val="10000"/>
                  </a:schemeClr>
                </a:solidFill>
                <a:effectLst/>
                <a:latin typeface="Univers LT Std 47 Cn Lt" pitchFamily="34" charset="0"/>
              </a:rPr>
              <a:t>–Bara und sichert die Jordanfurten!“</a:t>
            </a:r>
            <a:endParaRPr lang="de-DE" altLang="de-DE" sz="3200" dirty="0">
              <a:solidFill>
                <a:schemeClr val="bg2">
                  <a:lumMod val="90000"/>
                  <a:lumOff val="10000"/>
                </a:schemeClr>
              </a:solidFill>
              <a:effectLst/>
              <a:latin typeface="Univers LT Std 47 Cn Lt" pitchFamily="34" charset="0"/>
            </a:endParaRPr>
          </a:p>
        </p:txBody>
      </p:sp>
      <p:sp>
        <p:nvSpPr>
          <p:cNvPr id="5" name="Rectangle 2"/>
          <p:cNvSpPr txBox="1">
            <a:spLocks noChangeArrowheads="1"/>
          </p:cNvSpPr>
          <p:nvPr/>
        </p:nvSpPr>
        <p:spPr bwMode="auto">
          <a:xfrm>
            <a:off x="1691680" y="2823319"/>
            <a:ext cx="32868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CH" altLang="de-DE" sz="2400" kern="0" dirty="0" smtClean="0">
                <a:solidFill>
                  <a:schemeClr val="bg2">
                    <a:lumMod val="90000"/>
                    <a:lumOff val="10000"/>
                  </a:schemeClr>
                </a:solidFill>
                <a:effectLst/>
                <a:latin typeface="Univers LT Std 47 Cn Lt" pitchFamily="34" charset="0"/>
              </a:rPr>
              <a:t>Richter 7,24</a:t>
            </a:r>
            <a:endParaRPr lang="de-DE" altLang="de-DE" sz="2400" kern="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4047545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1082060"/>
            <a:ext cx="8928992" cy="923330"/>
          </a:xfrm>
        </p:spPr>
        <p:txBody>
          <a:bodyPr wrap="square">
            <a:spAutoFit/>
          </a:bodyPr>
          <a:lstStyle/>
          <a:p>
            <a:pPr algn="l"/>
            <a:r>
              <a:rPr lang="de-DE" altLang="de-DE" dirty="0" smtClean="0">
                <a:solidFill>
                  <a:schemeClr val="bg2">
                    <a:lumMod val="90000"/>
                    <a:lumOff val="10000"/>
                  </a:schemeClr>
                </a:solidFill>
                <a:effectLst/>
                <a:latin typeface="Univers LT Std 47 Cn Lt" pitchFamily="34" charset="0"/>
              </a:rPr>
              <a:t>I. Du hast uns übergangen!</a:t>
            </a:r>
            <a:endParaRPr lang="de-DE" altLang="de-DE"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014782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674</Words>
  <Application>Microsoft Office PowerPoint</Application>
  <PresentationFormat>Bildschirmpräsentation (4:3)</PresentationFormat>
  <Paragraphs>79</Paragraphs>
  <Slides>27</Slides>
  <Notes>27</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Designvorlage 'Berggipfel'</vt:lpstr>
      <vt:lpstr>Echte Helden erfahren Auflehnung</vt:lpstr>
      <vt:lpstr>PowerPoint-Präsentation</vt:lpstr>
      <vt:lpstr>„Dein Heer ist zu gross! So kann ich die Midianiter nicht in eure Hand geben. Sonst werden die Leute von Israel am Ende prahlen und sagen: ‘Der eigenen Hand verdanken wir unsere Rettung!’“</vt:lpstr>
      <vt:lpstr>„Ist für den Herrn irgendetwas unmöglich?“</vt:lpstr>
      <vt:lpstr>„Bei den Menschen ist das unmöglich, aber für Gott ist alles möglich.“</vt:lpstr>
      <vt:lpstr>„Als die dreihundert in die Widderhörner bliessen, liess der Herr im Lager eine Panik entstehen und alle gingen mit dem Schwert aufeinander los. Darauf floh das ganze Heer in Richtung auf Bet–Schitta, Zereda, Sefat–Abel–Mehola und Tabbat.“</vt:lpstr>
      <vt:lpstr>„Die Männer der Stämme Naftali, Ascher und Manasse wurden zusammengerufen, um die Midianiter zu verfolgen.“</vt:lpstr>
      <vt:lpstr>„Kommt herab und verlegt den Midianitern den Fluchtweg! Besetzt alle Wasserstellen bis nach Bet–Bara und sichert die Jordanfurten!“</vt:lpstr>
      <vt:lpstr>I. Du hast uns übergangen!</vt:lpstr>
      <vt:lpstr>„Warum hast du uns nicht gerufen, als du in den Kampf gegen die Midianiter gezogen bist? Das hättest du uns nicht antun dürfen!“ Sie machten Gideon schwere Vorwürfe.</vt:lpstr>
      <vt:lpstr>„Darf Mose behaupten, dass nur er den Willen des Herrn kennt? Hat der Herr nicht auch zu uns gesprochen?“</vt:lpstr>
      <vt:lpstr>„Ihr nehmt euch zu viel heraus! Alle Israeliten gehören dem HERRN in gleicher Weise und ER ist mitten unter ihnen. Warum erhebt ihr euch über die Gemeinde des HERRN?“</vt:lpstr>
      <vt:lpstr>„Angeblich verhalte ich mich unterwürfig, solange ich persönlich bei euch bin, doch aus der Ferne gebe ich mich stark und selbstbewusst.“</vt:lpstr>
      <vt:lpstr>„Ich bin überzeugt, dass ich mich in keiner Beziehung vor diesen Überaposteln verstecken muss.“</vt:lpstr>
      <vt:lpstr>„Pilatus wusste genau, dass man Jesus nur aus Neid an ihn ausgeliefert hatte.“</vt:lpstr>
      <vt:lpstr>„Rechthaberei und Überheblichkeit dürfen keinen Platz bei euch haben. Vielmehr sollt ihr demütig genug sein, von euren Geschwistern höher zu denken als von euch selbst. Jeder soll auch auf das Wohl der anderen bedacht sein, nicht nur auf das eigene Wohl.“</vt:lpstr>
      <vt:lpstr>„Es geht ihnen allen nur um sich selbst und nicht um die Sache Jesu Christi.“</vt:lpstr>
      <vt:lpstr>II. Euer Beitrag ist wichtiger</vt:lpstr>
      <vt:lpstr>„Gott hat die Anführer der Midianiter in eure Hand gegeben; das stellt alles in den Schatten, was ich getan habe.“</vt:lpstr>
      <vt:lpstr>„So beruhigte er die Efraïmiter und sie gaben sich zufrieden.“</vt:lpstr>
      <vt:lpstr>„Eine versöhnliche Antwort kühlt den Zorn ab, ein verletzendes Wort heizt ihn an.“</vt:lpstr>
      <vt:lpstr>Schlussgedanke</vt:lpstr>
      <vt:lpstr>„Das ist die Haltung, die euren Umgang miteinander bestimmen soll; es ist die Haltung, die Jesus Christus uns vorgelebt hat.“</vt:lpstr>
      <vt:lpstr>„Er, der Gott in allem gleich war und auf einer  Stufe mit ihm stand, nutzte seine Macht nicht zu seinem eigenen Vorteil aus.“</vt:lpstr>
      <vt:lpstr>„Im Gegenteil: Er verzichtete auf alle seine Vorrechte und stellte sich auf dieselbe Stufe wie ein Diener. Er wurde einer von uns – ein Mensch wie andere Menschen.“</vt:lpstr>
      <vt:lpstr>„Aber er erniedrigte sich noch mehr: Im Gehorsam gegenüber Gott nahm er sogar den Tod auf sich; er starb am Kreuz wie ein Verbrecher.“</vt:lpstr>
      <vt:lpstr>„Deshalb hat Gott ihn auch so unvergleichlich hoch erhöht und hat ihm als Ehrentitel den Namen gegeben, der bedeutender ist als jeder andere Name.“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Gott sucht echte Helden! - Teil 5/6 - Echte Helden erfahren Auflehnung - Folien</dc:title>
  <dc:creator>Jürg Birnstiel</dc:creator>
  <cp:lastModifiedBy>Me</cp:lastModifiedBy>
  <cp:revision>305</cp:revision>
  <dcterms:created xsi:type="dcterms:W3CDTF">2013-11-12T15:20:47Z</dcterms:created>
  <dcterms:modified xsi:type="dcterms:W3CDTF">2014-11-10T17:46:30Z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