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36"/>
  </p:notesMasterIdLst>
  <p:handoutMasterIdLst>
    <p:handoutMasterId r:id="rId37"/>
  </p:handoutMasterIdLst>
  <p:sldIdLst>
    <p:sldId id="735" r:id="rId2"/>
    <p:sldId id="896" r:id="rId3"/>
    <p:sldId id="889" r:id="rId4"/>
    <p:sldId id="904" r:id="rId5"/>
    <p:sldId id="905" r:id="rId6"/>
    <p:sldId id="906" r:id="rId7"/>
    <p:sldId id="907" r:id="rId8"/>
    <p:sldId id="908" r:id="rId9"/>
    <p:sldId id="909" r:id="rId10"/>
    <p:sldId id="903" r:id="rId11"/>
    <p:sldId id="910" r:id="rId12"/>
    <p:sldId id="911" r:id="rId13"/>
    <p:sldId id="912" r:id="rId14"/>
    <p:sldId id="913" r:id="rId15"/>
    <p:sldId id="914" r:id="rId16"/>
    <p:sldId id="915" r:id="rId17"/>
    <p:sldId id="916" r:id="rId18"/>
    <p:sldId id="917" r:id="rId19"/>
    <p:sldId id="918" r:id="rId20"/>
    <p:sldId id="919" r:id="rId21"/>
    <p:sldId id="920" r:id="rId22"/>
    <p:sldId id="921" r:id="rId23"/>
    <p:sldId id="891" r:id="rId24"/>
    <p:sldId id="922" r:id="rId25"/>
    <p:sldId id="923" r:id="rId26"/>
    <p:sldId id="924" r:id="rId27"/>
    <p:sldId id="925" r:id="rId28"/>
    <p:sldId id="926" r:id="rId29"/>
    <p:sldId id="927" r:id="rId30"/>
    <p:sldId id="259" r:id="rId31"/>
    <p:sldId id="928" r:id="rId32"/>
    <p:sldId id="929" r:id="rId33"/>
    <p:sldId id="930" r:id="rId34"/>
    <p:sldId id="931" r:id="rId3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98" autoAdjust="0"/>
  </p:normalViewPr>
  <p:slideViewPr>
    <p:cSldViewPr>
      <p:cViewPr>
        <p:scale>
          <a:sx n="110" d="100"/>
          <a:sy n="110" d="100"/>
        </p:scale>
        <p:origin x="-1650"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r="-3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301298"/>
            <a:ext cx="8849072" cy="1938992"/>
          </a:xfrm>
        </p:spPr>
        <p:txBody>
          <a:bodyPr wrap="square">
            <a:spAutoFit/>
          </a:bodyPr>
          <a:lstStyle/>
          <a:p>
            <a:pPr algn="r"/>
            <a:r>
              <a:rPr lang="de-DE" altLang="de-DE" sz="6000" dirty="0" smtClean="0">
                <a:solidFill>
                  <a:schemeClr val="tx1"/>
                </a:solidFill>
                <a:effectLst/>
                <a:latin typeface="Univers LT Std 47 Cn Lt" pitchFamily="34" charset="0"/>
              </a:rPr>
              <a:t>Nulltoleranz für Andersdenkende</a:t>
            </a:r>
            <a:endParaRPr lang="de-DE" altLang="de-DE" sz="6000" dirty="0">
              <a:solidFill>
                <a:schemeClr val="tx1"/>
              </a:solidFill>
              <a:effectLst/>
              <a:latin typeface="Univers LT Std 47 Cn Lt" pitchFamily="34" charset="0"/>
            </a:endParaRPr>
          </a:p>
        </p:txBody>
      </p:sp>
      <p:sp>
        <p:nvSpPr>
          <p:cNvPr id="409603" name="Rectangle 3"/>
          <p:cNvSpPr>
            <a:spLocks noGrp="1" noChangeArrowheads="1"/>
          </p:cNvSpPr>
          <p:nvPr>
            <p:ph type="subTitle" idx="1"/>
          </p:nvPr>
        </p:nvSpPr>
        <p:spPr>
          <a:xfrm>
            <a:off x="2627784" y="5445224"/>
            <a:ext cx="6336704" cy="904863"/>
          </a:xfrm>
        </p:spPr>
        <p:txBody>
          <a:bodyPr wrap="square">
            <a:spAutoFit/>
          </a:bodyPr>
          <a:lstStyle/>
          <a:p>
            <a:pPr algn="r"/>
            <a:r>
              <a:rPr lang="de-DE" altLang="de-DE" sz="2400" dirty="0" smtClean="0">
                <a:effectLst/>
                <a:latin typeface="Univers LT Std 47 Cn Lt" pitchFamily="34" charset="0"/>
              </a:rPr>
              <a:t>Reihe: In einer ungerechten Welt leben (2/4)</a:t>
            </a:r>
          </a:p>
          <a:p>
            <a:pPr algn="r"/>
            <a:r>
              <a:rPr lang="de-DE" altLang="de-DE" sz="2400" dirty="0">
                <a:effectLst/>
                <a:latin typeface="Univers LT Std 47 Cn Lt" pitchFamily="34" charset="0"/>
              </a:rPr>
              <a:t>a</a:t>
            </a:r>
            <a:r>
              <a:rPr lang="de-DE" altLang="de-DE" sz="2400" dirty="0" smtClean="0">
                <a:effectLst/>
                <a:latin typeface="Univers LT Std 47 Cn Lt" pitchFamily="34" charset="0"/>
              </a:rPr>
              <a:t>m Beispiel der Königin Esther</a:t>
            </a:r>
            <a:endParaRPr lang="de-DE" altLang="de-DE" sz="2400" dirty="0">
              <a:effectLst/>
              <a:latin typeface="Univers LT Std 47 Cn Lt" pitchFamily="34" charset="0"/>
            </a:endParaRPr>
          </a:p>
        </p:txBody>
      </p:sp>
      <p:sp>
        <p:nvSpPr>
          <p:cNvPr id="4" name="Rectangle 3"/>
          <p:cNvSpPr txBox="1">
            <a:spLocks noChangeArrowheads="1"/>
          </p:cNvSpPr>
          <p:nvPr/>
        </p:nvSpPr>
        <p:spPr bwMode="auto">
          <a:xfrm>
            <a:off x="2627784" y="4005064"/>
            <a:ext cx="633670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400" kern="0" dirty="0" smtClean="0">
                <a:effectLst/>
                <a:latin typeface="Univers LT Std 47 Cn Lt" pitchFamily="34" charset="0"/>
              </a:rPr>
              <a:t>Esther 3-4</a:t>
            </a:r>
            <a:endParaRPr lang="de-DE" altLang="de-DE" sz="2400" kern="0" dirty="0">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pic>
        <p:nvPicPr>
          <p:cNvPr id="1026" name="Picture 2" descr="E:\Lehre\Predigt\Predigtreihen\Esther\Pu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44624"/>
            <a:ext cx="8960997"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1218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627784" y="4365104"/>
            <a:ext cx="6400800" cy="400110"/>
          </a:xfrm>
        </p:spPr>
        <p:txBody>
          <a:bodyPr>
            <a:spAutoFit/>
          </a:bodyPr>
          <a:lstStyle/>
          <a:p>
            <a:pPr algn="r"/>
            <a:r>
              <a:rPr lang="de-CH" altLang="de-DE" sz="2000" dirty="0" smtClean="0">
                <a:effectLst/>
                <a:latin typeface="Univers LT Std 47 Cn Lt" pitchFamily="34" charset="0"/>
              </a:rPr>
              <a:t>Esther 3,8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059832" y="188640"/>
            <a:ext cx="6048672" cy="4031873"/>
          </a:xfrm>
        </p:spPr>
        <p:txBody>
          <a:bodyPr wrap="square">
            <a:spAutoFit/>
          </a:bodyPr>
          <a:lstStyle/>
          <a:p>
            <a:pPr algn="r"/>
            <a:r>
              <a:rPr lang="de-CH" altLang="de-DE" sz="3200" dirty="0">
                <a:solidFill>
                  <a:schemeClr val="tx1"/>
                </a:solidFill>
                <a:effectLst/>
                <a:latin typeface="Univers LT Std 47 Cn Lt" pitchFamily="34" charset="0"/>
              </a:rPr>
              <a:t>„Es gibt ein Volk in deinem Reich, das über alle Provinzen zerstreut lebt und sich von den anderen Völkern absondert. Seine Bräuche sind anders als die aller anderen Völker </a:t>
            </a:r>
            <a:r>
              <a:rPr lang="de-CH" altLang="de-DE" sz="3200" dirty="0" smtClean="0">
                <a:solidFill>
                  <a:schemeClr val="tx1"/>
                </a:solidFill>
                <a:effectLst/>
                <a:latin typeface="Univers LT Std 47 Cn Lt" pitchFamily="34" charset="0"/>
              </a:rPr>
              <a:t>und</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die </a:t>
            </a:r>
            <a:r>
              <a:rPr lang="de-CH" altLang="de-DE" sz="3200" dirty="0">
                <a:solidFill>
                  <a:schemeClr val="tx1"/>
                </a:solidFill>
                <a:effectLst/>
                <a:latin typeface="Univers LT Std 47 Cn Lt" pitchFamily="34" charset="0"/>
              </a:rPr>
              <a:t>königlichen Gesetze befolgt es nicht. Das kann sich der </a:t>
            </a:r>
            <a:r>
              <a:rPr lang="de-CH" altLang="de-DE" sz="3200" dirty="0" smtClean="0">
                <a:solidFill>
                  <a:schemeClr val="tx1"/>
                </a:solidFill>
                <a:effectLst/>
                <a:latin typeface="Univers LT Std 47 Cn Lt" pitchFamily="34" charset="0"/>
              </a:rPr>
              <a:t>König</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nicht </a:t>
            </a:r>
            <a:r>
              <a:rPr lang="de-CH" altLang="de-DE" sz="3200" dirty="0">
                <a:solidFill>
                  <a:schemeClr val="tx1"/>
                </a:solidFill>
                <a:effectLst/>
                <a:latin typeface="Univers LT Std 47 Cn Lt" pitchFamily="34" charset="0"/>
              </a:rPr>
              <a:t>bieten lassen.“</a:t>
            </a:r>
            <a:endParaRPr lang="de-DE" altLang="de-DE" sz="3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562056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676962"/>
            <a:ext cx="6400800" cy="400110"/>
          </a:xfrm>
        </p:spPr>
        <p:txBody>
          <a:bodyPr>
            <a:spAutoFit/>
          </a:bodyPr>
          <a:lstStyle/>
          <a:p>
            <a:pPr algn="r"/>
            <a:r>
              <a:rPr lang="de-CH" altLang="de-DE" sz="2000" dirty="0" smtClean="0">
                <a:effectLst/>
                <a:latin typeface="Univers LT Std 47 Cn Lt" pitchFamily="34" charset="0"/>
              </a:rPr>
              <a:t>Esra 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56696"/>
            <a:ext cx="6048672" cy="3416320"/>
          </a:xfrm>
        </p:spPr>
        <p:txBody>
          <a:bodyPr wrap="square">
            <a:spAutoFit/>
          </a:bodyPr>
          <a:lstStyle/>
          <a:p>
            <a:pPr algn="r"/>
            <a:r>
              <a:rPr lang="de-CH" altLang="de-DE" sz="3600" dirty="0">
                <a:solidFill>
                  <a:schemeClr val="tx1"/>
                </a:solidFill>
                <a:effectLst/>
                <a:latin typeface="Univers LT Std 47 Cn Lt" pitchFamily="34" charset="0"/>
              </a:rPr>
              <a:t>„Der HERR, der Gott des Himmels, hat alle Königreiche der Erde in meine Gewalt gegeben. Er hat mich beauftragt, ihm </a:t>
            </a:r>
            <a:r>
              <a:rPr lang="de-CH" altLang="de-DE" sz="3600" dirty="0" smtClean="0">
                <a:solidFill>
                  <a:schemeClr val="tx1"/>
                </a:solidFill>
                <a:effectLst/>
                <a:latin typeface="Univers LT Std 47 Cn Lt" pitchFamily="34" charset="0"/>
              </a:rPr>
              <a:t>in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Jerusalem </a:t>
            </a:r>
            <a:r>
              <a:rPr lang="de-CH" altLang="de-DE" sz="3600" dirty="0">
                <a:solidFill>
                  <a:schemeClr val="tx1"/>
                </a:solidFill>
                <a:effectLst/>
                <a:latin typeface="Univers LT Std 47 Cn Lt" pitchFamily="34" charset="0"/>
              </a:rPr>
              <a:t>in Judäa </a:t>
            </a:r>
            <a:r>
              <a:rPr lang="de-CH" altLang="de-DE" sz="3600" dirty="0" smtClean="0">
                <a:solidFill>
                  <a:schemeClr val="tx1"/>
                </a:solidFill>
                <a:effectLst/>
                <a:latin typeface="Univers LT Std 47 Cn Lt" pitchFamily="34" charset="0"/>
              </a:rPr>
              <a:t>einen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Tempel </a:t>
            </a:r>
            <a:r>
              <a:rPr lang="de-CH" altLang="de-DE" sz="3600" dirty="0">
                <a:solidFill>
                  <a:schemeClr val="tx1"/>
                </a:solidFill>
                <a:effectLst/>
                <a:latin typeface="Univers LT Std 47 Cn Lt" pitchFamily="34" charset="0"/>
              </a:rPr>
              <a:t>zu bauen.“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6236964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356992"/>
            <a:ext cx="6400800" cy="400110"/>
          </a:xfrm>
        </p:spPr>
        <p:txBody>
          <a:bodyPr>
            <a:spAutoFit/>
          </a:bodyPr>
          <a:lstStyle/>
          <a:p>
            <a:pPr algn="r"/>
            <a:r>
              <a:rPr lang="de-CH" altLang="de-DE" sz="2000" dirty="0" smtClean="0">
                <a:effectLst/>
                <a:latin typeface="Univers LT Std 47 Cn Lt" pitchFamily="34" charset="0"/>
              </a:rPr>
              <a:t>Jeremia 29,7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16632"/>
            <a:ext cx="6048672" cy="2862322"/>
          </a:xfrm>
        </p:spPr>
        <p:txBody>
          <a:bodyPr wrap="square">
            <a:spAutoFit/>
          </a:bodyPr>
          <a:lstStyle/>
          <a:p>
            <a:pPr algn="r"/>
            <a:r>
              <a:rPr lang="de-CH" altLang="de-DE" sz="3600" dirty="0">
                <a:solidFill>
                  <a:schemeClr val="tx1"/>
                </a:solidFill>
                <a:effectLst/>
                <a:latin typeface="Univers LT Std 47 Cn Lt" pitchFamily="34" charset="0"/>
              </a:rPr>
              <a:t>„Seid um das Wohl der Städte besorgt, in die ich euch verbannt habe, und betet für sie! Denn wenn es ihnen gut </a:t>
            </a:r>
            <a:r>
              <a:rPr lang="de-CH" altLang="de-DE" sz="3600" dirty="0" smtClean="0">
                <a:solidFill>
                  <a:schemeClr val="tx1"/>
                </a:solidFill>
                <a:effectLst/>
                <a:latin typeface="Univers LT Std 47 Cn Lt" pitchFamily="34" charset="0"/>
              </a:rPr>
              <a:t>geht,</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dann </a:t>
            </a:r>
            <a:r>
              <a:rPr lang="de-CH" altLang="de-DE" sz="3600" dirty="0">
                <a:solidFill>
                  <a:schemeClr val="tx1"/>
                </a:solidFill>
                <a:effectLst/>
                <a:latin typeface="Univers LT Std 47 Cn Lt" pitchFamily="34" charset="0"/>
              </a:rPr>
              <a:t>geht es auch euch gut.“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768082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356992"/>
            <a:ext cx="6400800" cy="400110"/>
          </a:xfrm>
        </p:spPr>
        <p:txBody>
          <a:bodyPr>
            <a:spAutoFit/>
          </a:bodyPr>
          <a:lstStyle/>
          <a:p>
            <a:pPr algn="r"/>
            <a:r>
              <a:rPr lang="de-CH" altLang="de-DE" sz="2000" dirty="0" smtClean="0">
                <a:effectLst/>
                <a:latin typeface="Univers LT Std 47 Cn Lt" pitchFamily="34" charset="0"/>
              </a:rPr>
              <a:t>Lukas-Evangelium 23,2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16632"/>
            <a:ext cx="6048672" cy="2862322"/>
          </a:xfrm>
        </p:spPr>
        <p:txBody>
          <a:bodyPr wrap="square">
            <a:spAutoFit/>
          </a:bodyPr>
          <a:lstStyle/>
          <a:p>
            <a:pPr algn="r"/>
            <a:r>
              <a:rPr lang="de-CH" altLang="de-DE" sz="3600" dirty="0">
                <a:solidFill>
                  <a:schemeClr val="tx1"/>
                </a:solidFill>
                <a:effectLst/>
                <a:latin typeface="Univers LT Std 47 Cn Lt" pitchFamily="34" charset="0"/>
              </a:rPr>
              <a:t>„Wir haben festgestellt, dass dieser Mann (Jesus) unser Volk aufwiegelt; er hält die </a:t>
            </a:r>
            <a:r>
              <a:rPr lang="de-CH" altLang="de-DE" sz="3600" dirty="0" smtClean="0">
                <a:solidFill>
                  <a:schemeClr val="tx1"/>
                </a:solidFill>
                <a:effectLst/>
                <a:latin typeface="Univers LT Std 47 Cn Lt" pitchFamily="34" charset="0"/>
              </a:rPr>
              <a:t>Leute</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davon </a:t>
            </a:r>
            <a:r>
              <a:rPr lang="de-CH" altLang="de-DE" sz="3600" dirty="0">
                <a:solidFill>
                  <a:schemeClr val="tx1"/>
                </a:solidFill>
                <a:effectLst/>
                <a:latin typeface="Univers LT Std 47 Cn Lt" pitchFamily="34" charset="0"/>
              </a:rPr>
              <a:t>ab, dem Kaiser </a:t>
            </a:r>
            <a:r>
              <a:rPr lang="de-CH" altLang="de-DE" sz="3600" dirty="0" smtClean="0">
                <a:solidFill>
                  <a:schemeClr val="tx1"/>
                </a:solidFill>
                <a:effectLst/>
                <a:latin typeface="Univers LT Std 47 Cn Lt" pitchFamily="34" charset="0"/>
              </a:rPr>
              <a:t>Steuern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zu </a:t>
            </a:r>
            <a:r>
              <a:rPr lang="de-CH" altLang="de-DE" sz="3600" dirty="0">
                <a:solidFill>
                  <a:schemeClr val="tx1"/>
                </a:solidFill>
                <a:effectLst/>
                <a:latin typeface="Univers LT Std 47 Cn Lt" pitchFamily="34" charset="0"/>
              </a:rPr>
              <a:t>zahlen.“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284723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4365104"/>
            <a:ext cx="6400800" cy="400110"/>
          </a:xfrm>
        </p:spPr>
        <p:txBody>
          <a:bodyPr>
            <a:spAutoFit/>
          </a:bodyPr>
          <a:lstStyle/>
          <a:p>
            <a:pPr algn="r"/>
            <a:r>
              <a:rPr lang="de-CH" altLang="de-DE" sz="2000" dirty="0" smtClean="0">
                <a:effectLst/>
                <a:latin typeface="Univers LT Std 47 Cn Lt" pitchFamily="34" charset="0"/>
              </a:rPr>
              <a:t>Esther 3,9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06754"/>
            <a:ext cx="6048672" cy="3970318"/>
          </a:xfrm>
        </p:spPr>
        <p:txBody>
          <a:bodyPr wrap="square">
            <a:spAutoFit/>
          </a:bodyPr>
          <a:lstStyle/>
          <a:p>
            <a:pPr algn="r"/>
            <a:r>
              <a:rPr lang="de-CH" altLang="de-DE" sz="3600" dirty="0">
                <a:solidFill>
                  <a:schemeClr val="tx1"/>
                </a:solidFill>
                <a:effectLst/>
                <a:latin typeface="Univers LT Std 47 Cn Lt" pitchFamily="34" charset="0"/>
              </a:rPr>
              <a:t>„Wenn der König einverstanden ist, soll der Befehl erlassen werden, sie zu töten. Ich werde dann in der Lage sein, den Verwaltern der </a:t>
            </a:r>
            <a:r>
              <a:rPr lang="de-CH" altLang="de-DE" sz="3600" dirty="0" smtClean="0">
                <a:solidFill>
                  <a:schemeClr val="tx1"/>
                </a:solidFill>
                <a:effectLst/>
                <a:latin typeface="Univers LT Std 47 Cn Lt" pitchFamily="34" charset="0"/>
              </a:rPr>
              <a:t>Staatskasse</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10‘000 </a:t>
            </a:r>
            <a:r>
              <a:rPr lang="de-CH" altLang="de-DE" sz="3600" dirty="0">
                <a:solidFill>
                  <a:schemeClr val="tx1"/>
                </a:solidFill>
                <a:effectLst/>
                <a:latin typeface="Univers LT Std 47 Cn Lt" pitchFamily="34" charset="0"/>
              </a:rPr>
              <a:t>Zentner Silber auszuhändigen.“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706723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4365104"/>
            <a:ext cx="6400800" cy="400110"/>
          </a:xfrm>
        </p:spPr>
        <p:txBody>
          <a:bodyPr>
            <a:spAutoFit/>
          </a:bodyPr>
          <a:lstStyle/>
          <a:p>
            <a:pPr algn="r"/>
            <a:r>
              <a:rPr lang="de-CH" altLang="de-DE" sz="2000" dirty="0" smtClean="0">
                <a:effectLst/>
                <a:latin typeface="Univers LT Std 47 Cn Lt" pitchFamily="34" charset="0"/>
              </a:rPr>
              <a:t>Esther 3,13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06754"/>
            <a:ext cx="6048672" cy="3970318"/>
          </a:xfrm>
        </p:spPr>
        <p:txBody>
          <a:bodyPr wrap="square">
            <a:spAutoFit/>
          </a:bodyPr>
          <a:lstStyle/>
          <a:p>
            <a:pPr algn="r"/>
            <a:r>
              <a:rPr lang="de-CH" altLang="de-DE" sz="3600" dirty="0">
                <a:solidFill>
                  <a:schemeClr val="tx1"/>
                </a:solidFill>
                <a:effectLst/>
                <a:latin typeface="Univers LT Std 47 Cn Lt" pitchFamily="34" charset="0"/>
              </a:rPr>
              <a:t>„Alle Juden – Männer, Frauen und Kinder – sollen an einem einzigen Tag, dem 13. Tag des 12. Monats, des Monats </a:t>
            </a:r>
            <a:r>
              <a:rPr lang="de-CH" altLang="de-DE" sz="3600" dirty="0" err="1">
                <a:solidFill>
                  <a:schemeClr val="tx1"/>
                </a:solidFill>
                <a:effectLst/>
                <a:latin typeface="Univers LT Std 47 Cn Lt" pitchFamily="34" charset="0"/>
              </a:rPr>
              <a:t>Adar</a:t>
            </a:r>
            <a:r>
              <a:rPr lang="de-CH" altLang="de-DE" sz="3600" dirty="0">
                <a:solidFill>
                  <a:schemeClr val="tx1"/>
                </a:solidFill>
                <a:effectLst/>
                <a:latin typeface="Univers LT Std 47 Cn Lt" pitchFamily="34" charset="0"/>
              </a:rPr>
              <a:t>, erschlagen, ermordet, ausgerottet </a:t>
            </a:r>
            <a:r>
              <a:rPr lang="de-CH" altLang="de-DE" sz="3600" dirty="0" smtClean="0">
                <a:solidFill>
                  <a:schemeClr val="tx1"/>
                </a:solidFill>
                <a:effectLst/>
                <a:latin typeface="Univers LT Std 47 Cn Lt" pitchFamily="34" charset="0"/>
              </a:rPr>
              <a:t>werden.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Ihr </a:t>
            </a:r>
            <a:r>
              <a:rPr lang="de-CH" altLang="de-DE" sz="3600" dirty="0">
                <a:solidFill>
                  <a:schemeClr val="tx1"/>
                </a:solidFill>
                <a:effectLst/>
                <a:latin typeface="Univers LT Std 47 Cn Lt" pitchFamily="34" charset="0"/>
              </a:rPr>
              <a:t>Besitz ist zur Plünderung freigegeben.“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769163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1948770"/>
            <a:ext cx="6400800" cy="400110"/>
          </a:xfrm>
        </p:spPr>
        <p:txBody>
          <a:bodyPr>
            <a:spAutoFit/>
          </a:bodyPr>
          <a:lstStyle/>
          <a:p>
            <a:pPr algn="r"/>
            <a:r>
              <a:rPr lang="de-CH" altLang="de-DE" sz="2000" dirty="0" smtClean="0">
                <a:effectLst/>
                <a:latin typeface="Univers LT Std 47 Cn Lt" pitchFamily="34" charset="0"/>
              </a:rPr>
              <a:t>Herodot, VIII, 98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332656"/>
            <a:ext cx="6048672" cy="1200329"/>
          </a:xfrm>
        </p:spPr>
        <p:txBody>
          <a:bodyPr wrap="square">
            <a:spAutoFit/>
          </a:bodyPr>
          <a:lstStyle/>
          <a:p>
            <a:pPr algn="r"/>
            <a:r>
              <a:rPr lang="de-CH" altLang="de-DE" sz="3600" dirty="0">
                <a:solidFill>
                  <a:schemeClr val="tx1"/>
                </a:solidFill>
                <a:effectLst/>
                <a:latin typeface="Univers LT Std 47 Cn Lt" pitchFamily="34" charset="0"/>
              </a:rPr>
              <a:t>„Es gibt nichts Schnelleres auf der Welt als diese persischen Boten.“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749433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956882"/>
            <a:ext cx="6400800" cy="400110"/>
          </a:xfrm>
        </p:spPr>
        <p:txBody>
          <a:bodyPr>
            <a:spAutoFit/>
          </a:bodyPr>
          <a:lstStyle/>
          <a:p>
            <a:pPr algn="r"/>
            <a:r>
              <a:rPr lang="de-CH" altLang="de-DE" sz="2000" dirty="0" smtClean="0">
                <a:effectLst/>
                <a:latin typeface="Univers LT Std 47 Cn Lt" pitchFamily="34" charset="0"/>
              </a:rPr>
              <a:t>Lukas-Evangelium 22,3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332656"/>
            <a:ext cx="6048672" cy="2308324"/>
          </a:xfrm>
        </p:spPr>
        <p:txBody>
          <a:bodyPr wrap="square">
            <a:spAutoFit/>
          </a:bodyPr>
          <a:lstStyle/>
          <a:p>
            <a:pPr algn="r"/>
            <a:r>
              <a:rPr lang="de-CH" altLang="de-DE" sz="3600" dirty="0">
                <a:solidFill>
                  <a:schemeClr val="tx1"/>
                </a:solidFill>
                <a:effectLst/>
                <a:latin typeface="Univers LT Std 47 Cn Lt" pitchFamily="34" charset="0"/>
              </a:rPr>
              <a:t>„Da ergriff der Satan Besitz von Judas, der auch </a:t>
            </a:r>
            <a:r>
              <a:rPr lang="de-CH" altLang="de-DE" sz="3600" dirty="0" err="1">
                <a:solidFill>
                  <a:schemeClr val="tx1"/>
                </a:solidFill>
                <a:effectLst/>
                <a:latin typeface="Univers LT Std 47 Cn Lt" pitchFamily="34" charset="0"/>
              </a:rPr>
              <a:t>Iskariot</a:t>
            </a:r>
            <a:r>
              <a:rPr lang="de-CH" altLang="de-DE" sz="3600" dirty="0">
                <a:solidFill>
                  <a:schemeClr val="tx1"/>
                </a:solidFill>
                <a:effectLst/>
                <a:latin typeface="Univers LT Std 47 Cn Lt" pitchFamily="34" charset="0"/>
              </a:rPr>
              <a:t> genannt wurde und einer der </a:t>
            </a:r>
            <a:r>
              <a:rPr lang="de-CH" altLang="de-DE" sz="3600" dirty="0" smtClean="0">
                <a:solidFill>
                  <a:schemeClr val="tx1"/>
                </a:solidFill>
                <a:effectLst/>
                <a:latin typeface="Univers LT Std 47 Cn Lt" pitchFamily="34" charset="0"/>
              </a:rPr>
              <a:t>zwölf</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Jünger </a:t>
            </a:r>
            <a:r>
              <a:rPr lang="de-CH" altLang="de-DE" sz="3600" dirty="0">
                <a:solidFill>
                  <a:schemeClr val="tx1"/>
                </a:solidFill>
                <a:effectLst/>
                <a:latin typeface="Univers LT Std 47 Cn Lt" pitchFamily="34" charset="0"/>
              </a:rPr>
              <a:t>war.“</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91850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956882"/>
            <a:ext cx="6400800" cy="400110"/>
          </a:xfrm>
        </p:spPr>
        <p:txBody>
          <a:bodyPr>
            <a:spAutoFit/>
          </a:bodyPr>
          <a:lstStyle/>
          <a:p>
            <a:pPr algn="r"/>
            <a:r>
              <a:rPr lang="de-CH" altLang="de-DE" sz="2000" dirty="0" smtClean="0">
                <a:effectLst/>
                <a:latin typeface="Univers LT Std 47 Cn Lt" pitchFamily="34" charset="0"/>
              </a:rPr>
              <a:t>Johannes-Evangelium 15,18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609655"/>
            <a:ext cx="6048672" cy="1754326"/>
          </a:xfrm>
        </p:spPr>
        <p:txBody>
          <a:bodyPr wrap="square">
            <a:spAutoFit/>
          </a:bodyPr>
          <a:lstStyle/>
          <a:p>
            <a:pPr algn="r"/>
            <a:r>
              <a:rPr lang="de-CH" altLang="de-DE" sz="3600" dirty="0">
                <a:solidFill>
                  <a:schemeClr val="tx1"/>
                </a:solidFill>
                <a:effectLst/>
                <a:latin typeface="Univers LT Std 47 Cn Lt" pitchFamily="34" charset="0"/>
              </a:rPr>
              <a:t>„Wenn die Welt euch hasst, dann denkt daran, dass sie mich schon vor euch gehasst hat.“ </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843985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4139952" y="188640"/>
            <a:ext cx="4824536" cy="1631216"/>
          </a:xfrm>
        </p:spPr>
        <p:txBody>
          <a:bodyPr wrap="square">
            <a:spAutoFit/>
          </a:bodyPr>
          <a:lstStyle/>
          <a:p>
            <a:pPr algn="l"/>
            <a:r>
              <a:rPr lang="de-DE" altLang="de-DE" sz="5000" dirty="0" smtClean="0">
                <a:solidFill>
                  <a:schemeClr val="tx1"/>
                </a:solidFill>
                <a:effectLst/>
                <a:latin typeface="Univers LT Std 47 Cn Lt" pitchFamily="34" charset="0"/>
              </a:rPr>
              <a:t>I. </a:t>
            </a:r>
            <a:r>
              <a:rPr lang="de-CH" altLang="de-DE" sz="5000" dirty="0">
                <a:solidFill>
                  <a:schemeClr val="tx1"/>
                </a:solidFill>
                <a:effectLst/>
                <a:latin typeface="Univers LT Std 47 Cn Lt" pitchFamily="34" charset="0"/>
              </a:rPr>
              <a:t>Die </a:t>
            </a:r>
            <a:r>
              <a:rPr lang="de-CH" altLang="de-DE" sz="5000" dirty="0" smtClean="0">
                <a:solidFill>
                  <a:schemeClr val="tx1"/>
                </a:solidFill>
                <a:effectLst/>
                <a:latin typeface="Univers LT Std 47 Cn Lt" pitchFamily="34" charset="0"/>
              </a:rPr>
              <a:t>Verkörperung</a:t>
            </a:r>
            <a:br>
              <a:rPr lang="de-CH" altLang="de-DE" sz="5000" dirty="0" smtClean="0">
                <a:solidFill>
                  <a:schemeClr val="tx1"/>
                </a:solidFill>
                <a:effectLst/>
                <a:latin typeface="Univers LT Std 47 Cn Lt" pitchFamily="34" charset="0"/>
              </a:rPr>
            </a:br>
            <a:r>
              <a:rPr lang="de-CH" altLang="de-DE" sz="5000" dirty="0" smtClean="0">
                <a:solidFill>
                  <a:schemeClr val="tx1"/>
                </a:solidFill>
                <a:effectLst/>
                <a:latin typeface="Univers LT Std 47 Cn Lt" pitchFamily="34" charset="0"/>
              </a:rPr>
              <a:t>des </a:t>
            </a:r>
            <a:r>
              <a:rPr lang="de-CH" altLang="de-DE" sz="5000" dirty="0">
                <a:solidFill>
                  <a:schemeClr val="tx1"/>
                </a:solidFill>
                <a:effectLst/>
                <a:latin typeface="Univers LT Std 47 Cn Lt" pitchFamily="34" charset="0"/>
              </a:rPr>
              <a:t>Bösen</a:t>
            </a:r>
            <a:endParaRPr lang="de-DE" altLang="de-DE" sz="5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79662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956882"/>
            <a:ext cx="6400800" cy="400110"/>
          </a:xfrm>
        </p:spPr>
        <p:txBody>
          <a:bodyPr>
            <a:spAutoFit/>
          </a:bodyPr>
          <a:lstStyle/>
          <a:p>
            <a:pPr algn="r"/>
            <a:r>
              <a:rPr lang="de-CH" altLang="de-DE" sz="2000" dirty="0" smtClean="0">
                <a:effectLst/>
                <a:latin typeface="Univers LT Std 47 Cn Lt" pitchFamily="34" charset="0"/>
              </a:rPr>
              <a:t>Johannes-Evangelium 15,20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609655"/>
            <a:ext cx="6048672" cy="1754326"/>
          </a:xfrm>
        </p:spPr>
        <p:txBody>
          <a:bodyPr wrap="square">
            <a:spAutoFit/>
          </a:bodyPr>
          <a:lstStyle/>
          <a:p>
            <a:pPr algn="r"/>
            <a:r>
              <a:rPr lang="de-CH" altLang="de-DE" sz="3600" dirty="0">
                <a:solidFill>
                  <a:schemeClr val="tx1"/>
                </a:solidFill>
                <a:effectLst/>
                <a:latin typeface="Univers LT Std 47 Cn Lt" pitchFamily="34" charset="0"/>
              </a:rPr>
              <a:t>„Wenn die Welt euch hasst, dann denkt daran, dass sie mich schon vor euch gehasst hat.“ </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4698679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861048"/>
            <a:ext cx="6400800" cy="400110"/>
          </a:xfrm>
        </p:spPr>
        <p:txBody>
          <a:bodyPr>
            <a:spAutoFit/>
          </a:bodyPr>
          <a:lstStyle/>
          <a:p>
            <a:pPr algn="r"/>
            <a:r>
              <a:rPr lang="de-CH" altLang="de-DE" sz="2000" dirty="0" smtClean="0">
                <a:effectLst/>
                <a:latin typeface="Univers LT Std 47 Cn Lt" pitchFamily="34" charset="0"/>
              </a:rPr>
              <a:t>Epheser-Brief 6,11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84688"/>
            <a:ext cx="6048672" cy="3416320"/>
          </a:xfrm>
        </p:spPr>
        <p:txBody>
          <a:bodyPr wrap="square">
            <a:spAutoFit/>
          </a:bodyPr>
          <a:lstStyle/>
          <a:p>
            <a:pPr algn="r"/>
            <a:r>
              <a:rPr lang="de-CH" altLang="de-DE" sz="3600" dirty="0">
                <a:solidFill>
                  <a:schemeClr val="tx1"/>
                </a:solidFill>
                <a:effectLst/>
                <a:latin typeface="Univers LT Std 47 Cn Lt" pitchFamily="34" charset="0"/>
              </a:rPr>
              <a:t>„Legt die Rüstung an, die Gott für euch bereithält; ergreift alle seine Waffen! Damit werdet ihr in der Lage sein, den heimtückischen Angriffen des Teufels standzuhalten.“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830966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5373216"/>
            <a:ext cx="6400800" cy="400110"/>
          </a:xfrm>
        </p:spPr>
        <p:txBody>
          <a:bodyPr>
            <a:spAutoFit/>
          </a:bodyPr>
          <a:lstStyle/>
          <a:p>
            <a:pPr algn="r"/>
            <a:r>
              <a:rPr lang="de-CH" altLang="de-DE" sz="2000" dirty="0" smtClean="0">
                <a:effectLst/>
                <a:latin typeface="Univers LT Std 47 Cn Lt" pitchFamily="34" charset="0"/>
              </a:rPr>
              <a:t>Epheser-Brief 6,12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44624"/>
            <a:ext cx="6048672" cy="5078313"/>
          </a:xfrm>
        </p:spPr>
        <p:txBody>
          <a:bodyPr wrap="square">
            <a:spAutoFit/>
          </a:bodyPr>
          <a:lstStyle/>
          <a:p>
            <a:pPr algn="r"/>
            <a:r>
              <a:rPr lang="de-CH" altLang="de-DE" sz="3600" dirty="0">
                <a:solidFill>
                  <a:schemeClr val="tx1"/>
                </a:solidFill>
                <a:effectLst/>
                <a:latin typeface="Univers LT Std 47 Cn Lt" pitchFamily="34" charset="0"/>
              </a:rPr>
              <a:t>„Denn unser Kampf richtet sich nicht gegen Wesen von </a:t>
            </a:r>
            <a:r>
              <a:rPr lang="de-CH" altLang="de-DE" sz="3600" dirty="0" smtClean="0">
                <a:solidFill>
                  <a:schemeClr val="tx1"/>
                </a:solidFill>
                <a:effectLst/>
                <a:latin typeface="Univers LT Std 47 Cn Lt" pitchFamily="34" charset="0"/>
              </a:rPr>
              <a:t>Fleisch</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und </a:t>
            </a:r>
            <a:r>
              <a:rPr lang="de-CH" altLang="de-DE" sz="3600" dirty="0">
                <a:solidFill>
                  <a:schemeClr val="tx1"/>
                </a:solidFill>
                <a:effectLst/>
                <a:latin typeface="Univers LT Std 47 Cn Lt" pitchFamily="34" charset="0"/>
              </a:rPr>
              <a:t>Blut, sondern gegen die Mächte und Gewalten der Finsternis, die über die Erde herrschen, gegen das Heer der Geister in der </a:t>
            </a:r>
            <a:r>
              <a:rPr lang="de-CH" altLang="de-DE" sz="3600" dirty="0" smtClean="0">
                <a:solidFill>
                  <a:schemeClr val="tx1"/>
                </a:solidFill>
                <a:effectLst/>
                <a:latin typeface="Univers LT Std 47 Cn Lt" pitchFamily="34" charset="0"/>
              </a:rPr>
              <a:t>unsichtbaren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Welt</a:t>
            </a:r>
            <a:r>
              <a:rPr lang="de-CH" altLang="de-DE" sz="3600" dirty="0">
                <a:solidFill>
                  <a:schemeClr val="tx1"/>
                </a:solidFill>
                <a:effectLst/>
                <a:latin typeface="Univers LT Std 47 Cn Lt" pitchFamily="34" charset="0"/>
              </a:rPr>
              <a:t>, die hinter </a:t>
            </a:r>
            <a:r>
              <a:rPr lang="de-CH" altLang="de-DE" sz="3600" dirty="0" smtClean="0">
                <a:solidFill>
                  <a:schemeClr val="tx1"/>
                </a:solidFill>
                <a:effectLst/>
                <a:latin typeface="Univers LT Std 47 Cn Lt" pitchFamily="34" charset="0"/>
              </a:rPr>
              <a:t>allem</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Bösen </a:t>
            </a:r>
            <a:r>
              <a:rPr lang="de-CH" altLang="de-DE" sz="3600" dirty="0">
                <a:solidFill>
                  <a:schemeClr val="tx1"/>
                </a:solidFill>
                <a:effectLst/>
                <a:latin typeface="Univers LT Std 47 Cn Lt" pitchFamily="34" charset="0"/>
              </a:rPr>
              <a:t>stehen.“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4040578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635896" y="332656"/>
            <a:ext cx="5377630" cy="1631216"/>
          </a:xfrm>
        </p:spPr>
        <p:txBody>
          <a:bodyPr wrap="square">
            <a:spAutoFit/>
          </a:bodyPr>
          <a:lstStyle/>
          <a:p>
            <a:pPr algn="l"/>
            <a:r>
              <a:rPr lang="de-DE" altLang="de-DE" sz="5000" dirty="0" smtClean="0">
                <a:solidFill>
                  <a:schemeClr val="tx1"/>
                </a:solidFill>
                <a:effectLst/>
                <a:latin typeface="Univers LT Std 47 Cn Lt" pitchFamily="34" charset="0"/>
              </a:rPr>
              <a:t>II. </a:t>
            </a:r>
            <a:r>
              <a:rPr lang="de-CH" altLang="de-DE" sz="5000" dirty="0">
                <a:solidFill>
                  <a:schemeClr val="tx1"/>
                </a:solidFill>
                <a:effectLst/>
                <a:latin typeface="Univers LT Std 47 Cn Lt" pitchFamily="34" charset="0"/>
              </a:rPr>
              <a:t>Die </a:t>
            </a:r>
            <a:r>
              <a:rPr lang="de-CH" altLang="de-DE" sz="5000" dirty="0" smtClean="0">
                <a:solidFill>
                  <a:schemeClr val="tx1"/>
                </a:solidFill>
                <a:effectLst/>
                <a:latin typeface="Univers LT Std 47 Cn Lt" pitchFamily="34" charset="0"/>
              </a:rPr>
              <a:t>Perspektive</a:t>
            </a:r>
            <a:br>
              <a:rPr lang="de-CH" altLang="de-DE" sz="5000" dirty="0" smtClean="0">
                <a:solidFill>
                  <a:schemeClr val="tx1"/>
                </a:solidFill>
                <a:effectLst/>
                <a:latin typeface="Univers LT Std 47 Cn Lt" pitchFamily="34" charset="0"/>
              </a:rPr>
            </a:br>
            <a:r>
              <a:rPr lang="de-CH" altLang="de-DE" sz="5000" dirty="0" smtClean="0">
                <a:solidFill>
                  <a:schemeClr val="tx1"/>
                </a:solidFill>
                <a:effectLst/>
                <a:latin typeface="Univers LT Std 47 Cn Lt" pitchFamily="34" charset="0"/>
              </a:rPr>
              <a:t>des </a:t>
            </a:r>
            <a:r>
              <a:rPr lang="de-CH" altLang="de-DE" sz="5000" dirty="0">
                <a:solidFill>
                  <a:schemeClr val="tx1"/>
                </a:solidFill>
                <a:effectLst/>
                <a:latin typeface="Univers LT Std 47 Cn Lt" pitchFamily="34" charset="0"/>
              </a:rPr>
              <a:t>Gottesfürchtigen</a:t>
            </a:r>
            <a:endParaRPr lang="de-DE" altLang="de-DE" sz="5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3008111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564904"/>
            <a:ext cx="6400800" cy="400110"/>
          </a:xfrm>
        </p:spPr>
        <p:txBody>
          <a:bodyPr>
            <a:spAutoFit/>
          </a:bodyPr>
          <a:lstStyle/>
          <a:p>
            <a:pPr algn="r"/>
            <a:r>
              <a:rPr lang="de-CH" altLang="de-DE" sz="2000" dirty="0" smtClean="0">
                <a:effectLst/>
                <a:latin typeface="Univers LT Std 47 Cn Lt" pitchFamily="34" charset="0"/>
              </a:rPr>
              <a:t>Esther 4,3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609655"/>
            <a:ext cx="6048672" cy="1754326"/>
          </a:xfrm>
        </p:spPr>
        <p:txBody>
          <a:bodyPr wrap="square">
            <a:spAutoFit/>
          </a:bodyPr>
          <a:lstStyle/>
          <a:p>
            <a:pPr algn="r"/>
            <a:r>
              <a:rPr lang="de-CH" altLang="de-DE" sz="3600" dirty="0">
                <a:solidFill>
                  <a:schemeClr val="tx1"/>
                </a:solidFill>
                <a:effectLst/>
                <a:latin typeface="Univers LT Std 47 Cn Lt" pitchFamily="34" charset="0"/>
              </a:rPr>
              <a:t>„Sie fasteten, weinten </a:t>
            </a:r>
            <a:r>
              <a:rPr lang="de-CH" altLang="de-DE" sz="3600" dirty="0" smtClean="0">
                <a:solidFill>
                  <a:schemeClr val="tx1"/>
                </a:solidFill>
                <a:effectLst/>
                <a:latin typeface="Univers LT Std 47 Cn Lt" pitchFamily="34" charset="0"/>
              </a:rPr>
              <a:t>und</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klagten </a:t>
            </a:r>
            <a:r>
              <a:rPr lang="de-CH" altLang="de-DE" sz="3600" dirty="0">
                <a:solidFill>
                  <a:schemeClr val="tx1"/>
                </a:solidFill>
                <a:effectLst/>
                <a:latin typeface="Univers LT Std 47 Cn Lt" pitchFamily="34" charset="0"/>
              </a:rPr>
              <a:t>und viele </a:t>
            </a:r>
            <a:r>
              <a:rPr lang="de-CH" altLang="de-DE" sz="3600" dirty="0" smtClean="0">
                <a:solidFill>
                  <a:schemeClr val="tx1"/>
                </a:solidFill>
                <a:effectLst/>
                <a:latin typeface="Univers LT Std 47 Cn Lt" pitchFamily="34" charset="0"/>
              </a:rPr>
              <a:t>sassen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im </a:t>
            </a:r>
            <a:r>
              <a:rPr lang="de-CH" altLang="de-DE" sz="3600" dirty="0">
                <a:solidFill>
                  <a:schemeClr val="tx1"/>
                </a:solidFill>
                <a:effectLst/>
                <a:latin typeface="Univers LT Std 47 Cn Lt" pitchFamily="34" charset="0"/>
              </a:rPr>
              <a:t>Sack in der Asche.“</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5144800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564904"/>
            <a:ext cx="6400800" cy="400110"/>
          </a:xfrm>
        </p:spPr>
        <p:txBody>
          <a:bodyPr>
            <a:spAutoFit/>
          </a:bodyPr>
          <a:lstStyle/>
          <a:p>
            <a:pPr algn="r"/>
            <a:r>
              <a:rPr lang="de-CH" altLang="de-DE" sz="2000" dirty="0" smtClean="0">
                <a:effectLst/>
                <a:latin typeface="Univers LT Std 47 Cn Lt" pitchFamily="34" charset="0"/>
              </a:rPr>
              <a:t>Esther 3,15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609655"/>
            <a:ext cx="6048672" cy="1754326"/>
          </a:xfrm>
        </p:spPr>
        <p:txBody>
          <a:bodyPr wrap="square">
            <a:spAutoFit/>
          </a:bodyPr>
          <a:lstStyle/>
          <a:p>
            <a:pPr algn="r"/>
            <a:r>
              <a:rPr lang="de-CH" altLang="de-DE" sz="3600" dirty="0">
                <a:solidFill>
                  <a:schemeClr val="tx1"/>
                </a:solidFill>
                <a:effectLst/>
                <a:latin typeface="Univers LT Std 47 Cn Lt" pitchFamily="34" charset="0"/>
              </a:rPr>
              <a:t> „Der König und Haman liessen sich zu einem </a:t>
            </a:r>
            <a:r>
              <a:rPr lang="de-CH" altLang="de-DE" sz="3600" dirty="0" smtClean="0">
                <a:solidFill>
                  <a:schemeClr val="tx1"/>
                </a:solidFill>
                <a:effectLst/>
                <a:latin typeface="Univers LT Std 47 Cn Lt" pitchFamily="34" charset="0"/>
              </a:rPr>
              <a:t>Trinkgelage</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nieder</a:t>
            </a:r>
            <a:r>
              <a:rPr lang="de-CH" altLang="de-DE" sz="3600" dirty="0">
                <a:solidFill>
                  <a:schemeClr val="tx1"/>
                </a:solidFill>
                <a:effectLst/>
                <a:latin typeface="Univers LT Std 47 Cn Lt" pitchFamily="34" charset="0"/>
              </a:rPr>
              <a: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397311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564904"/>
            <a:ext cx="6400800" cy="400110"/>
          </a:xfrm>
        </p:spPr>
        <p:txBody>
          <a:bodyPr>
            <a:spAutoFit/>
          </a:bodyPr>
          <a:lstStyle/>
          <a:p>
            <a:pPr algn="r"/>
            <a:r>
              <a:rPr lang="de-CH" altLang="de-DE" sz="2000" dirty="0" smtClean="0">
                <a:effectLst/>
                <a:latin typeface="Univers LT Std 47 Cn Lt" pitchFamily="34" charset="0"/>
              </a:rPr>
              <a:t>Esther 4,8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71800" y="332656"/>
            <a:ext cx="6336704" cy="1754326"/>
          </a:xfrm>
        </p:spPr>
        <p:txBody>
          <a:bodyPr wrap="square">
            <a:spAutoFit/>
          </a:bodyPr>
          <a:lstStyle/>
          <a:p>
            <a:pPr algn="r"/>
            <a:r>
              <a:rPr lang="de-CH" altLang="de-DE" sz="3600" dirty="0">
                <a:solidFill>
                  <a:schemeClr val="tx1"/>
                </a:solidFill>
                <a:effectLst/>
                <a:latin typeface="Univers LT Std 47 Cn Lt" pitchFamily="34" charset="0"/>
              </a:rPr>
              <a:t> „Er sollte Ester dringend auffordern, zum König zu gehen und </a:t>
            </a:r>
            <a:r>
              <a:rPr lang="de-CH" altLang="de-DE" sz="3600" dirty="0" smtClean="0">
                <a:solidFill>
                  <a:schemeClr val="tx1"/>
                </a:solidFill>
                <a:effectLst/>
                <a:latin typeface="Univers LT Std 47 Cn Lt" pitchFamily="34" charset="0"/>
              </a:rPr>
              <a:t>für</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ihr </a:t>
            </a:r>
            <a:r>
              <a:rPr lang="de-CH" altLang="de-DE" sz="3600" dirty="0">
                <a:solidFill>
                  <a:schemeClr val="tx1"/>
                </a:solidFill>
                <a:effectLst/>
                <a:latin typeface="Univers LT Std 47 Cn Lt" pitchFamily="34" charset="0"/>
              </a:rPr>
              <a:t>Volk um Gnade zu bitten.“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4369583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5981218"/>
            <a:ext cx="6400800" cy="400110"/>
          </a:xfrm>
        </p:spPr>
        <p:txBody>
          <a:bodyPr>
            <a:spAutoFit/>
          </a:bodyPr>
          <a:lstStyle/>
          <a:p>
            <a:pPr algn="r"/>
            <a:r>
              <a:rPr lang="de-CH" altLang="de-DE" sz="2000" dirty="0" smtClean="0">
                <a:effectLst/>
                <a:latin typeface="Univers LT Std 47 Cn Lt" pitchFamily="34" charset="0"/>
              </a:rPr>
              <a:t>Esther 4,8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71800" y="19645"/>
            <a:ext cx="6336704" cy="6001643"/>
          </a:xfrm>
        </p:spPr>
        <p:txBody>
          <a:bodyPr wrap="square">
            <a:spAutoFit/>
          </a:bodyPr>
          <a:lstStyle/>
          <a:p>
            <a:pPr algn="r"/>
            <a:r>
              <a:rPr lang="de-CH" altLang="de-DE" sz="3200" dirty="0">
                <a:solidFill>
                  <a:schemeClr val="tx1"/>
                </a:solidFill>
                <a:effectLst/>
                <a:latin typeface="Univers LT Std 47 Cn Lt" pitchFamily="34" charset="0"/>
              </a:rPr>
              <a:t> „Alle, die im Dienst des Königs stehen, und alle seine Untertanen in den Provinzen des Reiches kennen das unverbrüchliche </a:t>
            </a:r>
            <a:r>
              <a:rPr lang="de-CH" altLang="de-DE" sz="3200" dirty="0" smtClean="0">
                <a:solidFill>
                  <a:schemeClr val="tx1"/>
                </a:solidFill>
                <a:effectLst/>
                <a:latin typeface="Univers LT Std 47 Cn Lt" pitchFamily="34" charset="0"/>
              </a:rPr>
              <a:t>Gesetz:</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Wer </a:t>
            </a:r>
            <a:r>
              <a:rPr lang="de-CH" altLang="de-DE" sz="3200" dirty="0" err="1">
                <a:solidFill>
                  <a:schemeClr val="tx1"/>
                </a:solidFill>
                <a:effectLst/>
                <a:latin typeface="Univers LT Std 47 Cn Lt" pitchFamily="34" charset="0"/>
              </a:rPr>
              <a:t>ungerufen</a:t>
            </a:r>
            <a:r>
              <a:rPr lang="de-CH" altLang="de-DE" sz="3200" dirty="0">
                <a:solidFill>
                  <a:schemeClr val="tx1"/>
                </a:solidFill>
                <a:effectLst/>
                <a:latin typeface="Univers LT Std 47 Cn Lt" pitchFamily="34" charset="0"/>
              </a:rPr>
              <a:t>, ob Mann oder </a:t>
            </a:r>
            <a:r>
              <a:rPr lang="de-CH" altLang="de-DE" sz="3200" dirty="0" smtClean="0">
                <a:solidFill>
                  <a:schemeClr val="tx1"/>
                </a:solidFill>
                <a:effectLst/>
                <a:latin typeface="Univers LT Std 47 Cn Lt" pitchFamily="34" charset="0"/>
              </a:rPr>
              <a:t>Frau,</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zum </a:t>
            </a:r>
            <a:r>
              <a:rPr lang="de-CH" altLang="de-DE" sz="3200" dirty="0">
                <a:solidFill>
                  <a:schemeClr val="tx1"/>
                </a:solidFill>
                <a:effectLst/>
                <a:latin typeface="Univers LT Std 47 Cn Lt" pitchFamily="34" charset="0"/>
              </a:rPr>
              <a:t>König in den inneren Hof des Palastes geht, muss </a:t>
            </a:r>
            <a:r>
              <a:rPr lang="de-CH" altLang="de-DE" sz="3200" dirty="0" smtClean="0">
                <a:solidFill>
                  <a:schemeClr val="tx1"/>
                </a:solidFill>
                <a:effectLst/>
                <a:latin typeface="Univers LT Std 47 Cn Lt" pitchFamily="34" charset="0"/>
              </a:rPr>
              <a:t>sterben.</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Nur </a:t>
            </a:r>
            <a:r>
              <a:rPr lang="de-CH" altLang="de-DE" sz="3200" dirty="0">
                <a:solidFill>
                  <a:schemeClr val="tx1"/>
                </a:solidFill>
                <a:effectLst/>
                <a:latin typeface="Univers LT Std 47 Cn Lt" pitchFamily="34" charset="0"/>
              </a:rPr>
              <a:t>wenn der König ihm </a:t>
            </a:r>
            <a:r>
              <a:rPr lang="de-CH" altLang="de-DE" sz="3200" dirty="0" smtClean="0">
                <a:solidFill>
                  <a:schemeClr val="tx1"/>
                </a:solidFill>
                <a:effectLst/>
                <a:latin typeface="Univers LT Std 47 Cn Lt" pitchFamily="34" charset="0"/>
              </a:rPr>
              <a:t>das</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goldene </a:t>
            </a:r>
            <a:r>
              <a:rPr lang="de-CH" altLang="de-DE" sz="3200" dirty="0">
                <a:solidFill>
                  <a:schemeClr val="tx1"/>
                </a:solidFill>
                <a:effectLst/>
                <a:latin typeface="Univers LT Std 47 Cn Lt" pitchFamily="34" charset="0"/>
              </a:rPr>
              <a:t>Zepter </a:t>
            </a:r>
            <a:r>
              <a:rPr lang="de-CH" altLang="de-DE" sz="3200" dirty="0" smtClean="0">
                <a:solidFill>
                  <a:schemeClr val="tx1"/>
                </a:solidFill>
                <a:effectLst/>
                <a:latin typeface="Univers LT Std 47 Cn Lt" pitchFamily="34" charset="0"/>
              </a:rPr>
              <a:t>entgegenstreckt,</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wird </a:t>
            </a:r>
            <a:r>
              <a:rPr lang="de-CH" altLang="de-DE" sz="3200" dirty="0">
                <a:solidFill>
                  <a:schemeClr val="tx1"/>
                </a:solidFill>
                <a:effectLst/>
                <a:latin typeface="Univers LT Std 47 Cn Lt" pitchFamily="34" charset="0"/>
              </a:rPr>
              <a:t>er am Leben gelassen. </a:t>
            </a:r>
            <a:r>
              <a:rPr lang="de-CH" altLang="de-DE" sz="3200" dirty="0" smtClean="0">
                <a:solidFill>
                  <a:schemeClr val="tx1"/>
                </a:solidFill>
                <a:effectLst/>
                <a:latin typeface="Univers LT Std 47 Cn Lt" pitchFamily="34" charset="0"/>
              </a:rPr>
              <a:t>Mich</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hat der </a:t>
            </a:r>
            <a:r>
              <a:rPr lang="de-CH" altLang="de-DE" sz="3200" dirty="0">
                <a:solidFill>
                  <a:schemeClr val="tx1"/>
                </a:solidFill>
                <a:effectLst/>
                <a:latin typeface="Univers LT Std 47 Cn Lt" pitchFamily="34" charset="0"/>
              </a:rPr>
              <a:t>König jetzt schon </a:t>
            </a:r>
            <a:r>
              <a:rPr lang="de-CH" altLang="de-DE" sz="3200" dirty="0" smtClean="0">
                <a:solidFill>
                  <a:schemeClr val="tx1"/>
                </a:solidFill>
                <a:effectLst/>
                <a:latin typeface="Univers LT Std 47 Cn Lt" pitchFamily="34" charset="0"/>
              </a:rPr>
              <a:t>dreissig</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Tage </a:t>
            </a:r>
            <a:r>
              <a:rPr lang="de-CH" altLang="de-DE" sz="3200" dirty="0">
                <a:solidFill>
                  <a:schemeClr val="tx1"/>
                </a:solidFill>
                <a:effectLst/>
                <a:latin typeface="Univers LT Std 47 Cn Lt" pitchFamily="34" charset="0"/>
              </a:rPr>
              <a:t>nicht mehr zu sich rufen lassen.“</a:t>
            </a:r>
            <a:endParaRPr lang="de-DE" altLang="de-DE" sz="3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0599562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5981218"/>
            <a:ext cx="6400800" cy="400110"/>
          </a:xfrm>
        </p:spPr>
        <p:txBody>
          <a:bodyPr>
            <a:spAutoFit/>
          </a:bodyPr>
          <a:lstStyle/>
          <a:p>
            <a:pPr algn="r"/>
            <a:r>
              <a:rPr lang="de-CH" altLang="de-DE" sz="2000" dirty="0" smtClean="0">
                <a:effectLst/>
                <a:latin typeface="Univers LT Std 47 Cn Lt" pitchFamily="34" charset="0"/>
              </a:rPr>
              <a:t>Esther 4,13-14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71800" y="19645"/>
            <a:ext cx="6336704" cy="6001643"/>
          </a:xfrm>
        </p:spPr>
        <p:txBody>
          <a:bodyPr wrap="square">
            <a:spAutoFit/>
          </a:bodyPr>
          <a:lstStyle/>
          <a:p>
            <a:pPr algn="r"/>
            <a:r>
              <a:rPr lang="de-CH" altLang="de-DE" sz="3200" dirty="0">
                <a:solidFill>
                  <a:schemeClr val="tx1"/>
                </a:solidFill>
                <a:effectLst/>
                <a:latin typeface="Univers LT Std 47 Cn Lt" pitchFamily="34" charset="0"/>
              </a:rPr>
              <a:t> „Denk nur nicht, dass du im Königspalast dein Leben retten kannst, wenn alle anderen Juden umgebracht werden!  Wenn du in dieser Stunde schweigst, wird den Juden von anderswo </a:t>
            </a:r>
            <a:r>
              <a:rPr lang="de-CH" altLang="de-DE" sz="3200" dirty="0" smtClean="0">
                <a:solidFill>
                  <a:schemeClr val="tx1"/>
                </a:solidFill>
                <a:effectLst/>
                <a:latin typeface="Univers LT Std 47 Cn Lt" pitchFamily="34" charset="0"/>
              </a:rPr>
              <a:t>her</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Hilfe </a:t>
            </a:r>
            <a:r>
              <a:rPr lang="de-CH" altLang="de-DE" sz="3200" dirty="0">
                <a:solidFill>
                  <a:schemeClr val="tx1"/>
                </a:solidFill>
                <a:effectLst/>
                <a:latin typeface="Univers LT Std 47 Cn Lt" pitchFamily="34" charset="0"/>
              </a:rPr>
              <a:t>und Rettung kommen. </a:t>
            </a:r>
            <a:r>
              <a:rPr lang="de-CH" altLang="de-DE" sz="3200" dirty="0" smtClean="0">
                <a:solidFill>
                  <a:schemeClr val="tx1"/>
                </a:solidFill>
                <a:effectLst/>
                <a:latin typeface="Univers LT Std 47 Cn Lt" pitchFamily="34" charset="0"/>
              </a:rPr>
              <a:t>Aber</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du </a:t>
            </a:r>
            <a:r>
              <a:rPr lang="de-CH" altLang="de-DE" sz="3200" dirty="0">
                <a:solidFill>
                  <a:schemeClr val="tx1"/>
                </a:solidFill>
                <a:effectLst/>
                <a:latin typeface="Univers LT Std 47 Cn Lt" pitchFamily="34" charset="0"/>
              </a:rPr>
              <a:t>und deine Familie, ihr </a:t>
            </a:r>
            <a:r>
              <a:rPr lang="de-CH" altLang="de-DE" sz="3200" dirty="0" smtClean="0">
                <a:solidFill>
                  <a:schemeClr val="tx1"/>
                </a:solidFill>
                <a:effectLst/>
                <a:latin typeface="Univers LT Std 47 Cn Lt" pitchFamily="34" charset="0"/>
              </a:rPr>
              <a:t>habt</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dann euer </a:t>
            </a:r>
            <a:r>
              <a:rPr lang="de-CH" altLang="de-DE" sz="3200" dirty="0">
                <a:solidFill>
                  <a:schemeClr val="tx1"/>
                </a:solidFill>
                <a:effectLst/>
                <a:latin typeface="Univers LT Std 47 Cn Lt" pitchFamily="34" charset="0"/>
              </a:rPr>
              <a:t>Leben verwirkt </a:t>
            </a:r>
            <a:r>
              <a:rPr lang="de-CH" altLang="de-DE" sz="3200" dirty="0" smtClean="0">
                <a:solidFill>
                  <a:schemeClr val="tx1"/>
                </a:solidFill>
                <a:effectLst/>
                <a:latin typeface="Univers LT Std 47 Cn Lt" pitchFamily="34" charset="0"/>
              </a:rPr>
              <a:t>und</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werdet </a:t>
            </a:r>
            <a:r>
              <a:rPr lang="de-CH" altLang="de-DE" sz="3200" dirty="0">
                <a:solidFill>
                  <a:schemeClr val="tx1"/>
                </a:solidFill>
                <a:effectLst/>
                <a:latin typeface="Univers LT Std 47 Cn Lt" pitchFamily="34" charset="0"/>
              </a:rPr>
              <a:t>zugrunde gehen. </a:t>
            </a:r>
            <a:r>
              <a:rPr lang="de-CH" altLang="de-DE" sz="3200" dirty="0" smtClean="0">
                <a:solidFill>
                  <a:schemeClr val="tx1"/>
                </a:solidFill>
                <a:effectLst/>
                <a:latin typeface="Univers LT Std 47 Cn Lt" pitchFamily="34" charset="0"/>
              </a:rPr>
              <a:t>Wer</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weiss</a:t>
            </a:r>
            <a:r>
              <a:rPr lang="de-CH" altLang="de-DE" sz="3200" dirty="0">
                <a:solidFill>
                  <a:schemeClr val="tx1"/>
                </a:solidFill>
                <a:effectLst/>
                <a:latin typeface="Univers LT Std 47 Cn Lt" pitchFamily="34" charset="0"/>
              </a:rPr>
              <a:t>, ob du nicht genau </a:t>
            </a:r>
            <a:r>
              <a:rPr lang="de-CH" altLang="de-DE" sz="3200" dirty="0" smtClean="0">
                <a:solidFill>
                  <a:schemeClr val="tx1"/>
                </a:solidFill>
                <a:effectLst/>
                <a:latin typeface="Univers LT Std 47 Cn Lt" pitchFamily="34" charset="0"/>
              </a:rPr>
              <a:t>um</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dieser </a:t>
            </a:r>
            <a:r>
              <a:rPr lang="de-CH" altLang="de-DE" sz="3200" dirty="0">
                <a:solidFill>
                  <a:schemeClr val="tx1"/>
                </a:solidFill>
                <a:effectLst/>
                <a:latin typeface="Univers LT Std 47 Cn Lt" pitchFamily="34" charset="0"/>
              </a:rPr>
              <a:t>Gelegenheit </a:t>
            </a:r>
            <a:r>
              <a:rPr lang="de-CH" altLang="de-DE" sz="3200" dirty="0" smtClean="0">
                <a:solidFill>
                  <a:schemeClr val="tx1"/>
                </a:solidFill>
                <a:effectLst/>
                <a:latin typeface="Univers LT Std 47 Cn Lt" pitchFamily="34" charset="0"/>
              </a:rPr>
              <a:t>willen</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zur </a:t>
            </a:r>
            <a:r>
              <a:rPr lang="de-CH" altLang="de-DE" sz="3200" dirty="0">
                <a:solidFill>
                  <a:schemeClr val="tx1"/>
                </a:solidFill>
                <a:effectLst/>
                <a:latin typeface="Univers LT Std 47 Cn Lt" pitchFamily="34" charset="0"/>
              </a:rPr>
              <a:t>Königin erhoben worden bist?“</a:t>
            </a:r>
            <a:endParaRPr lang="de-DE" altLang="de-DE" sz="3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7402205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140968"/>
            <a:ext cx="6400800" cy="400110"/>
          </a:xfrm>
        </p:spPr>
        <p:txBody>
          <a:bodyPr>
            <a:spAutoFit/>
          </a:bodyPr>
          <a:lstStyle/>
          <a:p>
            <a:pPr algn="r"/>
            <a:r>
              <a:rPr lang="de-CH" altLang="de-DE" sz="2000" dirty="0" smtClean="0">
                <a:effectLst/>
                <a:latin typeface="Univers LT Std 47 Cn Lt" pitchFamily="34" charset="0"/>
              </a:rPr>
              <a:t>Daniel 2,21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71800" y="62622"/>
            <a:ext cx="6336704" cy="2862322"/>
          </a:xfrm>
        </p:spPr>
        <p:txBody>
          <a:bodyPr wrap="square">
            <a:spAutoFit/>
          </a:bodyPr>
          <a:lstStyle/>
          <a:p>
            <a:pPr algn="r"/>
            <a:r>
              <a:rPr lang="de-CH" altLang="de-DE" sz="3600" dirty="0">
                <a:solidFill>
                  <a:schemeClr val="tx1"/>
                </a:solidFill>
                <a:effectLst/>
                <a:latin typeface="Univers LT Std 47 Cn Lt" pitchFamily="34" charset="0"/>
              </a:rPr>
              <a:t> „Gott verändert das Bestehende und gibt allem seine Frist; er </a:t>
            </a:r>
            <a:r>
              <a:rPr lang="de-CH" altLang="de-DE" sz="3600" dirty="0" smtClean="0">
                <a:solidFill>
                  <a:schemeClr val="tx1"/>
                </a:solidFill>
                <a:effectLst/>
                <a:latin typeface="Univers LT Std 47 Cn Lt" pitchFamily="34" charset="0"/>
              </a:rPr>
              <a:t>setzt</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Könige </a:t>
            </a:r>
            <a:r>
              <a:rPr lang="de-CH" altLang="de-DE" sz="3600" dirty="0">
                <a:solidFill>
                  <a:schemeClr val="tx1"/>
                </a:solidFill>
                <a:effectLst/>
                <a:latin typeface="Univers LT Std 47 Cn Lt" pitchFamily="34" charset="0"/>
              </a:rPr>
              <a:t>ab und setzt Könige ein. Er gibt den Weisen ihre </a:t>
            </a:r>
            <a:r>
              <a:rPr lang="de-CH" altLang="de-DE" sz="3600" dirty="0" smtClean="0">
                <a:solidFill>
                  <a:schemeClr val="tx1"/>
                </a:solidFill>
                <a:effectLst/>
                <a:latin typeface="Univers LT Std 47 Cn Lt" pitchFamily="34" charset="0"/>
              </a:rPr>
              <a:t>Weisheit</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und </a:t>
            </a:r>
            <a:r>
              <a:rPr lang="de-CH" altLang="de-DE" sz="3600" dirty="0">
                <a:solidFill>
                  <a:schemeClr val="tx1"/>
                </a:solidFill>
                <a:effectLst/>
                <a:latin typeface="Univers LT Std 47 Cn Lt" pitchFamily="34" charset="0"/>
              </a:rPr>
              <a:t>den Klugen ihren Verstand.“</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990463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316922"/>
            <a:ext cx="6400800" cy="400110"/>
          </a:xfrm>
        </p:spPr>
        <p:txBody>
          <a:bodyPr>
            <a:spAutoFit/>
          </a:bodyPr>
          <a:lstStyle/>
          <a:p>
            <a:pPr algn="r"/>
            <a:r>
              <a:rPr lang="de-CH" altLang="de-DE" sz="2000" dirty="0" smtClean="0">
                <a:effectLst/>
                <a:latin typeface="Univers LT Std 47 Cn Lt" pitchFamily="34" charset="0"/>
              </a:rPr>
              <a:t>Esther 3,2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16632"/>
            <a:ext cx="6048672" cy="2862322"/>
          </a:xfrm>
        </p:spPr>
        <p:txBody>
          <a:bodyPr wrap="square">
            <a:spAutoFit/>
          </a:bodyPr>
          <a:lstStyle/>
          <a:p>
            <a:pPr algn="r"/>
            <a:r>
              <a:rPr lang="de-CH" altLang="de-DE" sz="3600" dirty="0">
                <a:solidFill>
                  <a:schemeClr val="tx1"/>
                </a:solidFill>
                <a:effectLst/>
                <a:latin typeface="Univers LT Std 47 Cn Lt" pitchFamily="34" charset="0"/>
              </a:rPr>
              <a:t>„Alle königlichen Beamten in der </a:t>
            </a:r>
            <a:r>
              <a:rPr lang="de-CH" altLang="de-DE" sz="3600" dirty="0" err="1">
                <a:solidFill>
                  <a:schemeClr val="tx1"/>
                </a:solidFill>
                <a:effectLst/>
                <a:latin typeface="Univers LT Std 47 Cn Lt" pitchFamily="34" charset="0"/>
              </a:rPr>
              <a:t>Torhalle</a:t>
            </a:r>
            <a:r>
              <a:rPr lang="de-CH" altLang="de-DE" sz="3600" dirty="0">
                <a:solidFill>
                  <a:schemeClr val="tx1"/>
                </a:solidFill>
                <a:effectLst/>
                <a:latin typeface="Univers LT Std 47 Cn Lt" pitchFamily="34" charset="0"/>
              </a:rPr>
              <a:t> des Palastbezirks knieten vor Haman nieder und </a:t>
            </a:r>
            <a:r>
              <a:rPr lang="de-CH" altLang="de-DE" sz="3600" dirty="0" smtClean="0">
                <a:solidFill>
                  <a:schemeClr val="tx1"/>
                </a:solidFill>
                <a:effectLst/>
                <a:latin typeface="Univers LT Std 47 Cn Lt" pitchFamily="34" charset="0"/>
              </a:rPr>
              <a:t>beugten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sich </a:t>
            </a:r>
            <a:r>
              <a:rPr lang="de-CH" altLang="de-DE" sz="3600" dirty="0">
                <a:solidFill>
                  <a:schemeClr val="tx1"/>
                </a:solidFill>
                <a:effectLst/>
                <a:latin typeface="Univers LT Std 47 Cn Lt" pitchFamily="34" charset="0"/>
              </a:rPr>
              <a:t>tief vor ihm, wie der </a:t>
            </a:r>
            <a:r>
              <a:rPr lang="de-CH" altLang="de-DE" sz="3600" dirty="0" smtClean="0">
                <a:solidFill>
                  <a:schemeClr val="tx1"/>
                </a:solidFill>
                <a:effectLst/>
                <a:latin typeface="Univers LT Std 47 Cn Lt" pitchFamily="34" charset="0"/>
              </a:rPr>
              <a:t>König</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es </a:t>
            </a:r>
            <a:r>
              <a:rPr lang="de-CH" altLang="de-DE" sz="3600" dirty="0">
                <a:solidFill>
                  <a:schemeClr val="tx1"/>
                </a:solidFill>
                <a:effectLst/>
                <a:latin typeface="Univers LT Std 47 Cn Lt" pitchFamily="34" charset="0"/>
              </a:rPr>
              <a:t>befohlen hatte.“</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14923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404664"/>
            <a:ext cx="8568952" cy="1200329"/>
          </a:xfrm>
        </p:spPr>
        <p:txBody>
          <a:bodyPr wrap="square">
            <a:spAutoFit/>
          </a:bodyPr>
          <a:lstStyle/>
          <a:p>
            <a:pPr algn="r"/>
            <a:r>
              <a:rPr lang="de-DE" altLang="de-DE" sz="7200" dirty="0" smtClean="0">
                <a:solidFill>
                  <a:schemeClr val="tx1"/>
                </a:solidFill>
                <a:effectLst/>
                <a:latin typeface="Univers LT Std 47 Cn Lt" pitchFamily="34" charset="0"/>
              </a:rPr>
              <a:t>Schlussgedanke</a:t>
            </a:r>
            <a:endParaRPr lang="de-DE" altLang="de-DE" sz="7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564904"/>
            <a:ext cx="6400800" cy="400110"/>
          </a:xfrm>
        </p:spPr>
        <p:txBody>
          <a:bodyPr>
            <a:spAutoFit/>
          </a:bodyPr>
          <a:lstStyle/>
          <a:p>
            <a:pPr algn="r"/>
            <a:r>
              <a:rPr lang="de-CH" altLang="de-DE" sz="2000" dirty="0" smtClean="0">
                <a:effectLst/>
                <a:latin typeface="Univers LT Std 47 Cn Lt" pitchFamily="34" charset="0"/>
              </a:rPr>
              <a:t>Esther 4,16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701988"/>
            <a:ext cx="6048672" cy="1569660"/>
          </a:xfrm>
        </p:spPr>
        <p:txBody>
          <a:bodyPr wrap="square">
            <a:spAutoFit/>
          </a:bodyPr>
          <a:lstStyle/>
          <a:p>
            <a:pPr algn="r"/>
            <a:r>
              <a:rPr lang="de-CH" altLang="de-DE" sz="4800" dirty="0">
                <a:solidFill>
                  <a:schemeClr val="tx1"/>
                </a:solidFill>
                <a:effectLst/>
                <a:latin typeface="Univers LT Std 47 Cn Lt" pitchFamily="34" charset="0"/>
              </a:rPr>
              <a:t> „Komme ich </a:t>
            </a:r>
            <a:r>
              <a:rPr lang="de-CH" altLang="de-DE" sz="4800" dirty="0" smtClean="0">
                <a:solidFill>
                  <a:schemeClr val="tx1"/>
                </a:solidFill>
                <a:effectLst/>
                <a:latin typeface="Univers LT Std 47 Cn Lt" pitchFamily="34" charset="0"/>
              </a:rPr>
              <a:t>um,</a:t>
            </a:r>
            <a:br>
              <a:rPr lang="de-CH" altLang="de-DE" sz="4800" dirty="0" smtClean="0">
                <a:solidFill>
                  <a:schemeClr val="tx1"/>
                </a:solidFill>
                <a:effectLst/>
                <a:latin typeface="Univers LT Std 47 Cn Lt" pitchFamily="34" charset="0"/>
              </a:rPr>
            </a:br>
            <a:r>
              <a:rPr lang="de-CH" altLang="de-DE" sz="4800" dirty="0" smtClean="0">
                <a:solidFill>
                  <a:schemeClr val="tx1"/>
                </a:solidFill>
                <a:effectLst/>
                <a:latin typeface="Univers LT Std 47 Cn Lt" pitchFamily="34" charset="0"/>
              </a:rPr>
              <a:t>so </a:t>
            </a:r>
            <a:r>
              <a:rPr lang="de-CH" altLang="de-DE" sz="4800" dirty="0">
                <a:solidFill>
                  <a:schemeClr val="tx1"/>
                </a:solidFill>
                <a:effectLst/>
                <a:latin typeface="Univers LT Std 47 Cn Lt" pitchFamily="34" charset="0"/>
              </a:rPr>
              <a:t>komme ich um!“</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480439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244914"/>
            <a:ext cx="6400800" cy="400110"/>
          </a:xfrm>
        </p:spPr>
        <p:txBody>
          <a:bodyPr>
            <a:spAutoFit/>
          </a:bodyPr>
          <a:lstStyle/>
          <a:p>
            <a:pPr algn="r"/>
            <a:r>
              <a:rPr lang="de-CH" altLang="de-DE" sz="2000" dirty="0" smtClean="0">
                <a:effectLst/>
                <a:latin typeface="Univers LT Std 47 Cn Lt" pitchFamily="34" charset="0"/>
              </a:rPr>
              <a:t>Lukas-Evangelium 22,42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55657"/>
            <a:ext cx="6048672" cy="2862322"/>
          </a:xfrm>
        </p:spPr>
        <p:txBody>
          <a:bodyPr wrap="square">
            <a:spAutoFit/>
          </a:bodyPr>
          <a:lstStyle/>
          <a:p>
            <a:pPr algn="r"/>
            <a:r>
              <a:rPr lang="de-CH" altLang="de-DE" sz="3600" dirty="0">
                <a:solidFill>
                  <a:schemeClr val="tx1"/>
                </a:solidFill>
                <a:effectLst/>
                <a:latin typeface="Univers LT Std 47 Cn Lt" pitchFamily="34" charset="0"/>
              </a:rPr>
              <a:t> „Vater, wenn du willst, lass diesen bitteren Kelch an mir vorübergehen. Aber nicht mein Wille soll </a:t>
            </a:r>
            <a:r>
              <a:rPr lang="de-CH" altLang="de-DE" sz="3600" dirty="0" smtClean="0">
                <a:solidFill>
                  <a:schemeClr val="tx1"/>
                </a:solidFill>
                <a:effectLst/>
                <a:latin typeface="Univers LT Std 47 Cn Lt" pitchFamily="34" charset="0"/>
              </a:rPr>
              <a:t>geschehen,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sondern </a:t>
            </a:r>
            <a:r>
              <a:rPr lang="de-CH" altLang="de-DE" sz="3600" dirty="0">
                <a:solidFill>
                  <a:schemeClr val="tx1"/>
                </a:solidFill>
                <a:effectLst/>
                <a:latin typeface="Univers LT Std 47 Cn Lt" pitchFamily="34" charset="0"/>
              </a:rPr>
              <a:t>deiner.“</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9770477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5517232"/>
            <a:ext cx="6400800" cy="400110"/>
          </a:xfrm>
        </p:spPr>
        <p:txBody>
          <a:bodyPr>
            <a:spAutoFit/>
          </a:bodyPr>
          <a:lstStyle/>
          <a:p>
            <a:pPr algn="r"/>
            <a:r>
              <a:rPr lang="de-CH" altLang="de-DE" sz="2000" dirty="0" smtClean="0">
                <a:effectLst/>
                <a:latin typeface="Univers LT Std 47 Cn Lt" pitchFamily="34" charset="0"/>
              </a:rPr>
              <a:t>1.Petrus-Brief 2,24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44624"/>
            <a:ext cx="6048672" cy="5078313"/>
          </a:xfrm>
        </p:spPr>
        <p:txBody>
          <a:bodyPr wrap="square">
            <a:spAutoFit/>
          </a:bodyPr>
          <a:lstStyle/>
          <a:p>
            <a:pPr algn="r"/>
            <a:r>
              <a:rPr lang="de-CH" altLang="de-DE" sz="3600" dirty="0">
                <a:solidFill>
                  <a:schemeClr val="tx1"/>
                </a:solidFill>
                <a:effectLst/>
                <a:latin typeface="Univers LT Std 47 Cn Lt" pitchFamily="34" charset="0"/>
              </a:rPr>
              <a:t> „Jesus, der unsere Sünden an seinem eigenen Leib ans Kreuz hinaufgetragen hat, sodass wir jetzt den Sünden gegenüber gestorben sind und für </a:t>
            </a:r>
            <a:r>
              <a:rPr lang="de-CH" altLang="de-DE" sz="3600" dirty="0" smtClean="0">
                <a:solidFill>
                  <a:schemeClr val="tx1"/>
                </a:solidFill>
                <a:effectLst/>
                <a:latin typeface="Univers LT Std 47 Cn Lt" pitchFamily="34" charset="0"/>
              </a:rPr>
              <a:t>das</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leben </a:t>
            </a:r>
            <a:r>
              <a:rPr lang="de-CH" altLang="de-DE" sz="3600" dirty="0">
                <a:solidFill>
                  <a:schemeClr val="tx1"/>
                </a:solidFill>
                <a:effectLst/>
                <a:latin typeface="Univers LT Std 47 Cn Lt" pitchFamily="34" charset="0"/>
              </a:rPr>
              <a:t>können, was </a:t>
            </a:r>
            <a:r>
              <a:rPr lang="de-CH" altLang="de-DE" sz="3600" dirty="0" smtClean="0">
                <a:solidFill>
                  <a:schemeClr val="tx1"/>
                </a:solidFill>
                <a:effectLst/>
                <a:latin typeface="Univers LT Std 47 Cn Lt" pitchFamily="34" charset="0"/>
              </a:rPr>
              <a:t>vor</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Gott </a:t>
            </a:r>
            <a:r>
              <a:rPr lang="de-CH" altLang="de-DE" sz="3600" dirty="0">
                <a:solidFill>
                  <a:schemeClr val="tx1"/>
                </a:solidFill>
                <a:effectLst/>
                <a:latin typeface="Univers LT Std 47 Cn Lt" pitchFamily="34" charset="0"/>
              </a:rPr>
              <a:t>richtig ist. Ja, </a:t>
            </a:r>
            <a:r>
              <a:rPr lang="de-CH" altLang="de-DE" sz="3600" dirty="0" smtClean="0">
                <a:solidFill>
                  <a:schemeClr val="tx1"/>
                </a:solidFill>
                <a:effectLst/>
                <a:latin typeface="Univers LT Std 47 Cn Lt" pitchFamily="34" charset="0"/>
              </a:rPr>
              <a:t>durch</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seine </a:t>
            </a:r>
            <a:r>
              <a:rPr lang="de-CH" altLang="de-DE" sz="3600" dirty="0">
                <a:solidFill>
                  <a:schemeClr val="tx1"/>
                </a:solidFill>
                <a:effectLst/>
                <a:latin typeface="Univers LT Std 47 Cn Lt" pitchFamily="34" charset="0"/>
              </a:rPr>
              <a:t>Wunden </a:t>
            </a:r>
            <a:r>
              <a:rPr lang="de-CH" altLang="de-DE" sz="3600" dirty="0" smtClean="0">
                <a:solidFill>
                  <a:schemeClr val="tx1"/>
                </a:solidFill>
                <a:effectLst/>
                <a:latin typeface="Univers LT Std 47 Cn Lt" pitchFamily="34" charset="0"/>
              </a:rPr>
              <a:t>seid</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ihr </a:t>
            </a:r>
            <a:r>
              <a:rPr lang="de-CH" altLang="de-DE" sz="3600" dirty="0">
                <a:solidFill>
                  <a:schemeClr val="tx1"/>
                </a:solidFill>
                <a:effectLst/>
                <a:latin typeface="Univers LT Std 47 Cn Lt" pitchFamily="34" charset="0"/>
              </a:rPr>
              <a:t>geheilt.“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4573739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861048"/>
            <a:ext cx="6400800" cy="400110"/>
          </a:xfrm>
        </p:spPr>
        <p:txBody>
          <a:bodyPr>
            <a:spAutoFit/>
          </a:bodyPr>
          <a:lstStyle/>
          <a:p>
            <a:pPr algn="r"/>
            <a:r>
              <a:rPr lang="de-CH" altLang="de-DE" sz="2000" dirty="0" smtClean="0">
                <a:effectLst/>
                <a:latin typeface="Univers LT Std 47 Cn Lt" pitchFamily="34" charset="0"/>
              </a:rPr>
              <a:t>1.Petrus-Brief 2,25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56696"/>
            <a:ext cx="6048672" cy="3416320"/>
          </a:xfrm>
        </p:spPr>
        <p:txBody>
          <a:bodyPr wrap="square">
            <a:spAutoFit/>
          </a:bodyPr>
          <a:lstStyle/>
          <a:p>
            <a:pPr algn="r"/>
            <a:r>
              <a:rPr lang="de-CH" altLang="de-DE" sz="3600" dirty="0">
                <a:solidFill>
                  <a:schemeClr val="tx1"/>
                </a:solidFill>
                <a:effectLst/>
                <a:latin typeface="Univers LT Std 47 Cn Lt" pitchFamily="34" charset="0"/>
              </a:rPr>
              <a:t> „Ihr wart umhergeirrt wie Schafe, die sich verlaufen haben; </a:t>
            </a:r>
            <a:r>
              <a:rPr lang="de-CH" altLang="de-DE" sz="3600" dirty="0" smtClean="0">
                <a:solidFill>
                  <a:schemeClr val="tx1"/>
                </a:solidFill>
                <a:effectLst/>
                <a:latin typeface="Univers LT Std 47 Cn Lt" pitchFamily="34" charset="0"/>
              </a:rPr>
              <a:t>doch</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jetzt </a:t>
            </a:r>
            <a:r>
              <a:rPr lang="de-CH" altLang="de-DE" sz="3600" dirty="0">
                <a:solidFill>
                  <a:schemeClr val="tx1"/>
                </a:solidFill>
                <a:effectLst/>
                <a:latin typeface="Univers LT Std 47 Cn Lt" pitchFamily="34" charset="0"/>
              </a:rPr>
              <a:t>seid ihr zu </a:t>
            </a:r>
            <a:r>
              <a:rPr lang="de-CH" altLang="de-DE" sz="3600" dirty="0" smtClean="0">
                <a:solidFill>
                  <a:schemeClr val="tx1"/>
                </a:solidFill>
                <a:effectLst/>
                <a:latin typeface="Univers LT Std 47 Cn Lt" pitchFamily="34" charset="0"/>
              </a:rPr>
              <a:t>dem</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zurückgekehrt</a:t>
            </a:r>
            <a:r>
              <a:rPr lang="de-CH" altLang="de-DE" sz="3600" dirty="0">
                <a:solidFill>
                  <a:schemeClr val="tx1"/>
                </a:solidFill>
                <a:effectLst/>
                <a:latin typeface="Univers LT Std 47 Cn Lt" pitchFamily="34" charset="0"/>
              </a:rPr>
              <a:t>, der als </a:t>
            </a:r>
            <a:r>
              <a:rPr lang="de-CH" altLang="de-DE" sz="3600" dirty="0" smtClean="0">
                <a:solidFill>
                  <a:schemeClr val="tx1"/>
                </a:solidFill>
                <a:effectLst/>
                <a:latin typeface="Univers LT Std 47 Cn Lt" pitchFamily="34" charset="0"/>
              </a:rPr>
              <a:t>euer</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Hirte </a:t>
            </a:r>
            <a:r>
              <a:rPr lang="de-CH" altLang="de-DE" sz="3600" dirty="0">
                <a:solidFill>
                  <a:schemeClr val="tx1"/>
                </a:solidFill>
                <a:effectLst/>
                <a:latin typeface="Univers LT Std 47 Cn Lt" pitchFamily="34" charset="0"/>
              </a:rPr>
              <a:t>und Beschützer </a:t>
            </a:r>
            <a:r>
              <a:rPr lang="de-CH" altLang="de-DE" sz="3600" dirty="0" smtClean="0">
                <a:solidFill>
                  <a:schemeClr val="tx1"/>
                </a:solidFill>
                <a:effectLst/>
                <a:latin typeface="Univers LT Std 47 Cn Lt" pitchFamily="34" charset="0"/>
              </a:rPr>
              <a:t>über</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euch </a:t>
            </a:r>
            <a:r>
              <a:rPr lang="de-CH" altLang="de-DE" sz="3600" dirty="0">
                <a:solidFill>
                  <a:schemeClr val="tx1"/>
                </a:solidFill>
                <a:effectLst/>
                <a:latin typeface="Univers LT Std 47 Cn Lt" pitchFamily="34" charset="0"/>
              </a:rPr>
              <a:t>wacht.“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698639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420888"/>
            <a:ext cx="6400800" cy="400110"/>
          </a:xfrm>
        </p:spPr>
        <p:txBody>
          <a:bodyPr>
            <a:spAutoFit/>
          </a:bodyPr>
          <a:lstStyle/>
          <a:p>
            <a:pPr algn="r"/>
            <a:r>
              <a:rPr lang="de-CH" altLang="de-DE" sz="2000" dirty="0" smtClean="0">
                <a:effectLst/>
                <a:latin typeface="Univers LT Std 47 Cn Lt" pitchFamily="34" charset="0"/>
              </a:rPr>
              <a:t>Esther 3,2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947628"/>
            <a:ext cx="6048672" cy="1200329"/>
          </a:xfrm>
        </p:spPr>
        <p:txBody>
          <a:bodyPr wrap="square">
            <a:spAutoFit/>
          </a:bodyPr>
          <a:lstStyle/>
          <a:p>
            <a:pPr algn="r"/>
            <a:r>
              <a:rPr lang="de-CH" altLang="de-DE" sz="3600" dirty="0">
                <a:solidFill>
                  <a:schemeClr val="tx1"/>
                </a:solidFill>
                <a:effectLst/>
                <a:latin typeface="Univers LT Std 47 Cn Lt" pitchFamily="34" charset="0"/>
              </a:rPr>
              <a:t>„Mordechai blieb stehen und verbeugte sich nicht.“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08816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420888"/>
            <a:ext cx="6400800" cy="400110"/>
          </a:xfrm>
        </p:spPr>
        <p:txBody>
          <a:bodyPr>
            <a:spAutoFit/>
          </a:bodyPr>
          <a:lstStyle/>
          <a:p>
            <a:pPr algn="r"/>
            <a:r>
              <a:rPr lang="de-CH" altLang="de-DE" sz="2000" dirty="0" smtClean="0">
                <a:effectLst/>
                <a:latin typeface="Univers LT Std 47 Cn Lt" pitchFamily="34" charset="0"/>
              </a:rPr>
              <a:t>Esther 3,4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224627"/>
            <a:ext cx="6048672" cy="646331"/>
          </a:xfrm>
        </p:spPr>
        <p:txBody>
          <a:bodyPr wrap="square">
            <a:spAutoFit/>
          </a:bodyPr>
          <a:lstStyle/>
          <a:p>
            <a:pPr algn="r"/>
            <a:r>
              <a:rPr lang="de-CH" altLang="de-DE" sz="3600" dirty="0">
                <a:solidFill>
                  <a:schemeClr val="tx1"/>
                </a:solidFill>
                <a:effectLst/>
                <a:latin typeface="Univers LT Std 47 Cn Lt" pitchFamily="34" charset="0"/>
              </a:rPr>
              <a:t>„Weil ich Jude bin.“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674925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924944"/>
            <a:ext cx="6400800" cy="400110"/>
          </a:xfrm>
        </p:spPr>
        <p:txBody>
          <a:bodyPr>
            <a:spAutoFit/>
          </a:bodyPr>
          <a:lstStyle/>
          <a:p>
            <a:pPr algn="r"/>
            <a:r>
              <a:rPr lang="de-CH" altLang="de-DE" sz="2000" dirty="0" smtClean="0">
                <a:effectLst/>
                <a:latin typeface="Univers LT Std 47 Cn Lt" pitchFamily="34" charset="0"/>
              </a:rPr>
              <a:t>Esther 3,4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260648"/>
            <a:ext cx="6048672" cy="2308324"/>
          </a:xfrm>
        </p:spPr>
        <p:txBody>
          <a:bodyPr wrap="square">
            <a:spAutoFit/>
          </a:bodyPr>
          <a:lstStyle/>
          <a:p>
            <a:pPr algn="r"/>
            <a:r>
              <a:rPr lang="de-CH" altLang="de-DE" sz="3600" dirty="0">
                <a:solidFill>
                  <a:schemeClr val="tx1"/>
                </a:solidFill>
                <a:effectLst/>
                <a:latin typeface="Univers LT Std 47 Cn Lt" pitchFamily="34" charset="0"/>
              </a:rPr>
              <a:t>„Tag für Tag setzten die Beamten Mordechai zu, Haman diese Ehre zu erweisen; aber </a:t>
            </a:r>
            <a:r>
              <a:rPr lang="de-CH" altLang="de-DE" sz="3600" dirty="0" smtClean="0">
                <a:solidFill>
                  <a:schemeClr val="tx1"/>
                </a:solidFill>
                <a:effectLst/>
                <a:latin typeface="Univers LT Std 47 Cn Lt" pitchFamily="34" charset="0"/>
              </a:rPr>
              <a:t>Mordechai</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hörte </a:t>
            </a:r>
            <a:r>
              <a:rPr lang="de-CH" altLang="de-DE" sz="3600" dirty="0">
                <a:solidFill>
                  <a:schemeClr val="tx1"/>
                </a:solidFill>
                <a:effectLst/>
                <a:latin typeface="Univers LT Std 47 Cn Lt" pitchFamily="34" charset="0"/>
              </a:rPr>
              <a:t>nicht darauf.“</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890811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172906"/>
            <a:ext cx="6400800" cy="400110"/>
          </a:xfrm>
        </p:spPr>
        <p:txBody>
          <a:bodyPr>
            <a:spAutoFit/>
          </a:bodyPr>
          <a:lstStyle/>
          <a:p>
            <a:pPr algn="r"/>
            <a:r>
              <a:rPr lang="de-CH" altLang="de-DE" sz="2000" dirty="0" smtClean="0">
                <a:effectLst/>
                <a:latin typeface="Univers LT Std 47 Cn Lt" pitchFamily="34" charset="0"/>
              </a:rPr>
              <a:t>Esther 3,4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206638"/>
            <a:ext cx="6048672" cy="2862322"/>
          </a:xfrm>
        </p:spPr>
        <p:txBody>
          <a:bodyPr wrap="square">
            <a:spAutoFit/>
          </a:bodyPr>
          <a:lstStyle/>
          <a:p>
            <a:pPr algn="r"/>
            <a:r>
              <a:rPr lang="de-CH" altLang="de-DE" sz="3600" dirty="0">
                <a:solidFill>
                  <a:schemeClr val="tx1"/>
                </a:solidFill>
                <a:effectLst/>
                <a:latin typeface="Univers LT Std 47 Cn Lt" pitchFamily="34" charset="0"/>
              </a:rPr>
              <a:t>„Die Beamten gingen hin und zeigten Mordechai bei Haman an, denn sie wollten sehen, was er zu Mordechais Begründung sagen würde.“</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752736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627784" y="4797152"/>
            <a:ext cx="6400800" cy="400110"/>
          </a:xfrm>
        </p:spPr>
        <p:txBody>
          <a:bodyPr>
            <a:spAutoFit/>
          </a:bodyPr>
          <a:lstStyle/>
          <a:p>
            <a:pPr algn="r"/>
            <a:r>
              <a:rPr lang="de-CH" altLang="de-DE" sz="2000" dirty="0" smtClean="0">
                <a:effectLst/>
                <a:latin typeface="Univers LT Std 47 Cn Lt" pitchFamily="34" charset="0"/>
              </a:rPr>
              <a:t>Esther 3,6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059832" y="56813"/>
            <a:ext cx="6048672" cy="4524315"/>
          </a:xfrm>
        </p:spPr>
        <p:txBody>
          <a:bodyPr wrap="square">
            <a:spAutoFit/>
          </a:bodyPr>
          <a:lstStyle/>
          <a:p>
            <a:pPr algn="r"/>
            <a:r>
              <a:rPr lang="de-CH" altLang="de-DE" sz="3600" dirty="0">
                <a:solidFill>
                  <a:schemeClr val="tx1"/>
                </a:solidFill>
                <a:effectLst/>
                <a:latin typeface="Univers LT Std 47 Cn Lt" pitchFamily="34" charset="0"/>
              </a:rPr>
              <a:t>„Aber es war ihm zu wenig, nur ihn selbst zu bestrafen, und da sie ihm gesagt hatten, dass Mordechai zum jüdischen Volk gehörte, beschloss er, alle Juden im </a:t>
            </a:r>
            <a:r>
              <a:rPr lang="de-CH" altLang="de-DE" sz="3600" dirty="0" smtClean="0">
                <a:solidFill>
                  <a:schemeClr val="tx1"/>
                </a:solidFill>
                <a:effectLst/>
                <a:latin typeface="Univers LT Std 47 Cn Lt" pitchFamily="34" charset="0"/>
              </a:rPr>
              <a:t>persischen </a:t>
            </a:r>
            <a:r>
              <a:rPr lang="de-CH" altLang="de-DE" sz="3600" dirty="0">
                <a:solidFill>
                  <a:schemeClr val="tx1"/>
                </a:solidFill>
                <a:effectLst/>
                <a:latin typeface="Univers LT Std 47 Cn Lt" pitchFamily="34" charset="0"/>
              </a:rPr>
              <a:t>Reich, das </a:t>
            </a:r>
            <a:r>
              <a:rPr lang="de-CH" altLang="de-DE" sz="3600" dirty="0" smtClean="0">
                <a:solidFill>
                  <a:schemeClr val="tx1"/>
                </a:solidFill>
                <a:effectLst/>
                <a:latin typeface="Univers LT Std 47 Cn Lt" pitchFamily="34" charset="0"/>
              </a:rPr>
              <a:t>ganze</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Volk </a:t>
            </a:r>
            <a:r>
              <a:rPr lang="de-CH" altLang="de-DE" sz="3600" dirty="0">
                <a:solidFill>
                  <a:schemeClr val="tx1"/>
                </a:solidFill>
                <a:effectLst/>
                <a:latin typeface="Univers LT Std 47 Cn Lt" pitchFamily="34" charset="0"/>
              </a:rPr>
              <a:t>von </a:t>
            </a:r>
            <a:r>
              <a:rPr lang="de-CH" altLang="de-DE" sz="3600" dirty="0" smtClean="0">
                <a:solidFill>
                  <a:schemeClr val="tx1"/>
                </a:solidFill>
                <a:effectLst/>
                <a:latin typeface="Univers LT Std 47 Cn Lt" pitchFamily="34" charset="0"/>
              </a:rPr>
              <a:t>Mordechai,</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auszurotten</a:t>
            </a:r>
            <a:r>
              <a:rPr lang="de-CH" altLang="de-DE" sz="3600" dirty="0">
                <a:solidFill>
                  <a:schemeClr val="tx1"/>
                </a:solidFill>
                <a:effectLst/>
                <a:latin typeface="Univers LT Std 47 Cn Lt" pitchFamily="34" charset="0"/>
              </a:rPr>
              <a: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705976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348880"/>
            <a:ext cx="6400800" cy="400110"/>
          </a:xfrm>
        </p:spPr>
        <p:txBody>
          <a:bodyPr>
            <a:spAutoFit/>
          </a:bodyPr>
          <a:lstStyle/>
          <a:p>
            <a:pPr algn="r"/>
            <a:r>
              <a:rPr lang="de-CH" altLang="de-DE" sz="2000" dirty="0" smtClean="0">
                <a:effectLst/>
                <a:latin typeface="Univers LT Std 47 Cn Lt" pitchFamily="34" charset="0"/>
              </a:rPr>
              <a:t>Esther 3,7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260648"/>
            <a:ext cx="6048672" cy="1754326"/>
          </a:xfrm>
        </p:spPr>
        <p:txBody>
          <a:bodyPr wrap="square">
            <a:spAutoFit/>
          </a:bodyPr>
          <a:lstStyle/>
          <a:p>
            <a:pPr algn="r"/>
            <a:r>
              <a:rPr lang="de-CH" altLang="de-DE" sz="3600" dirty="0">
                <a:solidFill>
                  <a:schemeClr val="tx1"/>
                </a:solidFill>
                <a:effectLst/>
                <a:latin typeface="Univers LT Std 47 Cn Lt" pitchFamily="34" charset="0"/>
              </a:rPr>
              <a:t>„Auf diese Weise wollte Haman den günstigsten Zeitpunkt </a:t>
            </a:r>
            <a:r>
              <a:rPr lang="de-CH" altLang="de-DE" sz="3600" dirty="0" smtClean="0">
                <a:solidFill>
                  <a:schemeClr val="tx1"/>
                </a:solidFill>
                <a:effectLst/>
                <a:latin typeface="Univers LT Std 47 Cn Lt" pitchFamily="34" charset="0"/>
              </a:rPr>
              <a:t>für</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sein </a:t>
            </a:r>
            <a:r>
              <a:rPr lang="de-CH" altLang="de-DE" sz="3600" dirty="0">
                <a:solidFill>
                  <a:schemeClr val="tx1"/>
                </a:solidFill>
                <a:effectLst/>
                <a:latin typeface="Univers LT Std 47 Cn Lt" pitchFamily="34" charset="0"/>
              </a:rPr>
              <a:t>Unternehmen herausfinden.“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08274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706</Words>
  <Application>Microsoft Office PowerPoint</Application>
  <PresentationFormat>Bildschirmpräsentation (4:3)</PresentationFormat>
  <Paragraphs>99</Paragraphs>
  <Slides>34</Slides>
  <Notes>34</Notes>
  <HiddenSlides>0</HiddenSlides>
  <MMClips>0</MMClips>
  <ScaleCrop>false</ScaleCrop>
  <HeadingPairs>
    <vt:vector size="4" baseType="variant">
      <vt:variant>
        <vt:lpstr>Design</vt:lpstr>
      </vt:variant>
      <vt:variant>
        <vt:i4>1</vt:i4>
      </vt:variant>
      <vt:variant>
        <vt:lpstr>Folientitel</vt:lpstr>
      </vt:variant>
      <vt:variant>
        <vt:i4>34</vt:i4>
      </vt:variant>
    </vt:vector>
  </HeadingPairs>
  <TitlesOfParts>
    <vt:vector size="35" baseType="lpstr">
      <vt:lpstr>Designvorlage 'Berggipfel'</vt:lpstr>
      <vt:lpstr>Nulltoleranz für Andersdenkende</vt:lpstr>
      <vt:lpstr>I. Die Verkörperung des Bösen</vt:lpstr>
      <vt:lpstr>„Alle königlichen Beamten in der Torhalle des Palastbezirks knieten vor Haman nieder und beugten sich tief vor ihm, wie der König es befohlen hatte.“</vt:lpstr>
      <vt:lpstr>„Mordechai blieb stehen und verbeugte sich nicht.“</vt:lpstr>
      <vt:lpstr>„Weil ich Jude bin.“</vt:lpstr>
      <vt:lpstr>„Tag für Tag setzten die Beamten Mordechai zu, Haman diese Ehre zu erweisen; aber Mordechai hörte nicht darauf.“</vt:lpstr>
      <vt:lpstr>„Die Beamten gingen hin und zeigten Mordechai bei Haman an, denn sie wollten sehen, was er zu Mordechais Begründung sagen würde.“</vt:lpstr>
      <vt:lpstr>„Aber es war ihm zu wenig, nur ihn selbst zu bestrafen, und da sie ihm gesagt hatten, dass Mordechai zum jüdischen Volk gehörte, beschloss er, alle Juden im persischen Reich, das ganze Volk von Mordechai, auszurotten.“</vt:lpstr>
      <vt:lpstr>„Auf diese Weise wollte Haman den günstigsten Zeitpunkt für sein Unternehmen herausfinden.“</vt:lpstr>
      <vt:lpstr>PowerPoint-Präsentation</vt:lpstr>
      <vt:lpstr>„Es gibt ein Volk in deinem Reich, das über alle Provinzen zerstreut lebt und sich von den anderen Völkern absondert. Seine Bräuche sind anders als die aller anderen Völker und die königlichen Gesetze befolgt es nicht. Das kann sich der König nicht bieten lassen.“</vt:lpstr>
      <vt:lpstr>„Der HERR, der Gott des Himmels, hat alle Königreiche der Erde in meine Gewalt gegeben. Er hat mich beauftragt, ihm in Jerusalem in Judäa einen Tempel zu bauen.“</vt:lpstr>
      <vt:lpstr>„Seid um das Wohl der Städte besorgt, in die ich euch verbannt habe, und betet für sie! Denn wenn es ihnen gut geht, dann geht es auch euch gut.“</vt:lpstr>
      <vt:lpstr>„Wir haben festgestellt, dass dieser Mann (Jesus) unser Volk aufwiegelt; er hält die Leute davon ab, dem Kaiser Steuern zu zahlen.“</vt:lpstr>
      <vt:lpstr>„Wenn der König einverstanden ist, soll der Befehl erlassen werden, sie zu töten. Ich werde dann in der Lage sein, den Verwaltern der Staatskasse 10‘000 Zentner Silber auszuhändigen.“</vt:lpstr>
      <vt:lpstr>„Alle Juden – Männer, Frauen und Kinder – sollen an einem einzigen Tag, dem 13. Tag des 12. Monats, des Monats Adar, erschlagen, ermordet, ausgerottet werden. Ihr Besitz ist zur Plünderung freigegeben.“</vt:lpstr>
      <vt:lpstr>„Es gibt nichts Schnelleres auf der Welt als diese persischen Boten.“</vt:lpstr>
      <vt:lpstr>„Da ergriff der Satan Besitz von Judas, der auch Iskariot genannt wurde und einer der zwölf Jünger war.“</vt:lpstr>
      <vt:lpstr>„Wenn die Welt euch hasst, dann denkt daran, dass sie mich schon vor euch gehasst hat.“ </vt:lpstr>
      <vt:lpstr>„Wenn die Welt euch hasst, dann denkt daran, dass sie mich schon vor euch gehasst hat.“ </vt:lpstr>
      <vt:lpstr>„Legt die Rüstung an, die Gott für euch bereithält; ergreift alle seine Waffen! Damit werdet ihr in der Lage sein, den heimtückischen Angriffen des Teufels standzuhalten.“</vt:lpstr>
      <vt:lpstr>„Denn unser Kampf richtet sich nicht gegen Wesen von Fleisch und Blut, sondern gegen die Mächte und Gewalten der Finsternis, die über die Erde herrschen, gegen das Heer der Geister in der unsichtbaren Welt, die hinter allem Bösen stehen.“</vt:lpstr>
      <vt:lpstr>II. Die Perspektive des Gottesfürchtigen</vt:lpstr>
      <vt:lpstr>„Sie fasteten, weinten und klagten und viele sassen im Sack in der Asche.“</vt:lpstr>
      <vt:lpstr> „Der König und Haman liessen sich zu einem Trinkgelage nieder.“</vt:lpstr>
      <vt:lpstr> „Er sollte Ester dringend auffordern, zum König zu gehen und für ihr Volk um Gnade zu bitten.“</vt:lpstr>
      <vt:lpstr> „Alle, die im Dienst des Königs stehen, und alle seine Untertanen in den Provinzen des Reiches kennen das unverbrüchliche Gesetz: Wer ungerufen, ob Mann oder Frau, zum König in den inneren Hof des Palastes geht, muss sterben. Nur wenn der König ihm das goldene Zepter entgegenstreckt, wird er am Leben gelassen. Mich hat der König jetzt schon dreissig Tage nicht mehr zu sich rufen lassen.“</vt:lpstr>
      <vt:lpstr> „Denk nur nicht, dass du im Königspalast dein Leben retten kannst, wenn alle anderen Juden umgebracht werden!  Wenn du in dieser Stunde schweigst, wird den Juden von anderswo her Hilfe und Rettung kommen. Aber du und deine Familie, ihr habt dann euer Leben verwirkt und werdet zugrunde gehen. Wer weiss, ob du nicht genau um dieser Gelegenheit willen zur Königin erhoben worden bist?“</vt:lpstr>
      <vt:lpstr> „Gott verändert das Bestehende und gibt allem seine Frist; er setzt Könige ab und setzt Könige ein. Er gibt den Weisen ihre Weisheit und den Klugen ihren Verstand.“</vt:lpstr>
      <vt:lpstr>Schlussgedanke</vt:lpstr>
      <vt:lpstr> „Komme ich um, so komme ich um!“</vt:lpstr>
      <vt:lpstr> „Vater, wenn du willst, lass diesen bitteren Kelch an mir vorübergehen. Aber nicht mein Wille soll geschehen, sondern deiner.“</vt:lpstr>
      <vt:lpstr> „Jesus, der unsere Sünden an seinem eigenen Leib ans Kreuz hinaufgetragen hat, sodass wir jetzt den Sünden gegenüber gestorben sind und für das leben können, was vor Gott richtig ist. Ja, durch seine Wunden seid ihr geheilt.“</vt:lpstr>
      <vt:lpstr> „Ihr wart umhergeirrt wie Schafe, die sich verlaufen haben; doch jetzt seid ihr zu dem zurückgekehrt, der als euer Hirte und Beschützer über euch wacht.“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einer ungerechten Welt leben - Teil 2/4 - Nulltoleranz für Andersdenkend - Folien</dc:title>
  <dc:creator>Jürg Birnstiel</dc:creator>
  <cp:lastModifiedBy>Me</cp:lastModifiedBy>
  <cp:revision>430</cp:revision>
  <dcterms:created xsi:type="dcterms:W3CDTF">2013-11-12T15:20:47Z</dcterms:created>
  <dcterms:modified xsi:type="dcterms:W3CDTF">2015-09-22T06:36:33Z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