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sldIdLst>
    <p:sldId id="256" r:id="rId3"/>
    <p:sldId id="1048" r:id="rId4"/>
    <p:sldId id="1100" r:id="rId5"/>
    <p:sldId id="1071" r:id="rId6"/>
    <p:sldId id="1061" r:id="rId7"/>
    <p:sldId id="1101" r:id="rId8"/>
    <p:sldId id="1102" r:id="rId9"/>
    <p:sldId id="430" r:id="rId10"/>
    <p:sldId id="1112" r:id="rId11"/>
    <p:sldId id="1065" r:id="rId12"/>
    <p:sldId id="1105" r:id="rId13"/>
    <p:sldId id="1072" r:id="rId14"/>
    <p:sldId id="1106" r:id="rId15"/>
    <p:sldId id="1113" r:id="rId16"/>
    <p:sldId id="1037" r:id="rId17"/>
    <p:sldId id="1114" r:id="rId18"/>
    <p:sldId id="1107" r:id="rId19"/>
    <p:sldId id="1063" r:id="rId20"/>
    <p:sldId id="1110" r:id="rId21"/>
    <p:sldId id="1115" r:id="rId22"/>
    <p:sldId id="263" r:id="rId23"/>
    <p:sldId id="1116" r:id="rId24"/>
    <p:sldId id="1070" r:id="rId25"/>
    <p:sldId id="1111" r:id="rId26"/>
    <p:sldId id="325" r:id="rId27"/>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CC0000"/>
    <a:srgbClr val="FFFF00"/>
    <a:srgbClr val="FFCC00"/>
    <a:srgbClr val="0000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1865126"/>
          </a:xfrm>
          <a:noFill/>
        </p:spPr>
        <p:txBody>
          <a:bodyPr anchor="t">
            <a:spAutoFit/>
          </a:bodyPr>
          <a:lstStyle/>
          <a:p>
            <a:pPr algn="l"/>
            <a:r>
              <a:rPr lang="de-DE" sz="7200" dirty="0" smtClean="0">
                <a:solidFill>
                  <a:schemeClr val="bg1"/>
                </a:solidFill>
              </a:rPr>
              <a:t>Eine sehr wichtige Person!</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35496" y="44450"/>
            <a:ext cx="9073008" cy="353943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„Alle sind vom richtigen Weg abgewichen, keinen Einzigen kann Gott noch gebrauchen. Keiner handelt so, wie es gut wäre, nicht ein </a:t>
            </a:r>
            <a:r>
              <a:rPr lang="de-CH" sz="3200" dirty="0" smtClean="0"/>
              <a:t>Einziger. Ihr </a:t>
            </a:r>
            <a:r>
              <a:rPr lang="de-CH" sz="3200" dirty="0"/>
              <a:t>Rachen ist ein offenes Grab. Ihre Zunge gebrauchen sie, um zu betrügen. Schlangengift verbirgt sich unter ihren Lippen.“</a:t>
            </a:r>
          </a:p>
        </p:txBody>
      </p:sp>
      <p:sp>
        <p:nvSpPr>
          <p:cNvPr id="951299" name="Rectangle 3"/>
          <p:cNvSpPr>
            <a:spLocks noChangeArrowheads="1"/>
          </p:cNvSpPr>
          <p:nvPr/>
        </p:nvSpPr>
        <p:spPr bwMode="auto">
          <a:xfrm>
            <a:off x="755576" y="386104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Römer-Brief 3,12-13</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106363" y="44450"/>
            <a:ext cx="8930133" cy="353943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„Ihr Mund ist voller Flüche und gehässiger </a:t>
            </a:r>
            <a:r>
              <a:rPr lang="de-CH" sz="3200" dirty="0" smtClean="0"/>
              <a:t>Worte. Nichts </a:t>
            </a:r>
            <a:r>
              <a:rPr lang="de-CH" sz="3200" dirty="0"/>
              <a:t>hemmt ihre Schritte, wenn es gilt, Blut zu </a:t>
            </a:r>
            <a:r>
              <a:rPr lang="de-CH" sz="3200" dirty="0" smtClean="0"/>
              <a:t>vergiessen. Verwüstung </a:t>
            </a:r>
            <a:r>
              <a:rPr lang="de-CH" sz="3200" dirty="0"/>
              <a:t>und Elend lassen sie auf ihren Wegen </a:t>
            </a:r>
            <a:r>
              <a:rPr lang="de-CH" sz="3200" dirty="0" smtClean="0"/>
              <a:t>zurück,</a:t>
            </a:r>
            <a:r>
              <a:rPr lang="de-CH" sz="3200" dirty="0"/>
              <a:t> und vom Weg, der zum Frieden führt, wollen sie nichts </a:t>
            </a:r>
            <a:r>
              <a:rPr lang="de-CH" sz="3200" dirty="0" smtClean="0"/>
              <a:t>wissen. Sich </a:t>
            </a:r>
            <a:r>
              <a:rPr lang="de-CH" sz="3200" dirty="0"/>
              <a:t>Gott in Ehrfurcht zu unterstellen, käme ihnen nie in den Sinn</a:t>
            </a:r>
            <a:r>
              <a:rPr lang="de-CH" sz="3200" dirty="0" smtClean="0"/>
              <a:t>.“</a:t>
            </a:r>
            <a:endParaRPr lang="de-CH" sz="3200" dirty="0"/>
          </a:p>
        </p:txBody>
      </p:sp>
      <p:sp>
        <p:nvSpPr>
          <p:cNvPr id="951299" name="Rectangle 3"/>
          <p:cNvSpPr>
            <a:spLocks noChangeArrowheads="1"/>
          </p:cNvSpPr>
          <p:nvPr/>
        </p:nvSpPr>
        <p:spPr bwMode="auto">
          <a:xfrm>
            <a:off x="755576" y="414908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Römer-Brief 3,14-18</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40099229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4067249" y="12680"/>
            <a:ext cx="5041255" cy="3416320"/>
          </a:xfrm>
          <a:noFill/>
          <a:ln/>
          <a:effectLst>
            <a:outerShdw dist="35921" dir="2700000" algn="ctr" rotWithShape="0">
              <a:srgbClr val="000066"/>
            </a:outerShdw>
          </a:effectLst>
        </p:spPr>
        <p:txBody>
          <a:bodyPr wrap="square" anchor="t">
            <a:spAutoFit/>
          </a:bodyPr>
          <a:lstStyle/>
          <a:p>
            <a:pPr algn="r">
              <a:lnSpc>
                <a:spcPct val="100000"/>
              </a:lnSpc>
              <a:spcBef>
                <a:spcPct val="50000"/>
              </a:spcBef>
            </a:pPr>
            <a:r>
              <a:rPr lang="de-CH" sz="3600" dirty="0"/>
              <a:t>„Gott hingegen beweist uns seine Liebe dadurch, dass Christus für uns starb, als wir noch Sünder waren.“</a:t>
            </a:r>
          </a:p>
        </p:txBody>
      </p:sp>
      <p:sp>
        <p:nvSpPr>
          <p:cNvPr id="958467" name="Rectangle 3"/>
          <p:cNvSpPr>
            <a:spLocks noChangeArrowheads="1"/>
          </p:cNvSpPr>
          <p:nvPr/>
        </p:nvSpPr>
        <p:spPr bwMode="auto">
          <a:xfrm>
            <a:off x="971600" y="3949645"/>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Römer-Brief 5,8</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60104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„Das ist das Fundament der Liebe: nicht, dass wir Gott geliebt haben, sondern dass er uns geliebt und seinen Sohn als Sühneopfer für unsere Sünden zu uns gesandt hat.“</a:t>
            </a:r>
          </a:p>
        </p:txBody>
      </p:sp>
      <p:sp>
        <p:nvSpPr>
          <p:cNvPr id="958467" name="Rectangle 3"/>
          <p:cNvSpPr>
            <a:spLocks noChangeArrowheads="1"/>
          </p:cNvSpPr>
          <p:nvPr/>
        </p:nvSpPr>
        <p:spPr bwMode="auto">
          <a:xfrm>
            <a:off x="971600" y="33569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1.Johannes-Brief 4,10</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33445959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107504" y="44450"/>
            <a:ext cx="9001000"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t>„Gott hat seinen Sohn nicht in die Welt gesandt, um sie zu verurteilen, sondern um sie durch ihn zu retten.“ </a:t>
            </a:r>
          </a:p>
        </p:txBody>
      </p:sp>
      <p:sp>
        <p:nvSpPr>
          <p:cNvPr id="947203" name="Rectangle 3"/>
          <p:cNvSpPr>
            <a:spLocks noChangeArrowheads="1"/>
          </p:cNvSpPr>
          <p:nvPr/>
        </p:nvSpPr>
        <p:spPr bwMode="auto">
          <a:xfrm>
            <a:off x="853692" y="256490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3,17</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52720836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44624"/>
            <a:ext cx="9217025" cy="2308324"/>
          </a:xfrm>
          <a:noFill/>
        </p:spPr>
        <p:txBody>
          <a:bodyPr anchor="t">
            <a:spAutoFit/>
          </a:bodyPr>
          <a:lstStyle/>
          <a:p>
            <a:pPr marL="1117600" indent="-1117600" algn="l"/>
            <a:r>
              <a:rPr lang="de-DE" sz="6000" dirty="0">
                <a:solidFill>
                  <a:schemeClr val="bg1"/>
                </a:solidFill>
              </a:rPr>
              <a:t>II.  </a:t>
            </a:r>
            <a:r>
              <a:rPr lang="de-DE" sz="6000" dirty="0" smtClean="0">
                <a:solidFill>
                  <a:schemeClr val="bg1"/>
                </a:solidFill>
              </a:rPr>
              <a:t>Sie sind sehr wichtige</a:t>
            </a:r>
            <a:br>
              <a:rPr lang="de-DE" sz="6000" dirty="0" smtClean="0">
                <a:solidFill>
                  <a:schemeClr val="bg1"/>
                </a:solidFill>
              </a:rPr>
            </a:br>
            <a:r>
              <a:rPr lang="de-DE" sz="6000" dirty="0" smtClean="0">
                <a:solidFill>
                  <a:schemeClr val="bg1"/>
                </a:solidFill>
              </a:rPr>
              <a:t>Personen!</a:t>
            </a:r>
            <a:endParaRPr lang="de-CH" sz="60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9036496"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„Wer an ihn glaubt, wird nicht verurteilt. Wer aber nicht glaubt, ist damit schon verurteilt; denn der, an dessen Namen er nicht geglaubt hat, ist Gottes eigener Sohn.“</a:t>
            </a:r>
          </a:p>
        </p:txBody>
      </p:sp>
      <p:sp>
        <p:nvSpPr>
          <p:cNvPr id="947203" name="Rectangle 3"/>
          <p:cNvSpPr>
            <a:spLocks noChangeArrowheads="1"/>
          </p:cNvSpPr>
          <p:nvPr/>
        </p:nvSpPr>
        <p:spPr bwMode="auto">
          <a:xfrm>
            <a:off x="899592" y="306896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3,18</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0374306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3563887" y="33586"/>
            <a:ext cx="5616625" cy="3539430"/>
          </a:xfrm>
          <a:noFill/>
          <a:ln/>
          <a:effectLst>
            <a:outerShdw dist="35921" dir="2700000" algn="ctr" rotWithShape="0">
              <a:srgbClr val="000066"/>
            </a:outerShdw>
          </a:effectLst>
        </p:spPr>
        <p:txBody>
          <a:bodyPr wrap="square" anchor="t">
            <a:spAutoFit/>
          </a:bodyPr>
          <a:lstStyle/>
          <a:p>
            <a:pPr algn="r">
              <a:lnSpc>
                <a:spcPct val="100000"/>
              </a:lnSpc>
              <a:spcBef>
                <a:spcPct val="50000"/>
              </a:spcBef>
            </a:pPr>
            <a:r>
              <a:rPr lang="de-CH" sz="3200" dirty="0">
                <a:ln>
                  <a:solidFill>
                    <a:schemeClr val="bg1"/>
                  </a:solidFill>
                </a:ln>
                <a:solidFill>
                  <a:schemeClr val="bg2"/>
                </a:solidFill>
              </a:rPr>
              <a:t>„An den Herrn glauben kann man nur, wenn man von ihm gehört hat. Von ihm hören kann man nur, wenn jemand da ist, der die Botschaft von ihm verkündet.“</a:t>
            </a:r>
          </a:p>
        </p:txBody>
      </p:sp>
      <p:sp>
        <p:nvSpPr>
          <p:cNvPr id="958467" name="Rectangle 3"/>
          <p:cNvSpPr>
            <a:spLocks noChangeArrowheads="1"/>
          </p:cNvSpPr>
          <p:nvPr/>
        </p:nvSpPr>
        <p:spPr bwMode="auto">
          <a:xfrm>
            <a:off x="899592" y="5301208"/>
            <a:ext cx="7993063" cy="461665"/>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r">
              <a:spcBef>
                <a:spcPct val="50000"/>
              </a:spcBef>
            </a:pPr>
            <a:r>
              <a:rPr lang="de-CH" sz="2400" dirty="0">
                <a:ln>
                  <a:solidFill>
                    <a:schemeClr val="bg1"/>
                  </a:solidFill>
                </a:ln>
                <a:solidFill>
                  <a:schemeClr val="bg2"/>
                </a:solidFill>
                <a:latin typeface="+mj-lt"/>
                <a:ea typeface="+mj-ea"/>
                <a:cs typeface="+mj-cs"/>
              </a:rPr>
              <a:t>Römer-Brief 10,14</a:t>
            </a:r>
          </a:p>
        </p:txBody>
      </p:sp>
    </p:spTree>
    <p:extLst>
      <p:ext uri="{BB962C8B-B14F-4D97-AF65-F5344CB8AC3E}">
        <p14:creationId xmlns:p14="http://schemas.microsoft.com/office/powerpoint/2010/main" val="73636594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107504" y="44624"/>
            <a:ext cx="8928992"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t>Wir wollen mit Menschen wachsen, die durch Begegnungen mit uns zu Jesus finden.</a:t>
            </a:r>
            <a:endParaRPr lang="de-CH" sz="4000" dirty="0">
              <a:solidFill>
                <a:schemeClr val="accent3"/>
              </a:solidFill>
            </a:endParaRPr>
          </a:p>
        </p:txBody>
      </p:sp>
      <p:sp>
        <p:nvSpPr>
          <p:cNvPr id="949251" name="Rectangle 3"/>
          <p:cNvSpPr>
            <a:spLocks noChangeArrowheads="1"/>
          </p:cNvSpPr>
          <p:nvPr/>
        </p:nvSpPr>
        <p:spPr bwMode="auto">
          <a:xfrm>
            <a:off x="1331640" y="2492896"/>
            <a:ext cx="7434074"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800" dirty="0" smtClean="0">
                <a:solidFill>
                  <a:schemeClr val="accent3"/>
                </a:solidFill>
                <a:latin typeface="Arial Rounded MT Bold" pitchFamily="34" charset="0"/>
              </a:rPr>
              <a:t>Vision, FEG Zürich-</a:t>
            </a:r>
            <a:r>
              <a:rPr lang="de-CH" sz="2800" dirty="0" err="1" smtClean="0">
                <a:solidFill>
                  <a:schemeClr val="accent3"/>
                </a:solidFill>
                <a:latin typeface="Arial Rounded MT Bold" pitchFamily="34" charset="0"/>
              </a:rPr>
              <a:t>Helvetiaplatz</a:t>
            </a:r>
            <a:endParaRPr lang="de-CH" sz="2800" dirty="0">
              <a:solidFill>
                <a:schemeClr val="accent3"/>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107505" y="112564"/>
            <a:ext cx="8136903"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Wir sind überzeugt, dass verlorene Menschen Gott wichtig sind und daher der Gemeinde wichtig sein sollen.</a:t>
            </a:r>
            <a:endParaRPr lang="de-CH" sz="3600" dirty="0">
              <a:solidFill>
                <a:schemeClr val="accent3"/>
              </a:solidFill>
            </a:endParaRPr>
          </a:p>
        </p:txBody>
      </p:sp>
      <p:sp>
        <p:nvSpPr>
          <p:cNvPr id="949251" name="Rectangle 3"/>
          <p:cNvSpPr>
            <a:spLocks noChangeArrowheads="1"/>
          </p:cNvSpPr>
          <p:nvPr/>
        </p:nvSpPr>
        <p:spPr bwMode="auto">
          <a:xfrm>
            <a:off x="1115616" y="2348880"/>
            <a:ext cx="7434074"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3200" dirty="0" smtClean="0">
                <a:solidFill>
                  <a:schemeClr val="accent3"/>
                </a:solidFill>
                <a:latin typeface="Arial Rounded MT Bold" pitchFamily="34" charset="0"/>
              </a:rPr>
              <a:t>Grundwert 2</a:t>
            </a:r>
            <a:endParaRPr lang="de-CH" sz="3200" dirty="0">
              <a:solidFill>
                <a:schemeClr val="accent3"/>
              </a:solidFill>
              <a:latin typeface="Arial Rounded MT Bold" pitchFamily="34" charset="0"/>
            </a:endParaRPr>
          </a:p>
        </p:txBody>
      </p:sp>
    </p:spTree>
    <p:extLst>
      <p:ext uri="{BB962C8B-B14F-4D97-AF65-F5344CB8AC3E}">
        <p14:creationId xmlns:p14="http://schemas.microsoft.com/office/powerpoint/2010/main" val="33831921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488831"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„Wahrhaftig“, begann Petrus, „jetzt wird mir erst richtig klar, dass Gott keine Unterschiede zwischen den Menschen macht!“</a:t>
            </a:r>
          </a:p>
        </p:txBody>
      </p:sp>
      <p:sp>
        <p:nvSpPr>
          <p:cNvPr id="933891" name="Rectangle 3"/>
          <p:cNvSpPr>
            <a:spLocks noChangeArrowheads="1"/>
          </p:cNvSpPr>
          <p:nvPr/>
        </p:nvSpPr>
        <p:spPr bwMode="auto">
          <a:xfrm>
            <a:off x="2699792" y="2319263"/>
            <a:ext cx="532876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Apostelgeschichte 10,34</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1218"/>
          </a:xfrm>
          <a:prstGeom prst="rect">
            <a:avLst/>
          </a:prstGeom>
        </p:spPr>
      </p:pic>
    </p:spTree>
    <p:extLst>
      <p:ext uri="{BB962C8B-B14F-4D97-AF65-F5344CB8AC3E}">
        <p14:creationId xmlns:p14="http://schemas.microsoft.com/office/powerpoint/2010/main" val="20156772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8148" y="44624"/>
            <a:ext cx="8496300" cy="1008112"/>
          </a:xfrm>
        </p:spPr>
        <p:txBody>
          <a:bodyPr/>
          <a:lstStyle/>
          <a:p>
            <a:pPr algn="l"/>
            <a:r>
              <a:rPr lang="de-CH" sz="7200" dirty="0">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6894" y="3573016"/>
            <a:ext cx="5307218" cy="3239364"/>
          </a:xfrm>
          <a:prstGeom prst="rect">
            <a:avLst/>
          </a:prstGeom>
        </p:spPr>
      </p:pic>
      <p:sp>
        <p:nvSpPr>
          <p:cNvPr id="3" name="Textfeld 2"/>
          <p:cNvSpPr txBox="1"/>
          <p:nvPr/>
        </p:nvSpPr>
        <p:spPr>
          <a:xfrm>
            <a:off x="197278" y="260648"/>
            <a:ext cx="8640960" cy="2739211"/>
          </a:xfrm>
          <a:prstGeom prst="rect">
            <a:avLst/>
          </a:prstGeom>
          <a:noFill/>
        </p:spPr>
        <p:txBody>
          <a:bodyPr wrap="square" rtlCol="0">
            <a:spAutoFit/>
          </a:bodyPr>
          <a:lstStyle/>
          <a:p>
            <a:r>
              <a:rPr lang="de-CH" dirty="0" smtClean="0">
                <a:solidFill>
                  <a:schemeClr val="bg1"/>
                </a:solidFill>
                <a:latin typeface="+mj-lt"/>
              </a:rPr>
              <a:t>60 Christen  =  180 VIP</a:t>
            </a:r>
          </a:p>
          <a:p>
            <a:endParaRPr lang="de-CH" sz="1400" dirty="0" smtClean="0">
              <a:solidFill>
                <a:schemeClr val="bg1"/>
              </a:solidFill>
              <a:latin typeface="+mj-lt"/>
            </a:endParaRPr>
          </a:p>
          <a:p>
            <a:r>
              <a:rPr lang="de-CH" dirty="0" smtClean="0">
                <a:solidFill>
                  <a:schemeClr val="bg1"/>
                </a:solidFill>
                <a:latin typeface="+mj-lt"/>
              </a:rPr>
              <a:t>80 Christen  =  240 VIP</a:t>
            </a:r>
          </a:p>
          <a:p>
            <a:endParaRPr lang="de-CH" sz="1400" dirty="0" smtClean="0">
              <a:solidFill>
                <a:schemeClr val="bg1"/>
              </a:solidFill>
              <a:latin typeface="+mj-lt"/>
            </a:endParaRPr>
          </a:p>
          <a:p>
            <a:r>
              <a:rPr lang="de-CH" dirty="0" smtClean="0">
                <a:solidFill>
                  <a:schemeClr val="bg1"/>
                </a:solidFill>
                <a:latin typeface="+mj-lt"/>
              </a:rPr>
              <a:t>usw.</a:t>
            </a:r>
          </a:p>
        </p:txBody>
      </p:sp>
    </p:spTree>
    <p:extLst>
      <p:ext uri="{BB962C8B-B14F-4D97-AF65-F5344CB8AC3E}">
        <p14:creationId xmlns:p14="http://schemas.microsoft.com/office/powerpoint/2010/main" val="65981012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35496" y="42877"/>
            <a:ext cx="835292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t>„</a:t>
            </a:r>
            <a:r>
              <a:rPr lang="de-CH" sz="3600" dirty="0"/>
              <a:t>An den Herrn glauben kann man nur, wenn man von ihm gehört hat. Von ihm hören kann man nur, wenn jemand da ist, der die Botschaft von ihm verkündet.“</a:t>
            </a:r>
          </a:p>
        </p:txBody>
      </p:sp>
      <p:sp>
        <p:nvSpPr>
          <p:cNvPr id="956419" name="Rectangle 3"/>
          <p:cNvSpPr>
            <a:spLocks noChangeArrowheads="1"/>
          </p:cNvSpPr>
          <p:nvPr/>
        </p:nvSpPr>
        <p:spPr bwMode="auto">
          <a:xfrm>
            <a:off x="1979712" y="2780928"/>
            <a:ext cx="677861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Römer-Brief 10,14</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107982" y="95250"/>
            <a:ext cx="9036050"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t> </a:t>
            </a:r>
            <a:r>
              <a:rPr lang="de-CH" sz="4000" dirty="0"/>
              <a:t>Denn »jeder, der den Namen des Herrn anruft, wird gerettet werden«.</a:t>
            </a:r>
          </a:p>
        </p:txBody>
      </p:sp>
      <p:sp>
        <p:nvSpPr>
          <p:cNvPr id="956419" name="Rectangle 3"/>
          <p:cNvSpPr>
            <a:spLocks noChangeArrowheads="1"/>
          </p:cNvSpPr>
          <p:nvPr/>
        </p:nvSpPr>
        <p:spPr bwMode="auto">
          <a:xfrm>
            <a:off x="2038665" y="2114496"/>
            <a:ext cx="677861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Römer-Brief 10,13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54261443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„Gott fragt nicht danach, zu welchem Volk jemand gehört, sondern nimmt jeden an, der Ehrfurcht vor ihm hat und tut, was gut und richtig ist.“</a:t>
            </a:r>
          </a:p>
        </p:txBody>
      </p:sp>
      <p:sp>
        <p:nvSpPr>
          <p:cNvPr id="933891" name="Rectangle 3"/>
          <p:cNvSpPr>
            <a:spLocks noChangeArrowheads="1"/>
          </p:cNvSpPr>
          <p:nvPr/>
        </p:nvSpPr>
        <p:spPr bwMode="auto">
          <a:xfrm>
            <a:off x="539552" y="22768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Apostelgeschichte 10,35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98130057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2000" r="-12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929718"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t>„Gott will, dass alle Menschen gerettet werden und dass sie die Wahrheit erkennen.“</a:t>
            </a:r>
          </a:p>
        </p:txBody>
      </p:sp>
      <p:sp>
        <p:nvSpPr>
          <p:cNvPr id="957443" name="Rectangle 3"/>
          <p:cNvSpPr>
            <a:spLocks noChangeArrowheads="1"/>
          </p:cNvSpPr>
          <p:nvPr/>
        </p:nvSpPr>
        <p:spPr bwMode="auto">
          <a:xfrm>
            <a:off x="857224" y="5429264"/>
            <a:ext cx="7993062" cy="6413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600" dirty="0" smtClean="0">
                <a:solidFill>
                  <a:srgbClr val="FFFFFF"/>
                </a:solidFill>
                <a:latin typeface="Arial Rounded MT Bold" pitchFamily="34" charset="0"/>
              </a:rPr>
              <a:t>1.Timotheus-Brief 2,4</a:t>
            </a:r>
            <a:endParaRPr lang="de-CH" sz="36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„Denn Gott hat der Welt seine Liebe dadurch gezeigt, dass er seinen einzigen Sohn für sie hergab, damit jeder, der an ihn glaubt, das ewige Leben hat und nicht verloren geht.“</a:t>
            </a:r>
          </a:p>
        </p:txBody>
      </p:sp>
      <p:sp>
        <p:nvSpPr>
          <p:cNvPr id="947203" name="Rectangle 3"/>
          <p:cNvSpPr>
            <a:spLocks noChangeArrowheads="1"/>
          </p:cNvSpPr>
          <p:nvPr/>
        </p:nvSpPr>
        <p:spPr bwMode="auto">
          <a:xfrm>
            <a:off x="755576" y="335699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3,16</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107504" y="44450"/>
            <a:ext cx="9001000"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t>„Gott hat seinen Sohn nicht in die Welt gesandt, um sie zu verurteilen, sondern um sie durch ihn zu retten.“ </a:t>
            </a:r>
          </a:p>
        </p:txBody>
      </p:sp>
      <p:sp>
        <p:nvSpPr>
          <p:cNvPr id="947203" name="Rectangle 3"/>
          <p:cNvSpPr>
            <a:spLocks noChangeArrowheads="1"/>
          </p:cNvSpPr>
          <p:nvPr/>
        </p:nvSpPr>
        <p:spPr bwMode="auto">
          <a:xfrm>
            <a:off x="853692" y="256490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3,17</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90686218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9036496"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„Wer an ihn glaubt, wird nicht verurteilt. Wer aber nicht glaubt, ist damit schon verurteilt; denn der, an dessen Namen er nicht geglaubt hat, ist Gottes eigener Sohn.“</a:t>
            </a:r>
          </a:p>
        </p:txBody>
      </p:sp>
      <p:sp>
        <p:nvSpPr>
          <p:cNvPr id="947203" name="Rectangle 3"/>
          <p:cNvSpPr>
            <a:spLocks noChangeArrowheads="1"/>
          </p:cNvSpPr>
          <p:nvPr/>
        </p:nvSpPr>
        <p:spPr bwMode="auto">
          <a:xfrm>
            <a:off x="899592" y="306896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3,18</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30130451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496" y="62856"/>
            <a:ext cx="8785225" cy="2086725"/>
          </a:xfrm>
          <a:noFill/>
        </p:spPr>
        <p:txBody>
          <a:bodyPr anchor="t">
            <a:spAutoFit/>
          </a:bodyPr>
          <a:lstStyle/>
          <a:p>
            <a:pPr marL="1117600" indent="-1117600" algn="l"/>
            <a:r>
              <a:rPr lang="de-DE" sz="5400" dirty="0">
                <a:solidFill>
                  <a:schemeClr val="bg1"/>
                </a:solidFill>
              </a:rPr>
              <a:t>I.    </a:t>
            </a:r>
            <a:r>
              <a:rPr lang="de-DE" sz="5400" dirty="0" smtClean="0">
                <a:solidFill>
                  <a:schemeClr val="bg1"/>
                </a:solidFill>
              </a:rPr>
              <a:t>Du bist eine sehr wichtige</a:t>
            </a:r>
            <a:br>
              <a:rPr lang="de-DE" sz="5400" dirty="0" smtClean="0">
                <a:solidFill>
                  <a:schemeClr val="bg1"/>
                </a:solidFill>
              </a:rPr>
            </a:br>
            <a:r>
              <a:rPr lang="de-DE" sz="5400" dirty="0" smtClean="0">
                <a:solidFill>
                  <a:schemeClr val="bg1"/>
                </a:solidFill>
              </a:rPr>
              <a:t>Person!</a:t>
            </a:r>
            <a:endParaRPr lang="de-CH" sz="54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„Denn Gott hat der Welt seine Liebe dadurch gezeigt, dass er seinen einzigen Sohn für sie hergab, damit jeder, der an ihn glaubt, das ewige Leben hat und nicht verloren geht.“</a:t>
            </a:r>
          </a:p>
        </p:txBody>
      </p:sp>
      <p:sp>
        <p:nvSpPr>
          <p:cNvPr id="947203" name="Rectangle 3"/>
          <p:cNvSpPr>
            <a:spLocks noChangeArrowheads="1"/>
          </p:cNvSpPr>
          <p:nvPr/>
        </p:nvSpPr>
        <p:spPr bwMode="auto">
          <a:xfrm>
            <a:off x="755576" y="335699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3,16</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86429465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619</Words>
  <Application>Microsoft Office PowerPoint</Application>
  <PresentationFormat>Bildschirmpräsentation (4:3)</PresentationFormat>
  <Paragraphs>45</Paragraphs>
  <Slides>25</Slides>
  <Notes>0</Notes>
  <HiddenSlides>0</HiddenSlides>
  <MMClips>0</MMClips>
  <ScaleCrop>false</ScaleCrop>
  <HeadingPairs>
    <vt:vector size="4" baseType="variant">
      <vt:variant>
        <vt:lpstr>Design</vt:lpstr>
      </vt:variant>
      <vt:variant>
        <vt:i4>2</vt:i4>
      </vt:variant>
      <vt:variant>
        <vt:lpstr>Folientitel</vt:lpstr>
      </vt:variant>
      <vt:variant>
        <vt:i4>25</vt:i4>
      </vt:variant>
    </vt:vector>
  </HeadingPairs>
  <TitlesOfParts>
    <vt:vector size="27" baseType="lpstr">
      <vt:lpstr>01072134</vt:lpstr>
      <vt:lpstr>1_01072134</vt:lpstr>
      <vt:lpstr>Eine sehr wichtige Person!</vt:lpstr>
      <vt:lpstr>„Wahrhaftig“, begann Petrus, „jetzt wird mir erst richtig klar, dass Gott keine Unterschiede zwischen den Menschen macht!“</vt:lpstr>
      <vt:lpstr>„Gott fragt nicht danach, zu welchem Volk jemand gehört, sondern nimmt jeden an, der Ehrfurcht vor ihm hat und tut, was gut und richtig ist.“</vt:lpstr>
      <vt:lpstr>„Gott will, dass alle Menschen gerettet werden und dass sie die Wahrheit erkennen.“</vt:lpstr>
      <vt:lpstr>„Denn Gott hat der Welt seine Liebe dadurch gezeigt, dass er seinen einzigen Sohn für sie hergab, damit jeder, der an ihn glaubt, das ewige Leben hat und nicht verloren geht.“</vt:lpstr>
      <vt:lpstr>„Gott hat seinen Sohn nicht in die Welt gesandt, um sie zu verurteilen, sondern um sie durch ihn zu retten.“ </vt:lpstr>
      <vt:lpstr>„Wer an ihn glaubt, wird nicht verurteilt. Wer aber nicht glaubt, ist damit schon verurteilt; denn der, an dessen Namen er nicht geglaubt hat, ist Gottes eigener Sohn.“</vt:lpstr>
      <vt:lpstr>I.    Du bist eine sehr wichtige Person!</vt:lpstr>
      <vt:lpstr>„Denn Gott hat der Welt seine Liebe dadurch gezeigt, dass er seinen einzigen Sohn für sie hergab, damit jeder, der an ihn glaubt, das ewige Leben hat und nicht verloren geht.“</vt:lpstr>
      <vt:lpstr>„Alle sind vom richtigen Weg abgewichen, keinen Einzigen kann Gott noch gebrauchen. Keiner handelt so, wie es gut wäre, nicht ein Einziger. Ihr Rachen ist ein offenes Grab. Ihre Zunge gebrauchen sie, um zu betrügen. Schlangengift verbirgt sich unter ihren Lippen.“</vt:lpstr>
      <vt:lpstr>„Ihr Mund ist voller Flüche und gehässiger Worte. Nichts hemmt ihre Schritte, wenn es gilt, Blut zu vergiessen. Verwüstung und Elend lassen sie auf ihren Wegen zurück, und vom Weg, der zum Frieden führt, wollen sie nichts wissen. Sich Gott in Ehrfurcht zu unterstellen, käme ihnen nie in den Sinn.“</vt:lpstr>
      <vt:lpstr>„Gott hingegen beweist uns seine Liebe dadurch, dass Christus für uns starb, als wir noch Sünder waren.“</vt:lpstr>
      <vt:lpstr>„Das ist das Fundament der Liebe: nicht, dass wir Gott geliebt haben, sondern dass er uns geliebt und seinen Sohn als Sühneopfer für unsere Sünden zu uns gesandt hat.“</vt:lpstr>
      <vt:lpstr>„Gott hat seinen Sohn nicht in die Welt gesandt, um sie zu verurteilen, sondern um sie durch ihn zu retten.“ </vt:lpstr>
      <vt:lpstr>II.  Sie sind sehr wichtige Personen!</vt:lpstr>
      <vt:lpstr>„Wer an ihn glaubt, wird nicht verurteilt. Wer aber nicht glaubt, ist damit schon verurteilt; denn der, an dessen Namen er nicht geglaubt hat, ist Gottes eigener Sohn.“</vt:lpstr>
      <vt:lpstr>„An den Herrn glauben kann man nur, wenn man von ihm gehört hat. Von ihm hören kann man nur, wenn jemand da ist, der die Botschaft von ihm verkündet.“</vt:lpstr>
      <vt:lpstr>Wir wollen mit Menschen wachsen, die durch Begegnungen mit uns zu Jesus finden.</vt:lpstr>
      <vt:lpstr>Wir sind überzeugt, dass verlorene Menschen Gott wichtig sind und daher der Gemeinde wichtig sein sollen.</vt:lpstr>
      <vt:lpstr>PowerPoint-Präsentation</vt:lpstr>
      <vt:lpstr>Schlussgedanke </vt:lpstr>
      <vt:lpstr>PowerPoint-Präsentation</vt:lpstr>
      <vt:lpstr>„An den Herrn glauben kann man nur, wenn man von ihm gehört hat. Von ihm hören kann man nur, wenn jemand da ist, der die Botschaft von ihm verkündet.“</vt:lpstr>
      <vt:lpstr> Denn »jeder, der den Namen des Herrn anruft, wird gerettet werden«.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sehr wichtige Person! - Folien</dc:title>
  <dc:creator>Jürg Birnstiel</dc:creator>
  <cp:lastModifiedBy>Me</cp:lastModifiedBy>
  <cp:revision>961</cp:revision>
  <cp:lastPrinted>1601-01-01T00:00:00Z</cp:lastPrinted>
  <dcterms:created xsi:type="dcterms:W3CDTF">2005-04-13T18:10:29Z</dcterms:created>
  <dcterms:modified xsi:type="dcterms:W3CDTF">2011-03-19T21:04:10Z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