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36"/>
  </p:notesMasterIdLst>
  <p:handoutMasterIdLst>
    <p:handoutMasterId r:id="rId37"/>
  </p:handoutMasterIdLst>
  <p:sldIdLst>
    <p:sldId id="735" r:id="rId2"/>
    <p:sldId id="896" r:id="rId3"/>
    <p:sldId id="903" r:id="rId4"/>
    <p:sldId id="904" r:id="rId5"/>
    <p:sldId id="905" r:id="rId6"/>
    <p:sldId id="906" r:id="rId7"/>
    <p:sldId id="907" r:id="rId8"/>
    <p:sldId id="908" r:id="rId9"/>
    <p:sldId id="909" r:id="rId10"/>
    <p:sldId id="910" r:id="rId11"/>
    <p:sldId id="911" r:id="rId12"/>
    <p:sldId id="912" r:id="rId13"/>
    <p:sldId id="913" r:id="rId14"/>
    <p:sldId id="891" r:id="rId15"/>
    <p:sldId id="914" r:id="rId16"/>
    <p:sldId id="915" r:id="rId17"/>
    <p:sldId id="916" r:id="rId18"/>
    <p:sldId id="917" r:id="rId19"/>
    <p:sldId id="918" r:id="rId20"/>
    <p:sldId id="919" r:id="rId21"/>
    <p:sldId id="920" r:id="rId22"/>
    <p:sldId id="921" r:id="rId23"/>
    <p:sldId id="922" r:id="rId24"/>
    <p:sldId id="923" r:id="rId25"/>
    <p:sldId id="924" r:id="rId26"/>
    <p:sldId id="925" r:id="rId27"/>
    <p:sldId id="926" r:id="rId28"/>
    <p:sldId id="927" r:id="rId29"/>
    <p:sldId id="928" r:id="rId30"/>
    <p:sldId id="929" r:id="rId31"/>
    <p:sldId id="259" r:id="rId32"/>
    <p:sldId id="930" r:id="rId33"/>
    <p:sldId id="931" r:id="rId34"/>
    <p:sldId id="932" r:id="rId3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98" autoAdjust="0"/>
  </p:normalViewPr>
  <p:slideViewPr>
    <p:cSldViewPr>
      <p:cViewPr>
        <p:scale>
          <a:sx n="110" d="100"/>
          <a:sy n="110" d="100"/>
        </p:scale>
        <p:origin x="-1650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6258F2-4D9E-4ACF-8A53-7F39C5825CA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14744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1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1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Click to edit Master text styles</a:t>
            </a:r>
          </a:p>
          <a:p>
            <a:pPr lvl="1"/>
            <a:r>
              <a:rPr lang="de-DE" altLang="de-DE" smtClean="0"/>
              <a:t>Second level</a:t>
            </a:r>
          </a:p>
          <a:p>
            <a:pPr lvl="2"/>
            <a:r>
              <a:rPr lang="de-DE" altLang="de-DE" smtClean="0"/>
              <a:t>Third level</a:t>
            </a:r>
          </a:p>
          <a:p>
            <a:pPr lvl="3"/>
            <a:r>
              <a:rPr lang="de-DE" altLang="de-DE" smtClean="0"/>
              <a:t>Fourth level</a:t>
            </a:r>
          </a:p>
          <a:p>
            <a:pPr lvl="4"/>
            <a:r>
              <a:rPr lang="de-DE" altLang="de-DE" smtClean="0"/>
              <a:t>Fifth level</a:t>
            </a:r>
          </a:p>
        </p:txBody>
      </p:sp>
      <p:sp>
        <p:nvSpPr>
          <p:cNvPr id="411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1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3A1507-B434-4CFD-9DD6-B112AA47DDE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3213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26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27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28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29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30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31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32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33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34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6F54-DAF1-46BF-B385-E927593D1C9C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12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38812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812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38812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CH"/>
          </a:p>
        </p:txBody>
      </p:sp>
      <p:grpSp>
        <p:nvGrpSpPr>
          <p:cNvPr id="388103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388104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grpSp>
          <p:nvGrpSpPr>
            <p:cNvPr id="388105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388106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388107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388108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388109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388110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3881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388112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8113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8114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8115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8116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8117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8118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  <p:sp>
        <p:nvSpPr>
          <p:cNvPr id="388121" name="Rectangle 2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88122" name="Rectangle 2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E2CDC02-6876-4586-AEC1-D307D32C569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8812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043EA-C461-4697-B6DD-D3988079CEB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034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8DEAA-D466-4BAD-8D30-3CF3D92A7EB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267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6FC92-4CED-4606-9102-7DD230A6FB7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807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010EF-B3EF-408C-B7E5-3F0A18D1274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045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8F528-E27D-46CF-9C63-25987653903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272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BB0DC-F71A-43C7-AF5B-C934E562BF1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780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76B06-69D2-48E0-BE32-C595CFABAA5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9022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E8EB3-5300-4020-AA4D-76457A57F93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2211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36556-8641-496E-A923-0E6F8312C47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956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52817-EF36-45F7-B19F-F43CE14C70E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3837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7075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CH"/>
          </a:p>
        </p:txBody>
      </p:sp>
      <p:grpSp>
        <p:nvGrpSpPr>
          <p:cNvPr id="387079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grpSp>
          <p:nvGrpSpPr>
            <p:cNvPr id="387081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387088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387096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de-DE" altLang="de-DE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de-DE" altLang="de-DE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C9EB4DE-ACDA-47F1-AE60-8C37F0BAC6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620688"/>
            <a:ext cx="8849072" cy="923330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Der tiefe Fall eines Glückspilzes</a:t>
            </a:r>
            <a:endParaRPr lang="de-DE" altLang="de-DE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780928"/>
            <a:ext cx="7992888" cy="1717393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2400" dirty="0">
                <a:effectLst/>
                <a:latin typeface="Univers LT Std 47 Cn Lt" pitchFamily="34" charset="0"/>
              </a:rPr>
              <a:t>Gedanken zum Erntedankfest am Beispiel des erfolgreichen </a:t>
            </a:r>
            <a:r>
              <a:rPr lang="de-CH" altLang="de-DE" sz="2400" dirty="0" smtClean="0">
                <a:effectLst/>
                <a:latin typeface="Univers LT Std 47 Cn Lt" pitchFamily="34" charset="0"/>
              </a:rPr>
              <a:t>Bauern</a:t>
            </a:r>
            <a:r>
              <a:rPr lang="de-DE" altLang="de-DE" sz="2400" dirty="0" smtClean="0">
                <a:effectLst/>
                <a:latin typeface="Univers LT Std 47 Cn Lt" pitchFamily="34" charset="0"/>
              </a:rPr>
              <a:t> </a:t>
            </a:r>
          </a:p>
          <a:p>
            <a:pPr algn="l"/>
            <a:endParaRPr lang="de-DE" altLang="de-DE" sz="2400" dirty="0" smtClean="0">
              <a:effectLst/>
              <a:latin typeface="Univers LT Std 47 Cn Lt" pitchFamily="34" charset="0"/>
            </a:endParaRPr>
          </a:p>
          <a:p>
            <a:pPr algn="l"/>
            <a:r>
              <a:rPr lang="de-DE" altLang="de-DE" sz="2400" smtClean="0">
                <a:effectLst/>
                <a:latin typeface="Univers LT Std 47 Cn Lt" pitchFamily="34" charset="0"/>
              </a:rPr>
              <a:t>                                               </a:t>
            </a:r>
            <a:r>
              <a:rPr lang="de-DE" altLang="de-DE" sz="2400" smtClean="0">
                <a:effectLst/>
                <a:latin typeface="Univers LT Std 47 Cn Lt" pitchFamily="34" charset="0"/>
              </a:rPr>
              <a:t>Lukas-Evangelium </a:t>
            </a:r>
            <a:r>
              <a:rPr lang="de-DE" altLang="de-DE" sz="2400" dirty="0" smtClean="0">
                <a:effectLst/>
                <a:latin typeface="Univers LT Std 47 Cn Lt" pitchFamily="34" charset="0"/>
              </a:rPr>
              <a:t>12,13-21</a:t>
            </a:r>
            <a:endParaRPr lang="de-DE" altLang="de-DE" sz="2400" dirty="0"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3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12,18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2"/>
            <a:ext cx="8928992" cy="2554545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Schliesslich sagte er: „Ich weiss, was ich mache! Ich reisse meine Scheunen ab und baue grössere. Dort kann ich mein ganzes Getreide und alle meine Vorräte unterbringen.“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12,19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4885"/>
            <a:ext cx="8928992" cy="3170099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„Und dann werde ich zu mir selbst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sagen: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Du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hast es geschafft! Du hast einen grossen Vorrat, der für viele Jahre reicht. Gönne dir jetzt Ruhe, iss und trink und geniesse das Leben!“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65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12,20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2"/>
            <a:ext cx="8928992" cy="2554545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Da sagte Gott zu ihm: „Du törichter Mensch! Noch in dieser Nacht wird dein Leben von dir zurückgefordert werden. Wem wird dann das gehören, was du dir angehäuft hast?“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69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12,21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2"/>
            <a:ext cx="8928992" cy="1938992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Jesus schloss, indem er sagte: „So geht es dem, der nur auf seinen Gewinn aus ist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und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der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nicht reich ist in Gott.“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03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60648"/>
            <a:ext cx="8473974" cy="1015663"/>
          </a:xfrm>
        </p:spPr>
        <p:txBody>
          <a:bodyPr wrap="square">
            <a:spAutoFit/>
          </a:bodyPr>
          <a:lstStyle/>
          <a:p>
            <a:pPr algn="l"/>
            <a:r>
              <a:rPr lang="de-DE" altLang="de-DE" sz="6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II. </a:t>
            </a:r>
            <a:r>
              <a:rPr lang="de-CH" altLang="de-DE" sz="6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Das verspielte Leben</a:t>
            </a:r>
            <a:endParaRPr lang="de-DE" altLang="de-DE" sz="6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81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583813"/>
            <a:ext cx="8473974" cy="369332"/>
          </a:xfrm>
        </p:spPr>
        <p:txBody>
          <a:bodyPr wrap="square">
            <a:spAutoFit/>
          </a:bodyPr>
          <a:lstStyle/>
          <a:p>
            <a:pPr algn="l"/>
            <a:r>
              <a:rPr lang="de-DE" altLang="de-DE" sz="18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II. </a:t>
            </a:r>
            <a:r>
              <a:rPr lang="de-CH" altLang="de-DE" sz="18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Das verspielte Leben</a:t>
            </a:r>
            <a:endParaRPr lang="de-DE" altLang="de-DE" sz="18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79512" y="2029490"/>
            <a:ext cx="84739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l"/>
            <a:r>
              <a:rPr lang="de-CH" altLang="de-DE" sz="3600" kern="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A.	Der fleissige und geschäftstüchtige Bauer</a:t>
            </a:r>
            <a:endParaRPr lang="de-DE" altLang="de-DE" sz="3600" kern="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3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12,17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82367"/>
            <a:ext cx="8928992" cy="2554545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Der Mann überlegte hin und her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: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„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Was soll ich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tun?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Ich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weiss ja gar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nicht,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wohin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mit meiner Ernte.“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91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12,18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82367"/>
            <a:ext cx="8928992" cy="2554545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„Ich weiss, was ich mache! Ich reisse meine Scheunen ab und baue grössere. Dort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kann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ich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mein ganzes Getreide und alle meine Vorräte unterbringen.“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45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583813"/>
            <a:ext cx="8473974" cy="369332"/>
          </a:xfrm>
        </p:spPr>
        <p:txBody>
          <a:bodyPr wrap="square">
            <a:spAutoFit/>
          </a:bodyPr>
          <a:lstStyle/>
          <a:p>
            <a:pPr algn="l"/>
            <a:r>
              <a:rPr lang="de-DE" altLang="de-DE" sz="18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II. </a:t>
            </a:r>
            <a:r>
              <a:rPr lang="de-CH" altLang="de-DE" sz="18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Das verspielte Leben</a:t>
            </a:r>
            <a:endParaRPr lang="de-DE" altLang="de-DE" sz="18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79512" y="2029490"/>
            <a:ext cx="84739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l"/>
            <a:r>
              <a:rPr lang="de-CH" altLang="de-DE" sz="3600" kern="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B.	Der erholungsbedürftige Bauer</a:t>
            </a:r>
            <a:endParaRPr lang="de-DE" altLang="de-DE" sz="3600" kern="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87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12,19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82367"/>
            <a:ext cx="8928992" cy="2554545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„Du hast es geschafft! Du hast einen grossen Vorrat, der für viele Jahre reicht. Gönne dir jetzt Ruhe, iss und trink und geniesse das Leben!“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89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332656"/>
            <a:ext cx="8856984" cy="1015663"/>
          </a:xfrm>
        </p:spPr>
        <p:txBody>
          <a:bodyPr wrap="square">
            <a:spAutoFit/>
          </a:bodyPr>
          <a:lstStyle/>
          <a:p>
            <a:pPr algn="l"/>
            <a:r>
              <a:rPr lang="de-DE" altLang="de-DE" sz="6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I. </a:t>
            </a:r>
            <a:r>
              <a:rPr lang="de-CH" altLang="de-DE" sz="6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Die </a:t>
            </a:r>
            <a:r>
              <a:rPr lang="de-CH" altLang="de-DE" sz="6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verpasste Chance</a:t>
            </a:r>
            <a:endParaRPr lang="de-DE" altLang="de-DE" sz="6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66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583813"/>
            <a:ext cx="8473974" cy="369332"/>
          </a:xfrm>
        </p:spPr>
        <p:txBody>
          <a:bodyPr wrap="square">
            <a:spAutoFit/>
          </a:bodyPr>
          <a:lstStyle/>
          <a:p>
            <a:pPr algn="l"/>
            <a:r>
              <a:rPr lang="de-DE" altLang="de-DE" sz="18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II. </a:t>
            </a:r>
            <a:r>
              <a:rPr lang="de-CH" altLang="de-DE" sz="18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Das verspielte Leben</a:t>
            </a:r>
            <a:endParaRPr lang="de-DE" altLang="de-DE" sz="18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79512" y="2029490"/>
            <a:ext cx="84739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l"/>
            <a:r>
              <a:rPr lang="de-CH" altLang="de-DE" sz="3600" kern="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C</a:t>
            </a:r>
            <a:r>
              <a:rPr lang="de-CH" altLang="de-DE" sz="3600" kern="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.	Der dumme Bauer</a:t>
            </a:r>
            <a:endParaRPr lang="de-DE" altLang="de-DE" sz="3600" kern="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80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12,20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82367"/>
            <a:ext cx="8928992" cy="2554545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„Du törichter Mensch! Noch in dieser Nacht wird dein Leben von dir zurückgefordert werden. Wem wird dann das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gehören,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was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du dir angehäuft hast?“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87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12,21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60648"/>
            <a:ext cx="8928992" cy="1323439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„So geht es dem, der nur auf seinen Gewinn aus ist und der nicht reich ist in Gott.“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2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12,19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60648"/>
            <a:ext cx="8928992" cy="1323439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8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„Du hast es geschafft!“</a:t>
            </a:r>
            <a:endParaRPr lang="de-DE" altLang="de-DE" sz="8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82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Psalm 62,11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60648"/>
            <a:ext cx="8928992" cy="1323439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„Wenn euer Wohlstand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wächst,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hängt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euer Herz nicht daran!“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5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12,15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4624"/>
            <a:ext cx="8928992" cy="1938992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„Nehmt euch in Acht! Hütet euch vor aller Habgier! Denn das Leben eines Menschen hängt nicht von seinem Wohlstand ab.“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5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Kolosser-Brief 3,5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660177"/>
            <a:ext cx="8928992" cy="707886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„Habsucht ist so viel wie Götzendienst.“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4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12,21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352400"/>
            <a:ext cx="8928992" cy="1323439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„So geht es dem, der nur auf seinen Gewinn aus ist und der nicht reich ist in Gott.“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1.Johannes-Brief 5,12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2"/>
            <a:ext cx="8928992" cy="1938992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„Wer mit dem Sohn verbunden ist, hat das Leben. Wer nicht mit ihm, dem Sohn Gottes, verbunden ist, hat das Leben nicht.“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70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Matthäus-Evangelium 16,25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2"/>
            <a:ext cx="8928992" cy="1938992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„Wer sein Leben retten will, wird es verlieren; wer aber sein Leben um meinetwillen verliert, wird es finden.“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60067"/>
            <a:ext cx="8784976" cy="1323439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„Das Gedränge war so gross, dass sie sich gegenseitig auf die Füsse traten.“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03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Matthäus-Evangelium 16,26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2877"/>
            <a:ext cx="8928992" cy="3170099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„Was nützt es einem Menschen, die ganze Welt zu gewinnen, wenn er selbst dabei unheilbar Schaden nimmt? Oder was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kann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ein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Mensch als Gegenwert für sein Leben geben?“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7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16632"/>
            <a:ext cx="8568952" cy="1200329"/>
          </a:xfrm>
        </p:spPr>
        <p:txBody>
          <a:bodyPr wrap="square">
            <a:spAutoFit/>
          </a:bodyPr>
          <a:lstStyle/>
          <a:p>
            <a:pPr algn="l"/>
            <a:r>
              <a:rPr lang="de-DE" altLang="de-DE" sz="72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Schlussgedanke</a:t>
            </a:r>
            <a:endParaRPr lang="de-DE" altLang="de-DE" sz="72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374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Matthäus-Evangelium 6,33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2"/>
            <a:ext cx="8928992" cy="1938992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„Es soll euch zuerst um Gottes Reich und Gottes Gerechtigkeit gehen, dann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wird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euch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das Übrige alles dazugegeben.“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3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12,34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24408"/>
            <a:ext cx="8928992" cy="1323439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„Wo euer Reichtum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ist,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da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wird auch euer Herz sein.“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5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Matthäus-Evangelium 6,33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2"/>
            <a:ext cx="8928992" cy="1938992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„Es soll euch zuerst um Gottes Reich und Gottes Gerechtigkeit gehen, dann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wird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euch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das Übrige alles dazugegeben.“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25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12,4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21856"/>
            <a:ext cx="8784976" cy="1938992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„Fürchtet euch nicht vor denen, die euch das irdische Leben nehmen können; sie können euch darüber hinaus nichts anhaben.“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48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12,5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82367"/>
            <a:ext cx="8784976" cy="2554545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„Ich will euch sagen, wen ihr fürchten müsst: Fürchtet den, der nicht nur töten kann, sondern auch die Macht hat, in die Hölle zu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werfen.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Ja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, ich sage euch: Ihn müsst ihr fürchten!“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12,13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60648"/>
            <a:ext cx="8784976" cy="1323439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„Meister, sag doch meinem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Bruder,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er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soll das väterliche Erbe mit mir teilen!“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8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12,14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21856"/>
            <a:ext cx="8784976" cy="1938992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„Lieber Mann, wer hat mich denn zum Richter über euch eingesetzt oder zum Vermittler in euren Erbangelegenheiten?“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51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12,15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21856"/>
            <a:ext cx="8784976" cy="1938992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„Nehmt euch in Acht! Hütet euch vor aller Habgier! Denn das Leben eines Menschen hängt nicht von seinem Wohlstand ab.“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89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717032"/>
            <a:ext cx="6400800" cy="400110"/>
          </a:xfrm>
        </p:spPr>
        <p:txBody>
          <a:bodyPr>
            <a:spAutoFit/>
          </a:bodyPr>
          <a:lstStyle/>
          <a:p>
            <a:pPr algn="r"/>
            <a:r>
              <a:rPr lang="de-CH" altLang="de-DE" sz="2000" dirty="0" smtClean="0">
                <a:effectLst/>
                <a:latin typeface="Univers LT Std 47 Cn Lt" pitchFamily="34" charset="0"/>
              </a:rPr>
              <a:t>Lukas-Evangelium 12,16-17</a:t>
            </a:r>
            <a:endParaRPr lang="de-DE" altLang="de-DE" sz="2000" dirty="0">
              <a:effectLst/>
              <a:latin typeface="Univers LT Std 47 Cn Lt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82367"/>
            <a:ext cx="8784976" cy="2554545"/>
          </a:xfrm>
        </p:spPr>
        <p:txBody>
          <a:bodyPr wrap="square">
            <a:spAutoFit/>
          </a:bodyPr>
          <a:lstStyle/>
          <a:p>
            <a:pPr algn="l"/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Die Felder eines reichen Mannes hatten einen guten Ertrag gebracht. Der Mann </a:t>
            </a: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überlegte</a:t>
            </a:r>
            <a:b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</a:br>
            <a:r>
              <a:rPr lang="de-CH" altLang="de-DE" sz="4000" dirty="0" smtClean="0">
                <a:solidFill>
                  <a:schemeClr val="tx1"/>
                </a:solidFill>
                <a:effectLst/>
                <a:latin typeface="Univers LT Std 47 Cn Lt" pitchFamily="34" charset="0"/>
              </a:rPr>
              <a:t>hin </a:t>
            </a:r>
            <a:r>
              <a:rPr lang="de-CH" altLang="de-DE" sz="4000" dirty="0">
                <a:solidFill>
                  <a:schemeClr val="tx1"/>
                </a:solidFill>
                <a:effectLst/>
                <a:latin typeface="Univers LT Std 47 Cn Lt" pitchFamily="34" charset="0"/>
              </a:rPr>
              <a:t>und her: „Was soll ich tun? Ich weiss ja gar nicht, wohin mit meiner Ernte.“</a:t>
            </a:r>
            <a:endParaRPr lang="de-DE" altLang="de-DE" sz="4000" dirty="0">
              <a:solidFill>
                <a:schemeClr val="tx1"/>
              </a:solidFill>
              <a:effectLst/>
              <a:latin typeface="Univers LT Std 47 Cn L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13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vorlage 'Berggipfel'">
  <a:themeElements>
    <a:clrScheme name="Default Design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Designvorlage 'Berggipfel'</Template>
  <TotalTime>0</TotalTime>
  <Words>650</Words>
  <Application>Microsoft Office PowerPoint</Application>
  <PresentationFormat>Bildschirmpräsentation (4:3)</PresentationFormat>
  <Paragraphs>101</Paragraphs>
  <Slides>34</Slides>
  <Notes>34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35" baseType="lpstr">
      <vt:lpstr>Designvorlage 'Berggipfel'</vt:lpstr>
      <vt:lpstr>Der tiefe Fall eines Glückspilzes</vt:lpstr>
      <vt:lpstr>I. Die verpasste Chance</vt:lpstr>
      <vt:lpstr>„Das Gedränge war so gross, dass sie sich gegenseitig auf die Füsse traten.“</vt:lpstr>
      <vt:lpstr>„Fürchtet euch nicht vor denen, die euch das irdische Leben nehmen können; sie können euch darüber hinaus nichts anhaben.“</vt:lpstr>
      <vt:lpstr>„Ich will euch sagen, wen ihr fürchten müsst: Fürchtet den, der nicht nur töten kann, sondern auch die Macht hat, in die Hölle zu werfen. Ja, ich sage euch: Ihn müsst ihr fürchten!“</vt:lpstr>
      <vt:lpstr>„Meister, sag doch meinem Bruder, er soll das väterliche Erbe mit mir teilen!“</vt:lpstr>
      <vt:lpstr>„Lieber Mann, wer hat mich denn zum Richter über euch eingesetzt oder zum Vermittler in euren Erbangelegenheiten?“</vt:lpstr>
      <vt:lpstr>„Nehmt euch in Acht! Hütet euch vor aller Habgier! Denn das Leben eines Menschen hängt nicht von seinem Wohlstand ab.“</vt:lpstr>
      <vt:lpstr>Die Felder eines reichen Mannes hatten einen guten Ertrag gebracht. Der Mann überlegte hin und her: „Was soll ich tun? Ich weiss ja gar nicht, wohin mit meiner Ernte.“</vt:lpstr>
      <vt:lpstr>Schliesslich sagte er: „Ich weiss, was ich mache! Ich reisse meine Scheunen ab und baue grössere. Dort kann ich mein ganzes Getreide und alle meine Vorräte unterbringen.“</vt:lpstr>
      <vt:lpstr>„Und dann werde ich zu mir selbst sagen: Du hast es geschafft! Du hast einen grossen Vorrat, der für viele Jahre reicht. Gönne dir jetzt Ruhe, iss und trink und geniesse das Leben!“</vt:lpstr>
      <vt:lpstr>Da sagte Gott zu ihm: „Du törichter Mensch! Noch in dieser Nacht wird dein Leben von dir zurückgefordert werden. Wem wird dann das gehören, was du dir angehäuft hast?“</vt:lpstr>
      <vt:lpstr>Jesus schloss, indem er sagte: „So geht es dem, der nur auf seinen Gewinn aus ist und der nicht reich ist in Gott.“</vt:lpstr>
      <vt:lpstr>II. Das verspielte Leben</vt:lpstr>
      <vt:lpstr>II. Das verspielte Leben</vt:lpstr>
      <vt:lpstr>Der Mann überlegte hin und her: „Was soll ich tun? Ich weiss ja gar nicht, wohin mit meiner Ernte.“</vt:lpstr>
      <vt:lpstr>„Ich weiss, was ich mache! Ich reisse meine Scheunen ab und baue grössere. Dort kann ich mein ganzes Getreide und alle meine Vorräte unterbringen.“</vt:lpstr>
      <vt:lpstr>II. Das verspielte Leben</vt:lpstr>
      <vt:lpstr>„Du hast es geschafft! Du hast einen grossen Vorrat, der für viele Jahre reicht. Gönne dir jetzt Ruhe, iss und trink und geniesse das Leben!“</vt:lpstr>
      <vt:lpstr>II. Das verspielte Leben</vt:lpstr>
      <vt:lpstr>„Du törichter Mensch! Noch in dieser Nacht wird dein Leben von dir zurückgefordert werden. Wem wird dann das gehören, was du dir angehäuft hast?“</vt:lpstr>
      <vt:lpstr>„So geht es dem, der nur auf seinen Gewinn aus ist und der nicht reich ist in Gott.“</vt:lpstr>
      <vt:lpstr>„Du hast es geschafft!“</vt:lpstr>
      <vt:lpstr>„Wenn euer Wohlstand wächst, hängt euer Herz nicht daran!“</vt:lpstr>
      <vt:lpstr>„Nehmt euch in Acht! Hütet euch vor aller Habgier! Denn das Leben eines Menschen hängt nicht von seinem Wohlstand ab.“</vt:lpstr>
      <vt:lpstr>„Habsucht ist so viel wie Götzendienst.“</vt:lpstr>
      <vt:lpstr>„So geht es dem, der nur auf seinen Gewinn aus ist und der nicht reich ist in Gott.“</vt:lpstr>
      <vt:lpstr>„Wer mit dem Sohn verbunden ist, hat das Leben. Wer nicht mit ihm, dem Sohn Gottes, verbunden ist, hat das Leben nicht.“</vt:lpstr>
      <vt:lpstr>„Wer sein Leben retten will, wird es verlieren; wer aber sein Leben um meinetwillen verliert, wird es finden.“</vt:lpstr>
      <vt:lpstr>„Was nützt es einem Menschen, die ganze Welt zu gewinnen, wenn er selbst dabei unheilbar Schaden nimmt? Oder was kann ein Mensch als Gegenwert für sein Leben geben?“</vt:lpstr>
      <vt:lpstr>Schlussgedanke</vt:lpstr>
      <vt:lpstr>„Es soll euch zuerst um Gottes Reich und Gottes Gerechtigkeit gehen, dann wird euch das Übrige alles dazugegeben.“</vt:lpstr>
      <vt:lpstr>„Wo euer Reichtum ist, da wird auch euer Herz sein.“</vt:lpstr>
      <vt:lpstr>„Es soll euch zuerst um Gottes Reich und Gottes Gerechtigkeit gehen, dann wird euch das Übrige alles dazugegeben.“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tiefe Fall eines Glückspilzes – Gedanken zum Erntedankfest am Beispiel des erfolgreichen Bauern - Folien</dc:title>
  <dc:creator>Jürg Birnstiel</dc:creator>
  <cp:lastModifiedBy>Me</cp:lastModifiedBy>
  <cp:revision>426</cp:revision>
  <dcterms:created xsi:type="dcterms:W3CDTF">2013-11-12T15:20:47Z</dcterms:created>
  <dcterms:modified xsi:type="dcterms:W3CDTF">2015-12-01T08:53:28Z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TC102037911031</vt:lpwstr>
  </property>
</Properties>
</file>