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5"/>
  </p:notesMasterIdLst>
  <p:handoutMasterIdLst>
    <p:handoutMasterId r:id="rId26"/>
  </p:handoutMasterIdLst>
  <p:sldIdLst>
    <p:sldId id="735" r:id="rId2"/>
    <p:sldId id="930" r:id="rId3"/>
    <p:sldId id="931" r:id="rId4"/>
    <p:sldId id="932" r:id="rId5"/>
    <p:sldId id="928" r:id="rId6"/>
    <p:sldId id="934" r:id="rId7"/>
    <p:sldId id="933" r:id="rId8"/>
    <p:sldId id="935" r:id="rId9"/>
    <p:sldId id="936" r:id="rId10"/>
    <p:sldId id="937" r:id="rId11"/>
    <p:sldId id="938" r:id="rId12"/>
    <p:sldId id="939" r:id="rId13"/>
    <p:sldId id="940" r:id="rId14"/>
    <p:sldId id="941" r:id="rId15"/>
    <p:sldId id="948" r:id="rId16"/>
    <p:sldId id="929" r:id="rId17"/>
    <p:sldId id="942" r:id="rId18"/>
    <p:sldId id="943" r:id="rId19"/>
    <p:sldId id="259" r:id="rId20"/>
    <p:sldId id="944" r:id="rId21"/>
    <p:sldId id="945" r:id="rId22"/>
    <p:sldId id="946" r:id="rId23"/>
    <p:sldId id="947" r:id="rId2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98" autoAdjust="0"/>
  </p:normalViewPr>
  <p:slideViewPr>
    <p:cSldViewPr>
      <p:cViewPr>
        <p:scale>
          <a:sx n="110" d="100"/>
          <a:sy n="110" d="100"/>
        </p:scale>
        <p:origin x="-1662"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11209" y="332656"/>
            <a:ext cx="8753279" cy="830997"/>
          </a:xfrm>
        </p:spPr>
        <p:txBody>
          <a:bodyPr wrap="square">
            <a:spAutoFit/>
          </a:bodyPr>
          <a:lstStyle/>
          <a:p>
            <a:pPr algn="r"/>
            <a:r>
              <a:rPr lang="de-CH" altLang="de-DE" sz="4800" dirty="0" smtClean="0">
                <a:solidFill>
                  <a:schemeClr val="tx1"/>
                </a:solidFill>
                <a:effectLst/>
                <a:latin typeface="Univers LT Std 47 Cn Lt" pitchFamily="34" charset="0"/>
              </a:rPr>
              <a:t>Was macht mich wertvoll?</a:t>
            </a:r>
            <a:endParaRPr lang="de-DE" altLang="de-DE" sz="4800" dirty="0">
              <a:solidFill>
                <a:schemeClr val="tx1"/>
              </a:solidFill>
              <a:effectLst/>
              <a:latin typeface="Univers LT Std 47 Cn Lt" pitchFamily="34" charset="0"/>
            </a:endParaRPr>
          </a:p>
        </p:txBody>
      </p:sp>
      <p:sp>
        <p:nvSpPr>
          <p:cNvPr id="4" name="Rectangle 3"/>
          <p:cNvSpPr txBox="1">
            <a:spLocks noChangeArrowheads="1"/>
          </p:cNvSpPr>
          <p:nvPr/>
        </p:nvSpPr>
        <p:spPr bwMode="auto">
          <a:xfrm>
            <a:off x="2483768" y="4650815"/>
            <a:ext cx="633670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effectLst/>
                <a:latin typeface="Univers LT Std 47 Cn Lt" pitchFamily="34" charset="0"/>
              </a:rPr>
              <a:t>Lukas-Evangelium 15,8-10</a:t>
            </a:r>
            <a:endParaRPr lang="de-DE" altLang="de-DE" sz="2400" kern="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424936" cy="1938992"/>
          </a:xfrm>
        </p:spPr>
        <p:txBody>
          <a:bodyPr wrap="square">
            <a:spAutoFit/>
          </a:bodyPr>
          <a:lstStyle/>
          <a:p>
            <a:pPr algn="l"/>
            <a:r>
              <a:rPr lang="de-CH" altLang="de-DE" sz="4000" dirty="0">
                <a:solidFill>
                  <a:schemeClr val="tx1"/>
                </a:solidFill>
                <a:effectLst/>
                <a:latin typeface="Univers LT Std 47 Cn Lt" pitchFamily="34" charset="0"/>
              </a:rPr>
              <a:t>„Ich sage euch: Genauso freuen sich die Engel Gottes über einen einzigen Sünder, der umkehrt.“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03862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424936" cy="1938992"/>
          </a:xfrm>
        </p:spPr>
        <p:txBody>
          <a:bodyPr wrap="square">
            <a:spAutoFit/>
          </a:bodyPr>
          <a:lstStyle/>
          <a:p>
            <a:pPr algn="l"/>
            <a:r>
              <a:rPr lang="de-CH" altLang="de-DE" sz="4000" dirty="0">
                <a:solidFill>
                  <a:schemeClr val="tx1"/>
                </a:solidFill>
                <a:effectLst/>
                <a:latin typeface="Univers LT Std 47 Cn Lt" pitchFamily="34" charset="0"/>
              </a:rPr>
              <a:t>„Wie ist es, wenn eine Frau zehn Silbermünzen </a:t>
            </a:r>
            <a:r>
              <a:rPr lang="de-CH" altLang="de-DE" sz="4000" dirty="0" smtClean="0">
                <a:solidFill>
                  <a:schemeClr val="tx1"/>
                </a:solidFill>
                <a:effectLst/>
                <a:latin typeface="Univers LT Std 47 Cn Lt" pitchFamily="34" charset="0"/>
              </a:rPr>
              <a:t>(Drachmen) hat und</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eine </a:t>
            </a:r>
            <a:r>
              <a:rPr lang="de-CH" altLang="de-DE" sz="4000" dirty="0">
                <a:solidFill>
                  <a:schemeClr val="tx1"/>
                </a:solidFill>
                <a:effectLst/>
                <a:latin typeface="Univers LT Std 47 Cn Lt" pitchFamily="34" charset="0"/>
              </a:rPr>
              <a:t>davon verliert</a:t>
            </a:r>
            <a:r>
              <a:rPr lang="de-CH" altLang="de-DE" sz="4000" dirty="0" smtClean="0">
                <a:solidFill>
                  <a:schemeClr val="tx1"/>
                </a:solidFill>
                <a:effectLst/>
                <a:latin typeface="Univers LT Std 47 Cn Lt" pitchFamily="34" charset="0"/>
              </a:rPr>
              <a: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033810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424936" cy="1938992"/>
          </a:xfrm>
        </p:spPr>
        <p:txBody>
          <a:bodyPr wrap="square">
            <a:spAutoFit/>
          </a:bodyPr>
          <a:lstStyle/>
          <a:p>
            <a:pPr algn="l"/>
            <a:r>
              <a:rPr lang="de-CH" altLang="de-DE" sz="4000" dirty="0" smtClean="0">
                <a:solidFill>
                  <a:schemeClr val="tx1"/>
                </a:solidFill>
                <a:effectLst/>
                <a:latin typeface="Univers LT Std 47 Cn Lt" pitchFamily="34" charset="0"/>
              </a:rPr>
              <a:t>Zündet </a:t>
            </a:r>
            <a:r>
              <a:rPr lang="de-CH" altLang="de-DE" sz="4000" dirty="0">
                <a:solidFill>
                  <a:schemeClr val="tx1"/>
                </a:solidFill>
                <a:effectLst/>
                <a:latin typeface="Univers LT Std 47 Cn Lt" pitchFamily="34" charset="0"/>
              </a:rPr>
              <a:t>sie da nicht eine Lampe an, kehrt das ganze Haus und sucht in allen Ecken, bis sie die Münze gefunden hat</a:t>
            </a:r>
            <a:r>
              <a:rPr lang="de-CH" altLang="de-DE" sz="4000" dirty="0" smtClean="0">
                <a:solidFill>
                  <a:schemeClr val="tx1"/>
                </a:solidFill>
                <a:effectLst/>
                <a:latin typeface="Univers LT Std 47 Cn Lt" pitchFamily="34" charset="0"/>
              </a:rPr>
              <a: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55645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82367"/>
            <a:ext cx="8424936" cy="2554545"/>
          </a:xfrm>
        </p:spPr>
        <p:txBody>
          <a:bodyPr wrap="square">
            <a:spAutoFit/>
          </a:bodyPr>
          <a:lstStyle/>
          <a:p>
            <a:pPr algn="l"/>
            <a:r>
              <a:rPr lang="de-CH" altLang="de-DE" sz="4000" dirty="0">
                <a:solidFill>
                  <a:schemeClr val="tx1"/>
                </a:solidFill>
                <a:effectLst/>
                <a:latin typeface="Univers LT Std 47 Cn Lt" pitchFamily="34" charset="0"/>
              </a:rPr>
              <a:t>„Sie ruft ihre Freundinnen und Nachbarinnen zusammen und sagt: ‚Freut euch mit </a:t>
            </a:r>
            <a:r>
              <a:rPr lang="de-CH" altLang="de-DE" sz="4000" dirty="0" smtClean="0">
                <a:solidFill>
                  <a:schemeClr val="tx1"/>
                </a:solidFill>
                <a:effectLst/>
                <a:latin typeface="Univers LT Std 47 Cn Lt" pitchFamily="34" charset="0"/>
              </a:rPr>
              <a:t>mir!</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Ich </a:t>
            </a:r>
            <a:r>
              <a:rPr lang="de-CH" altLang="de-DE" sz="4000" dirty="0">
                <a:solidFill>
                  <a:schemeClr val="tx1"/>
                </a:solidFill>
                <a:effectLst/>
                <a:latin typeface="Univers LT Std 47 Cn Lt" pitchFamily="34" charset="0"/>
              </a:rPr>
              <a:t>habe die Münze </a:t>
            </a:r>
            <a:r>
              <a:rPr lang="de-CH" altLang="de-DE" sz="4000" dirty="0" smtClean="0">
                <a:solidFill>
                  <a:schemeClr val="tx1"/>
                </a:solidFill>
                <a:effectLst/>
                <a:latin typeface="Univers LT Std 47 Cn Lt" pitchFamily="34" charset="0"/>
              </a:rPr>
              <a:t>wiedergefunden,</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die </a:t>
            </a:r>
            <a:r>
              <a:rPr lang="de-CH" altLang="de-DE" sz="4000" dirty="0">
                <a:solidFill>
                  <a:schemeClr val="tx1"/>
                </a:solidFill>
                <a:effectLst/>
                <a:latin typeface="Univers LT Std 47 Cn Lt" pitchFamily="34" charset="0"/>
              </a:rPr>
              <a:t>ich verloren hatte.‘“</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22296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1.Mose 1,27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424936" cy="1938992"/>
          </a:xfrm>
        </p:spPr>
        <p:txBody>
          <a:bodyPr wrap="square">
            <a:spAutoFit/>
          </a:bodyPr>
          <a:lstStyle/>
          <a:p>
            <a:pPr algn="l"/>
            <a:r>
              <a:rPr lang="de-CH" altLang="de-DE" sz="4000" dirty="0" smtClean="0">
                <a:solidFill>
                  <a:schemeClr val="tx1"/>
                </a:solidFill>
                <a:effectLst/>
                <a:latin typeface="Univers LT Std 47 Cn Lt" pitchFamily="34" charset="0"/>
              </a:rPr>
              <a:t>„Gott </a:t>
            </a:r>
            <a:r>
              <a:rPr lang="de-CH" altLang="de-DE" sz="4000" dirty="0">
                <a:solidFill>
                  <a:schemeClr val="tx1"/>
                </a:solidFill>
                <a:effectLst/>
                <a:latin typeface="Univers LT Std 47 Cn Lt" pitchFamily="34" charset="0"/>
              </a:rPr>
              <a:t>schuf die Menschen nach seinem Bild, als Gottes Ebenbild schuf er sie und schuf sie als Mann und als Frau.“</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96082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95" y="33866"/>
            <a:ext cx="5655224" cy="4547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bwMode="auto">
          <a:xfrm>
            <a:off x="3347864" y="3861048"/>
            <a:ext cx="543609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CH" altLang="de-DE" sz="4000" kern="0" dirty="0" smtClean="0">
                <a:solidFill>
                  <a:schemeClr val="tx1"/>
                </a:solidFill>
                <a:effectLst/>
                <a:latin typeface="Univers LT Std 47 Cn Lt" pitchFamily="34" charset="0"/>
              </a:rPr>
              <a:t>ca. 200 Franken</a:t>
            </a:r>
            <a:endParaRPr lang="de-DE" altLang="de-DE" sz="4000" kern="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47744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95" y="33866"/>
            <a:ext cx="3458233" cy="2780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bwMode="auto">
          <a:xfrm>
            <a:off x="3707904" y="156994"/>
            <a:ext cx="5436096"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a:r>
              <a:rPr lang="de-CH" altLang="de-DE" sz="4000" kern="0" dirty="0">
                <a:solidFill>
                  <a:schemeClr val="tx1"/>
                </a:solidFill>
                <a:effectLst/>
                <a:latin typeface="Univers LT Std 47 Cn Lt" pitchFamily="34" charset="0"/>
              </a:rPr>
              <a:t>„Gott hat der Welt seine Liebe dadurch gezeigt, dass er seinen einzigen Sohn für sie hergab, damit jeder, der an ihn glaubt, das ewige Leben hat und nicht verloren geht.“</a:t>
            </a:r>
            <a:endParaRPr lang="de-DE" altLang="de-DE" sz="4000" kern="0" dirty="0">
              <a:solidFill>
                <a:schemeClr val="tx1"/>
              </a:solidFill>
              <a:effectLst/>
              <a:latin typeface="Univers LT Std 47 Cn Lt" pitchFamily="34" charset="0"/>
            </a:endParaRPr>
          </a:p>
        </p:txBody>
      </p:sp>
      <p:sp>
        <p:nvSpPr>
          <p:cNvPr id="6" name="Rectangle 3"/>
          <p:cNvSpPr>
            <a:spLocks noGrp="1" noChangeArrowheads="1"/>
          </p:cNvSpPr>
          <p:nvPr>
            <p:ph type="subTitle" idx="1"/>
          </p:nvPr>
        </p:nvSpPr>
        <p:spPr>
          <a:xfrm>
            <a:off x="2555776" y="5013176"/>
            <a:ext cx="6400800" cy="400110"/>
          </a:xfrm>
        </p:spPr>
        <p:txBody>
          <a:bodyPr>
            <a:spAutoFit/>
          </a:bodyPr>
          <a:lstStyle/>
          <a:p>
            <a:pPr algn="r"/>
            <a:r>
              <a:rPr lang="de-CH" altLang="de-DE" sz="2000" dirty="0" smtClean="0">
                <a:effectLst/>
                <a:latin typeface="Univers LT Std 47 Cn Lt" pitchFamily="34" charset="0"/>
              </a:rPr>
              <a:t>Johannes-Evangelium 3,16</a:t>
            </a:r>
            <a:endParaRPr lang="de-DE" altLang="de-DE" sz="2000" dirty="0">
              <a:effectLst/>
              <a:latin typeface="Univers LT Std 47 Cn Lt" pitchFamily="34" charset="0"/>
            </a:endParaRPr>
          </a:p>
        </p:txBody>
      </p:sp>
    </p:spTree>
    <p:extLst>
      <p:ext uri="{BB962C8B-B14F-4D97-AF65-F5344CB8AC3E}">
        <p14:creationId xmlns:p14="http://schemas.microsoft.com/office/powerpoint/2010/main" val="2920962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95" y="33866"/>
            <a:ext cx="3458233" cy="2780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bwMode="auto">
          <a:xfrm>
            <a:off x="3707904" y="114885"/>
            <a:ext cx="5436096"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a:r>
              <a:rPr lang="de-CH" altLang="de-DE" sz="4000" kern="0" dirty="0">
                <a:solidFill>
                  <a:schemeClr val="tx1"/>
                </a:solidFill>
                <a:effectLst/>
                <a:latin typeface="Univers LT Std 47 Cn Lt" pitchFamily="34" charset="0"/>
              </a:rPr>
              <a:t>„Ich bin nicht gekommen, um Menschen, die sich für Gerecht halten, zu </a:t>
            </a:r>
            <a:r>
              <a:rPr lang="de-CH" altLang="de-DE" sz="4000" kern="0" dirty="0" err="1" smtClean="0">
                <a:solidFill>
                  <a:schemeClr val="tx1"/>
                </a:solidFill>
                <a:effectLst/>
                <a:latin typeface="Univers LT Std 47 Cn Lt" pitchFamily="34" charset="0"/>
              </a:rPr>
              <a:t>rufen;ich</a:t>
            </a:r>
            <a:r>
              <a:rPr lang="de-CH" altLang="de-DE" sz="4000" kern="0" dirty="0" smtClean="0">
                <a:solidFill>
                  <a:schemeClr val="tx1"/>
                </a:solidFill>
                <a:effectLst/>
                <a:latin typeface="Univers LT Std 47 Cn Lt" pitchFamily="34" charset="0"/>
              </a:rPr>
              <a:t> </a:t>
            </a:r>
            <a:r>
              <a:rPr lang="de-CH" altLang="de-DE" sz="4000" kern="0" dirty="0">
                <a:solidFill>
                  <a:schemeClr val="tx1"/>
                </a:solidFill>
                <a:effectLst/>
                <a:latin typeface="Univers LT Std 47 Cn Lt" pitchFamily="34" charset="0"/>
              </a:rPr>
              <a:t>bin gekommen, um Sünder zur Umkehr zu rufen.“</a:t>
            </a:r>
            <a:endParaRPr lang="de-DE" altLang="de-DE" sz="4000" kern="0" dirty="0">
              <a:solidFill>
                <a:schemeClr val="tx1"/>
              </a:solidFill>
              <a:effectLst/>
              <a:latin typeface="Univers LT Std 47 Cn Lt" pitchFamily="34" charset="0"/>
            </a:endParaRPr>
          </a:p>
        </p:txBody>
      </p:sp>
      <p:sp>
        <p:nvSpPr>
          <p:cNvPr id="6" name="Rectangle 3"/>
          <p:cNvSpPr>
            <a:spLocks noGrp="1" noChangeArrowheads="1"/>
          </p:cNvSpPr>
          <p:nvPr>
            <p:ph type="subTitle" idx="1"/>
          </p:nvPr>
        </p:nvSpPr>
        <p:spPr>
          <a:xfrm>
            <a:off x="2555776" y="3573016"/>
            <a:ext cx="6400800" cy="400110"/>
          </a:xfrm>
        </p:spPr>
        <p:txBody>
          <a:bodyPr>
            <a:spAutoFit/>
          </a:bodyPr>
          <a:lstStyle/>
          <a:p>
            <a:pPr algn="r"/>
            <a:r>
              <a:rPr lang="de-CH" altLang="de-DE" sz="2000" dirty="0" smtClean="0">
                <a:effectLst/>
                <a:latin typeface="Univers LT Std 47 Cn Lt" pitchFamily="34" charset="0"/>
              </a:rPr>
              <a:t>Lukas-Evangelium 5,32</a:t>
            </a:r>
            <a:endParaRPr lang="de-DE" altLang="de-DE" sz="2000" dirty="0">
              <a:effectLst/>
              <a:latin typeface="Univers LT Std 47 Cn Lt" pitchFamily="34" charset="0"/>
            </a:endParaRPr>
          </a:p>
        </p:txBody>
      </p:sp>
    </p:spTree>
    <p:extLst>
      <p:ext uri="{BB962C8B-B14F-4D97-AF65-F5344CB8AC3E}">
        <p14:creationId xmlns:p14="http://schemas.microsoft.com/office/powerpoint/2010/main" val="3818270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Johannes-</a:t>
            </a:r>
            <a:r>
              <a:rPr lang="de-CH" altLang="de-DE" sz="2000" dirty="0" err="1" smtClean="0">
                <a:effectLst/>
                <a:latin typeface="Univers LT Std 47 Cn Lt" pitchFamily="34" charset="0"/>
              </a:rPr>
              <a:t>Evanglium</a:t>
            </a:r>
            <a:r>
              <a:rPr lang="de-CH" altLang="de-DE" sz="2000" dirty="0" smtClean="0">
                <a:effectLst/>
                <a:latin typeface="Univers LT Std 47 Cn Lt" pitchFamily="34" charset="0"/>
              </a:rPr>
              <a:t> 5,24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82367"/>
            <a:ext cx="8856984" cy="2554545"/>
          </a:xfrm>
        </p:spPr>
        <p:txBody>
          <a:bodyPr wrap="square">
            <a:spAutoFit/>
          </a:bodyPr>
          <a:lstStyle/>
          <a:p>
            <a:pPr algn="l"/>
            <a:r>
              <a:rPr lang="de-CH" altLang="de-DE" sz="4000" dirty="0">
                <a:solidFill>
                  <a:schemeClr val="tx1"/>
                </a:solidFill>
                <a:effectLst/>
                <a:latin typeface="Univers LT Std 47 Cn Lt" pitchFamily="34" charset="0"/>
              </a:rPr>
              <a:t>„Wer auf mein Wort hört und dem glaubt, der mich gesandt hat, der hat das ewige Leben. Auf ihn kommt keine Verurteilung mehr </a:t>
            </a:r>
            <a:r>
              <a:rPr lang="de-CH" altLang="de-DE" sz="4000" dirty="0" smtClean="0">
                <a:solidFill>
                  <a:schemeClr val="tx1"/>
                </a:solidFill>
                <a:effectLst/>
                <a:latin typeface="Univers LT Std 47 Cn Lt" pitchFamily="34" charset="0"/>
              </a:rPr>
              <a:t>zu;</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er </a:t>
            </a:r>
            <a:r>
              <a:rPr lang="de-CH" altLang="de-DE" sz="4000" dirty="0">
                <a:solidFill>
                  <a:schemeClr val="tx1"/>
                </a:solidFill>
                <a:effectLst/>
                <a:latin typeface="Univers LT Std 47 Cn Lt" pitchFamily="34" charset="0"/>
              </a:rPr>
              <a:t>hat den Schritt vom Tod ins Leben getan.“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93442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212447"/>
            <a:ext cx="8568952" cy="1200329"/>
          </a:xfrm>
        </p:spPr>
        <p:txBody>
          <a:bodyPr wrap="square">
            <a:spAutoFit/>
          </a:bodyPr>
          <a:lstStyle/>
          <a:p>
            <a:pPr algn="l"/>
            <a:r>
              <a:rPr lang="de-DE" altLang="de-DE" sz="7200" dirty="0" smtClean="0">
                <a:solidFill>
                  <a:schemeClr val="tx1"/>
                </a:solidFill>
                <a:effectLst/>
                <a:latin typeface="Univers LT Std 47 Cn Lt" pitchFamily="34" charset="0"/>
              </a:rPr>
              <a:t>Schlussgedanke</a:t>
            </a:r>
            <a:endParaRPr lang="de-DE" altLang="de-DE" sz="7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27784" y="6237312"/>
            <a:ext cx="6400800" cy="307777"/>
          </a:xfrm>
        </p:spPr>
        <p:txBody>
          <a:bodyPr>
            <a:spAutoFit/>
          </a:bodyPr>
          <a:lstStyle/>
          <a:p>
            <a:pPr algn="r"/>
            <a:r>
              <a:rPr lang="de-CH" altLang="de-DE" sz="1400" dirty="0">
                <a:effectLst/>
                <a:latin typeface="Univers LT Std 47 Cn Lt" pitchFamily="34" charset="0"/>
              </a:rPr>
              <a:t>Institut für gerichtliche Medizin der Universität </a:t>
            </a:r>
            <a:r>
              <a:rPr lang="de-CH" altLang="de-DE" sz="1400" dirty="0" smtClean="0">
                <a:effectLst/>
                <a:latin typeface="Univers LT Std 47 Cn Lt" pitchFamily="34" charset="0"/>
              </a:rPr>
              <a:t>Wien, 1956</a:t>
            </a:r>
            <a:endParaRPr lang="de-DE" altLang="de-DE" sz="1400" dirty="0">
              <a:effectLst/>
              <a:latin typeface="Univers LT Std 47 Cn Lt" pitchFamily="34" charset="0"/>
            </a:endParaRPr>
          </a:p>
        </p:txBody>
      </p:sp>
      <p:sp>
        <p:nvSpPr>
          <p:cNvPr id="7" name="Rectangle 2"/>
          <p:cNvSpPr>
            <a:spLocks noGrp="1" noChangeArrowheads="1"/>
          </p:cNvSpPr>
          <p:nvPr>
            <p:ph type="ctrTitle"/>
          </p:nvPr>
        </p:nvSpPr>
        <p:spPr>
          <a:xfrm>
            <a:off x="251520" y="260648"/>
            <a:ext cx="8640960" cy="5940088"/>
          </a:xfrm>
        </p:spPr>
        <p:txBody>
          <a:bodyPr wrap="square">
            <a:spAutoFit/>
          </a:bodyPr>
          <a:lstStyle/>
          <a:p>
            <a:pPr algn="l"/>
            <a:r>
              <a:rPr lang="de-CH" altLang="de-DE" sz="2000" dirty="0">
                <a:solidFill>
                  <a:schemeClr val="tx1"/>
                </a:solidFill>
                <a:effectLst/>
                <a:latin typeface="Univers LT Std 47 Cn Lt" pitchFamily="34" charset="0"/>
              </a:rPr>
              <a:t>Sehr geehrter Herr Kreisler, </a:t>
            </a:r>
            <a:r>
              <a:rPr lang="de-CH" altLang="de-DE" sz="2000" dirty="0" smtClean="0">
                <a:solidFill>
                  <a:schemeClr val="tx1"/>
                </a:solidFill>
                <a:effectLst/>
                <a:latin typeface="Univers LT Std 47 Cn Lt" pitchFamily="34" charset="0"/>
              </a:rPr>
              <a:t/>
            </a:r>
            <a:br>
              <a:rPr lang="de-CH" altLang="de-DE" sz="2000" dirty="0" smtClean="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der Wert des Menschen nach verschiedenen Zerlegungsgraden berechnet ergibt folgendes: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Wasserstoff 10 %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Kohlenstoff 18 %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Stickstoff 3 %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Sauerstoff 65 %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Natrium 0,1 %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Phosphor 1,2%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Schwefel 0,2 %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Chlor 0,2 %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Kalium 0,2 %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Calcium 2 %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Eisen 0,01 %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Magnesium 0,04 %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
            </a:r>
            <a:br>
              <a:rPr lang="de-CH" altLang="de-DE" sz="2000" dirty="0">
                <a:solidFill>
                  <a:schemeClr val="tx1"/>
                </a:solidFill>
                <a:effectLst/>
                <a:latin typeface="Univers LT Std 47 Cn Lt" pitchFamily="34" charset="0"/>
              </a:rPr>
            </a:br>
            <a:r>
              <a:rPr lang="de-CH" altLang="de-DE" sz="2000" dirty="0">
                <a:solidFill>
                  <a:schemeClr val="tx1"/>
                </a:solidFill>
                <a:effectLst/>
                <a:latin typeface="Univers LT Std 47 Cn Lt" pitchFamily="34" charset="0"/>
              </a:rPr>
              <a:t>Ferner die Spurenelemente: Brom, Jod, Zink, Kupfer, Nickel, Kobalt, Mangan, Silicium, Aluminium </a:t>
            </a:r>
            <a:r>
              <a:rPr lang="de-CH" altLang="de-DE" sz="2000" dirty="0" smtClean="0">
                <a:solidFill>
                  <a:schemeClr val="tx1"/>
                </a:solidFill>
                <a:effectLst/>
                <a:latin typeface="Univers LT Std 47 Cn Lt" pitchFamily="34" charset="0"/>
              </a:rPr>
              <a:t>und </a:t>
            </a:r>
            <a:r>
              <a:rPr lang="de-CH" altLang="de-DE" sz="2000" dirty="0">
                <a:solidFill>
                  <a:schemeClr val="tx1"/>
                </a:solidFill>
                <a:effectLst/>
                <a:latin typeface="Univers LT Std 47 Cn Lt" pitchFamily="34" charset="0"/>
              </a:rPr>
              <a:t>Fluor. </a:t>
            </a:r>
          </a:p>
        </p:txBody>
      </p:sp>
    </p:spTree>
    <p:extLst>
      <p:ext uri="{BB962C8B-B14F-4D97-AF65-F5344CB8AC3E}">
        <p14:creationId xmlns:p14="http://schemas.microsoft.com/office/powerpoint/2010/main" val="3236680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Römer-Brief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856984" cy="1938992"/>
          </a:xfrm>
        </p:spPr>
        <p:txBody>
          <a:bodyPr wrap="square">
            <a:spAutoFit/>
          </a:bodyPr>
          <a:lstStyle/>
          <a:p>
            <a:pPr algn="l"/>
            <a:r>
              <a:rPr lang="de-CH" altLang="de-DE" sz="4000" dirty="0">
                <a:solidFill>
                  <a:schemeClr val="tx1"/>
                </a:solidFill>
                <a:effectLst/>
                <a:latin typeface="Univers LT Std 47 Cn Lt" pitchFamily="34" charset="0"/>
              </a:rPr>
              <a:t>„Gott beweist uns seine Liebe </a:t>
            </a:r>
            <a:r>
              <a:rPr lang="de-CH" altLang="de-DE" sz="4000" dirty="0" smtClean="0">
                <a:solidFill>
                  <a:schemeClr val="tx1"/>
                </a:solidFill>
                <a:effectLst/>
                <a:latin typeface="Univers LT Std 47 Cn Lt" pitchFamily="34" charset="0"/>
              </a:rPr>
              <a:t>dadurch,</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dass </a:t>
            </a:r>
            <a:r>
              <a:rPr lang="de-CH" altLang="de-DE" sz="4000" dirty="0">
                <a:solidFill>
                  <a:schemeClr val="tx1"/>
                </a:solidFill>
                <a:effectLst/>
                <a:latin typeface="Univers LT Std 47 Cn Lt" pitchFamily="34" charset="0"/>
              </a:rPr>
              <a:t>Christus für uns starb, als wir noch Sünder waren.“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34669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856984" cy="1938992"/>
          </a:xfrm>
        </p:spPr>
        <p:txBody>
          <a:bodyPr wrap="square">
            <a:spAutoFit/>
          </a:bodyPr>
          <a:lstStyle/>
          <a:p>
            <a:pPr algn="l"/>
            <a:r>
              <a:rPr lang="de-CH" altLang="de-DE" sz="4000" dirty="0">
                <a:solidFill>
                  <a:schemeClr val="tx1"/>
                </a:solidFill>
                <a:effectLst/>
                <a:latin typeface="Univers LT Std 47 Cn Lt" pitchFamily="34" charset="0"/>
              </a:rPr>
              <a:t>„Ich sage euch: Genauso freuen sich </a:t>
            </a:r>
            <a:r>
              <a:rPr lang="de-CH" altLang="de-DE" sz="4000" dirty="0" smtClean="0">
                <a:solidFill>
                  <a:schemeClr val="tx1"/>
                </a:solidFill>
                <a:effectLst/>
                <a:latin typeface="Univers LT Std 47 Cn Lt" pitchFamily="34" charset="0"/>
              </a:rPr>
              <a:t>die</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Engel </a:t>
            </a:r>
            <a:r>
              <a:rPr lang="de-CH" altLang="de-DE" sz="4000" dirty="0">
                <a:solidFill>
                  <a:schemeClr val="tx1"/>
                </a:solidFill>
                <a:effectLst/>
                <a:latin typeface="Univers LT Std 47 Cn Lt" pitchFamily="34" charset="0"/>
              </a:rPr>
              <a:t>Gottes über einen einzigen </a:t>
            </a:r>
            <a:r>
              <a:rPr lang="de-CH" altLang="de-DE" sz="4000" dirty="0" smtClean="0">
                <a:solidFill>
                  <a:schemeClr val="tx1"/>
                </a:solidFill>
                <a:effectLst/>
                <a:latin typeface="Univers LT Std 47 Cn Lt" pitchFamily="34" charset="0"/>
              </a:rPr>
              <a:t>Sünder,</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der </a:t>
            </a:r>
            <a:r>
              <a:rPr lang="de-CH" altLang="de-DE" sz="4000" dirty="0">
                <a:solidFill>
                  <a:schemeClr val="tx1"/>
                </a:solidFill>
                <a:effectLst/>
                <a:latin typeface="Univers LT Std 47 Cn Lt" pitchFamily="34" charset="0"/>
              </a:rPr>
              <a:t>umkehrt.“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963056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Römer-Brief 10,12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82367"/>
            <a:ext cx="8856984" cy="2554545"/>
          </a:xfrm>
        </p:spPr>
        <p:txBody>
          <a:bodyPr wrap="square">
            <a:spAutoFit/>
          </a:bodyPr>
          <a:lstStyle/>
          <a:p>
            <a:pPr algn="l"/>
            <a:r>
              <a:rPr lang="de-CH" altLang="de-DE" sz="4000" dirty="0">
                <a:solidFill>
                  <a:schemeClr val="tx1"/>
                </a:solidFill>
                <a:effectLst/>
                <a:latin typeface="Univers LT Std 47 Cn Lt" pitchFamily="34" charset="0"/>
              </a:rPr>
              <a:t>„Ob jemand Jude oder Nichtjude ist, macht </a:t>
            </a:r>
            <a:r>
              <a:rPr lang="de-CH" altLang="de-DE" sz="4000" dirty="0" smtClean="0">
                <a:solidFill>
                  <a:schemeClr val="tx1"/>
                </a:solidFill>
                <a:effectLst/>
                <a:latin typeface="Univers LT Std 47 Cn Lt" pitchFamily="34" charset="0"/>
              </a:rPr>
              <a:t>keinen </a:t>
            </a:r>
            <a:r>
              <a:rPr lang="de-CH" altLang="de-DE" sz="4000" dirty="0">
                <a:solidFill>
                  <a:schemeClr val="tx1"/>
                </a:solidFill>
                <a:effectLst/>
                <a:latin typeface="Univers LT Std 47 Cn Lt" pitchFamily="34" charset="0"/>
              </a:rPr>
              <a:t>Unterschied: Alle haben denselben Herrn, und er lässt alle an seinem Reichtum teilhaben, die ihn im Gebet anrufen.“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44297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Römer-Brief 10,13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8856984" cy="1323439"/>
          </a:xfrm>
        </p:spPr>
        <p:txBody>
          <a:bodyPr wrap="square">
            <a:spAutoFit/>
          </a:bodyPr>
          <a:lstStyle/>
          <a:p>
            <a:pPr algn="l"/>
            <a:r>
              <a:rPr lang="de-CH" altLang="de-DE" sz="4000" dirty="0">
                <a:solidFill>
                  <a:schemeClr val="tx1"/>
                </a:solidFill>
                <a:effectLst/>
                <a:latin typeface="Univers LT Std 47 Cn Lt" pitchFamily="34" charset="0"/>
              </a:rPr>
              <a:t>„Denn jeder, der den Namen des Herrn anruft, wird gerettet werden.“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93230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27784" y="6237312"/>
            <a:ext cx="6400800" cy="307777"/>
          </a:xfrm>
        </p:spPr>
        <p:txBody>
          <a:bodyPr>
            <a:spAutoFit/>
          </a:bodyPr>
          <a:lstStyle/>
          <a:p>
            <a:pPr algn="r"/>
            <a:r>
              <a:rPr lang="de-CH" altLang="de-DE" sz="1400" dirty="0">
                <a:effectLst/>
                <a:latin typeface="Univers LT Std 47 Cn Lt" pitchFamily="34" charset="0"/>
              </a:rPr>
              <a:t>Institut für gerichtliche Medizin der Universität </a:t>
            </a:r>
            <a:r>
              <a:rPr lang="de-CH" altLang="de-DE" sz="1400" dirty="0" smtClean="0">
                <a:effectLst/>
                <a:latin typeface="Univers LT Std 47 Cn Lt" pitchFamily="34" charset="0"/>
              </a:rPr>
              <a:t>Wien, 1956</a:t>
            </a:r>
            <a:endParaRPr lang="de-DE" altLang="de-DE" sz="1400" dirty="0">
              <a:effectLst/>
              <a:latin typeface="Univers LT Std 47 Cn Lt" pitchFamily="34" charset="0"/>
            </a:endParaRPr>
          </a:p>
        </p:txBody>
      </p:sp>
      <p:sp>
        <p:nvSpPr>
          <p:cNvPr id="7" name="Rectangle 2"/>
          <p:cNvSpPr>
            <a:spLocks noGrp="1" noChangeArrowheads="1"/>
          </p:cNvSpPr>
          <p:nvPr>
            <p:ph type="ctrTitle"/>
          </p:nvPr>
        </p:nvSpPr>
        <p:spPr>
          <a:xfrm>
            <a:off x="179512" y="188640"/>
            <a:ext cx="8640960" cy="5632311"/>
          </a:xfrm>
        </p:spPr>
        <p:txBody>
          <a:bodyPr wrap="square">
            <a:spAutoFit/>
          </a:bodyPr>
          <a:lstStyle/>
          <a:p>
            <a:pPr algn="l"/>
            <a:r>
              <a:rPr lang="de-CH" altLang="de-DE" sz="4000" dirty="0" smtClean="0">
                <a:solidFill>
                  <a:schemeClr val="tx1"/>
                </a:solidFill>
                <a:effectLst/>
                <a:latin typeface="Univers LT Std 47 Cn Lt" pitchFamily="34" charset="0"/>
              </a:rPr>
              <a:t>Nimmt </a:t>
            </a:r>
            <a:r>
              <a:rPr lang="de-CH" altLang="de-DE" sz="4000" dirty="0">
                <a:solidFill>
                  <a:schemeClr val="tx1"/>
                </a:solidFill>
                <a:effectLst/>
                <a:latin typeface="Univers LT Std 47 Cn Lt" pitchFamily="34" charset="0"/>
              </a:rPr>
              <a:t>man normales Leitungswasser (kostenlos), sowie den Kohlenstoff als Kohlensäure (gasförmig), so ergibt sich samt Zutaten ein Preis von etwa 40 Schilling</a:t>
            </a:r>
            <a:r>
              <a:rPr lang="de-CH" altLang="de-DE" sz="4000" dirty="0" smtClean="0">
                <a:solidFill>
                  <a:schemeClr val="tx1"/>
                </a:solidFill>
                <a:effectLst/>
                <a:latin typeface="Univers LT Std 47 Cn Lt" pitchFamily="34" charset="0"/>
              </a:rPr>
              <a:t>.</a:t>
            </a:r>
            <a:br>
              <a:rPr lang="de-CH" altLang="de-DE" sz="4000" dirty="0" smtClean="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
            </a:r>
            <a:br>
              <a:rPr lang="de-CH" altLang="de-DE" sz="4000" dirty="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In </a:t>
            </a:r>
            <a:r>
              <a:rPr lang="de-CH" altLang="de-DE" sz="4000" dirty="0">
                <a:solidFill>
                  <a:schemeClr val="tx1"/>
                </a:solidFill>
                <a:effectLst/>
                <a:latin typeface="Univers LT Std 47 Cn Lt" pitchFamily="34" charset="0"/>
              </a:rPr>
              <a:t>diesen Zahlenangaben sind die Herstellungskosten des Menschen nicht enthalten."</a:t>
            </a:r>
          </a:p>
        </p:txBody>
      </p:sp>
    </p:spTree>
    <p:extLst>
      <p:ext uri="{BB962C8B-B14F-4D97-AF65-F5344CB8AC3E}">
        <p14:creationId xmlns:p14="http://schemas.microsoft.com/office/powerpoint/2010/main" val="746623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27784" y="6237312"/>
            <a:ext cx="6400800" cy="307777"/>
          </a:xfrm>
        </p:spPr>
        <p:txBody>
          <a:bodyPr>
            <a:spAutoFit/>
          </a:bodyPr>
          <a:lstStyle/>
          <a:p>
            <a:pPr algn="r"/>
            <a:r>
              <a:rPr lang="de-CH" altLang="de-DE" sz="1400" dirty="0">
                <a:effectLst/>
                <a:latin typeface="Univers LT Std 47 Cn Lt" pitchFamily="34" charset="0"/>
              </a:rPr>
              <a:t>Institut für gerichtliche Medizin der Universität </a:t>
            </a:r>
            <a:r>
              <a:rPr lang="de-CH" altLang="de-DE" sz="1400" dirty="0" smtClean="0">
                <a:effectLst/>
                <a:latin typeface="Univers LT Std 47 Cn Lt" pitchFamily="34" charset="0"/>
              </a:rPr>
              <a:t>Wien, 1956</a:t>
            </a:r>
            <a:endParaRPr lang="de-DE" altLang="de-DE" sz="1400" dirty="0">
              <a:effectLst/>
              <a:latin typeface="Univers LT Std 47 Cn Lt" pitchFamily="34" charset="0"/>
            </a:endParaRPr>
          </a:p>
        </p:txBody>
      </p:sp>
      <p:sp>
        <p:nvSpPr>
          <p:cNvPr id="7" name="Rectangle 2"/>
          <p:cNvSpPr>
            <a:spLocks noGrp="1" noChangeArrowheads="1"/>
          </p:cNvSpPr>
          <p:nvPr>
            <p:ph type="ctrTitle"/>
          </p:nvPr>
        </p:nvSpPr>
        <p:spPr>
          <a:xfrm>
            <a:off x="179512" y="188640"/>
            <a:ext cx="8640960" cy="5632311"/>
          </a:xfrm>
        </p:spPr>
        <p:txBody>
          <a:bodyPr wrap="square">
            <a:spAutoFit/>
          </a:bodyPr>
          <a:lstStyle/>
          <a:p>
            <a:pPr algn="l"/>
            <a:r>
              <a:rPr lang="de-CH" altLang="de-DE" sz="4000" dirty="0" smtClean="0">
                <a:solidFill>
                  <a:schemeClr val="tx1"/>
                </a:solidFill>
                <a:effectLst/>
                <a:latin typeface="Univers LT Std 47 Cn Lt" pitchFamily="34" charset="0"/>
              </a:rPr>
              <a:t>Nimmt </a:t>
            </a:r>
            <a:r>
              <a:rPr lang="de-CH" altLang="de-DE" sz="4000" dirty="0">
                <a:solidFill>
                  <a:schemeClr val="tx1"/>
                </a:solidFill>
                <a:effectLst/>
                <a:latin typeface="Univers LT Std 47 Cn Lt" pitchFamily="34" charset="0"/>
              </a:rPr>
              <a:t>man normales Leitungswasser (kostenlos), sowie den Kohlenstoff als Kohlensäure (gasförmig), so ergibt sich samt Zutaten ein Preis von etwa 40 Schilling</a:t>
            </a:r>
            <a:r>
              <a:rPr lang="de-CH" altLang="de-DE" sz="4000" dirty="0" smtClean="0">
                <a:solidFill>
                  <a:schemeClr val="tx1"/>
                </a:solidFill>
                <a:effectLst/>
                <a:latin typeface="Univers LT Std 47 Cn Lt" pitchFamily="34" charset="0"/>
              </a:rPr>
              <a:t>.</a:t>
            </a:r>
            <a:br>
              <a:rPr lang="de-CH" altLang="de-DE" sz="4000" dirty="0" smtClean="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
            </a:r>
            <a:br>
              <a:rPr lang="de-CH" altLang="de-DE" sz="4000" dirty="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
            </a:r>
            <a:br>
              <a:rPr lang="de-CH" altLang="de-DE" sz="4000" dirty="0" smtClean="0">
                <a:solidFill>
                  <a:schemeClr val="tx1"/>
                </a:solidFill>
                <a:effectLst/>
                <a:latin typeface="Univers LT Std 47 Cn Lt" pitchFamily="34" charset="0"/>
              </a:rPr>
            </a:br>
            <a:r>
              <a:rPr lang="de-CH" altLang="de-DE" sz="4000" b="1" dirty="0" smtClean="0">
                <a:solidFill>
                  <a:schemeClr val="tx1"/>
                </a:solidFill>
                <a:effectLst/>
                <a:latin typeface="Univers Com 65 Bold" panose="020B0703030502020204" pitchFamily="34" charset="0"/>
              </a:rPr>
              <a:t>In </a:t>
            </a:r>
            <a:r>
              <a:rPr lang="de-CH" altLang="de-DE" sz="4000" b="1" dirty="0">
                <a:solidFill>
                  <a:schemeClr val="tx1"/>
                </a:solidFill>
                <a:effectLst/>
                <a:latin typeface="Univers Com 65 Bold" panose="020B0703030502020204" pitchFamily="34" charset="0"/>
              </a:rPr>
              <a:t>diesen Zahlenangaben sind die Herstellungskosten des Menschen nicht enthalten."</a:t>
            </a:r>
          </a:p>
        </p:txBody>
      </p:sp>
    </p:spTree>
    <p:extLst>
      <p:ext uri="{BB962C8B-B14F-4D97-AF65-F5344CB8AC3E}">
        <p14:creationId xmlns:p14="http://schemas.microsoft.com/office/powerpoint/2010/main" val="3682095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79512" y="116632"/>
            <a:ext cx="8640960" cy="3170099"/>
          </a:xfrm>
        </p:spPr>
        <p:txBody>
          <a:bodyPr wrap="square">
            <a:spAutoFit/>
          </a:bodyPr>
          <a:lstStyle/>
          <a:p>
            <a:pPr algn="l"/>
            <a:r>
              <a:rPr lang="de-CH" altLang="de-DE" sz="4000" dirty="0">
                <a:solidFill>
                  <a:schemeClr val="tx1"/>
                </a:solidFill>
                <a:effectLst/>
                <a:latin typeface="Univers LT Std 47 Cn Lt" pitchFamily="34" charset="0"/>
              </a:rPr>
              <a:t>Manuela:</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„Ich bin ja nur eine kleine Verkäuferin</a:t>
            </a:r>
            <a:r>
              <a:rPr lang="de-CH" altLang="de-DE" sz="4000" dirty="0" smtClean="0">
                <a:solidFill>
                  <a:schemeClr val="tx1"/>
                </a:solidFill>
                <a:effectLst/>
                <a:latin typeface="Univers LT Std 47 Cn Lt" pitchFamily="34" charset="0"/>
              </a:rPr>
              <a:t>.“</a:t>
            </a:r>
            <a:br>
              <a:rPr lang="de-CH" altLang="de-DE" sz="4000" dirty="0" smtClean="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
            </a:r>
            <a:br>
              <a:rPr lang="de-CH" altLang="de-DE" sz="4000" dirty="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
            </a:r>
            <a:br>
              <a:rPr lang="de-CH" altLang="de-DE" sz="4000" dirty="0" smtClean="0">
                <a:solidFill>
                  <a:schemeClr val="tx1"/>
                </a:solidFill>
                <a:effectLst/>
                <a:latin typeface="Univers LT Std 47 Cn Lt" pitchFamily="34" charset="0"/>
              </a:rPr>
            </a:br>
            <a:endParaRPr lang="de-DE" altLang="de-DE" sz="4000" dirty="0">
              <a:solidFill>
                <a:schemeClr val="tx1"/>
              </a:solidFill>
              <a:effectLst/>
              <a:latin typeface="Univers LT Std 47 Cn Lt" pitchFamily="34" charset="0"/>
            </a:endParaRPr>
          </a:p>
        </p:txBody>
      </p:sp>
      <p:sp>
        <p:nvSpPr>
          <p:cNvPr id="2" name="Untertitel 1"/>
          <p:cNvSpPr>
            <a:spLocks noGrp="1"/>
          </p:cNvSpPr>
          <p:nvPr>
            <p:ph type="subTitle" sz="quarter" idx="1"/>
          </p:nvPr>
        </p:nvSpPr>
        <p:spPr/>
        <p:txBody>
          <a:bodyPr/>
          <a:lstStyle/>
          <a:p>
            <a:endParaRPr lang="de-CH"/>
          </a:p>
        </p:txBody>
      </p:sp>
    </p:spTree>
    <p:extLst>
      <p:ext uri="{BB962C8B-B14F-4D97-AF65-F5344CB8AC3E}">
        <p14:creationId xmlns:p14="http://schemas.microsoft.com/office/powerpoint/2010/main" val="619026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07504" y="332656"/>
            <a:ext cx="8640960" cy="5632311"/>
          </a:xfrm>
        </p:spPr>
        <p:txBody>
          <a:bodyPr wrap="square">
            <a:spAutoFit/>
          </a:bodyPr>
          <a:lstStyle/>
          <a:p>
            <a:pPr algn="l"/>
            <a:r>
              <a:rPr lang="de-CH" altLang="de-DE" sz="4000" dirty="0">
                <a:solidFill>
                  <a:schemeClr val="tx1"/>
                </a:solidFill>
                <a:effectLst/>
                <a:latin typeface="Univers LT Std 47 Cn Lt" pitchFamily="34" charset="0"/>
              </a:rPr>
              <a:t>Manuela:</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„Ich bin ja nur eine kleine Verkäuferin</a:t>
            </a:r>
            <a:r>
              <a:rPr lang="de-CH" altLang="de-DE" sz="4000" dirty="0" smtClean="0">
                <a:solidFill>
                  <a:schemeClr val="tx1"/>
                </a:solidFill>
                <a:effectLst/>
                <a:latin typeface="Univers LT Std 47 Cn Lt" pitchFamily="34" charset="0"/>
              </a:rPr>
              <a:t>.“</a:t>
            </a:r>
            <a:br>
              <a:rPr lang="de-CH" altLang="de-DE" sz="4000" dirty="0" smtClean="0">
                <a:solidFill>
                  <a:schemeClr val="tx1"/>
                </a:solidFill>
                <a:effectLst/>
                <a:latin typeface="Univers LT Std 47 Cn Lt" pitchFamily="34" charset="0"/>
              </a:rPr>
            </a:br>
            <a:r>
              <a:rPr lang="de-CH" altLang="de-DE" sz="4000" dirty="0" smtClean="0">
                <a:solidFill>
                  <a:schemeClr val="tx1"/>
                </a:solidFill>
                <a:effectLst/>
                <a:latin typeface="Univers LT Std 47 Cn Lt" pitchFamily="34" charset="0"/>
              </a:rPr>
              <a:t/>
            </a:r>
            <a:br>
              <a:rPr lang="de-CH" altLang="de-DE" sz="4000" dirty="0" smtClean="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Lorenz:</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„Dein Wert ist doch nicht abhängig von deinem Beruf, Stellung und schon gar nicht von anderen Menschen, sondern von deiner Persönlichkeit</a:t>
            </a:r>
            <a:r>
              <a:rPr lang="de-CH" altLang="de-DE" sz="4000" dirty="0" smtClean="0">
                <a:solidFill>
                  <a:schemeClr val="tx1"/>
                </a:solidFill>
                <a:effectLst/>
                <a:latin typeface="Univers LT Std 47 Cn Lt" pitchFamily="34" charset="0"/>
              </a:rPr>
              <a: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167783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9672" y="2524834"/>
            <a:ext cx="6400800" cy="400110"/>
          </a:xfrm>
        </p:spPr>
        <p:txBody>
          <a:bodyPr>
            <a:spAutoFit/>
          </a:bodyPr>
          <a:lstStyle/>
          <a:p>
            <a:pPr algn="r"/>
            <a:r>
              <a:rPr lang="de-CH" altLang="de-DE" sz="2000" dirty="0" smtClean="0">
                <a:effectLst/>
                <a:latin typeface="Univers LT Std 47 Cn Lt" pitchFamily="34" charset="0"/>
              </a:rPr>
              <a:t>Jakobus-Brief 4,14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21856"/>
            <a:ext cx="8424936" cy="1938992"/>
          </a:xfrm>
        </p:spPr>
        <p:txBody>
          <a:bodyPr wrap="square">
            <a:spAutoFit/>
          </a:bodyPr>
          <a:lstStyle/>
          <a:p>
            <a:pPr algn="l"/>
            <a:r>
              <a:rPr lang="de-CH" altLang="de-DE" sz="4000" dirty="0">
                <a:solidFill>
                  <a:schemeClr val="tx1"/>
                </a:solidFill>
                <a:effectLst/>
                <a:latin typeface="Univers LT Std 47 Cn Lt" pitchFamily="34" charset="0"/>
              </a:rPr>
              <a:t>„Was ist euer Leben? Ein Dampfwölkchen seid ihr, das für eine kleine Weile zu sehen ist und dann wieder verschwindet.“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6648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3170099"/>
          </a:xfrm>
        </p:spPr>
        <p:txBody>
          <a:bodyPr wrap="square">
            <a:spAutoFit/>
          </a:bodyPr>
          <a:lstStyle/>
          <a:p>
            <a:pPr algn="l"/>
            <a:r>
              <a:rPr lang="de-CH" altLang="de-DE" sz="4000" dirty="0">
                <a:solidFill>
                  <a:schemeClr val="tx1"/>
                </a:solidFill>
                <a:effectLst/>
                <a:latin typeface="Univers LT Std 47 Cn Lt" pitchFamily="34" charset="0"/>
              </a:rPr>
              <a:t>„Wie ist es, wenn eine Frau zehn Silbermünzen hat und eine davon verliert? Zündet sie da nicht eine Lampe an, kehrt das ganze Haus und sucht in allen Ecken, bis sie die Münze gefunden hat?“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80887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Lukas-Evangelium 15,9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82367"/>
            <a:ext cx="8928992" cy="2554545"/>
          </a:xfrm>
        </p:spPr>
        <p:txBody>
          <a:bodyPr wrap="square">
            <a:spAutoFit/>
          </a:bodyPr>
          <a:lstStyle/>
          <a:p>
            <a:pPr algn="l"/>
            <a:r>
              <a:rPr lang="de-CH" altLang="de-DE" sz="4000" dirty="0">
                <a:solidFill>
                  <a:schemeClr val="tx1"/>
                </a:solidFill>
                <a:effectLst/>
                <a:latin typeface="Univers LT Std 47 Cn Lt" pitchFamily="34" charset="0"/>
              </a:rPr>
              <a:t>„Und wenn sie sie gefunden hat, ruft sie ihre Freundinnen und Nachbarinnen zusammen und sagt: ‚Freut euch mit mir! Ich habe die Münze wiedergefunden, die ich verloren hatte.‘“</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661209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511</Words>
  <Application>Microsoft Office PowerPoint</Application>
  <PresentationFormat>Bildschirmpräsentation (4:3)</PresentationFormat>
  <Paragraphs>65</Paragraphs>
  <Slides>23</Slides>
  <Notes>23</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Designvorlage 'Berggipfel'</vt:lpstr>
      <vt:lpstr>Was macht mich wertvoll?</vt:lpstr>
      <vt:lpstr>Sehr geehrter Herr Kreisler,   der Wert des Menschen nach verschiedenen Zerlegungsgraden berechnet ergibt folgendes:   Wasserstoff 10 %  Kohlenstoff 18 %  Stickstoff 3 %  Sauerstoff 65 %  Natrium 0,1 %  Phosphor 1,2%  Schwefel 0,2 %  Chlor 0,2 %  Kalium 0,2 %  Calcium 2 %  Eisen 0,01 %  Magnesium 0,04 %   Ferner die Spurenelemente: Brom, Jod, Zink, Kupfer, Nickel, Kobalt, Mangan, Silicium, Aluminium und Fluor. </vt:lpstr>
      <vt:lpstr>Nimmt man normales Leitungswasser (kostenlos), sowie den Kohlenstoff als Kohlensäure (gasförmig), so ergibt sich samt Zutaten ein Preis von etwa 40 Schilling.   In diesen Zahlenangaben sind die Herstellungskosten des Menschen nicht enthalten."</vt:lpstr>
      <vt:lpstr>Nimmt man normales Leitungswasser (kostenlos), sowie den Kohlenstoff als Kohlensäure (gasförmig), so ergibt sich samt Zutaten ein Preis von etwa 40 Schilling.   In diesen Zahlenangaben sind die Herstellungskosten des Menschen nicht enthalten."</vt:lpstr>
      <vt:lpstr>Manuela: „Ich bin ja nur eine kleine Verkäuferin.“   </vt:lpstr>
      <vt:lpstr>Manuela: „Ich bin ja nur eine kleine Verkäuferin.“   Lorenz: „Dein Wert ist doch nicht abhängig von deinem Beruf, Stellung und schon gar nicht von anderen Menschen, sondern von deiner Persönlichkeit!“</vt:lpstr>
      <vt:lpstr>„Was ist euer Leben? Ein Dampfwölkchen seid ihr, das für eine kleine Weile zu sehen ist und dann wieder verschwindet.“</vt:lpstr>
      <vt:lpstr>„Wie ist es, wenn eine Frau zehn Silbermünzen hat und eine davon verliert? Zündet sie da nicht eine Lampe an, kehrt das ganze Haus und sucht in allen Ecken, bis sie die Münze gefunden hat?“</vt:lpstr>
      <vt:lpstr>„Und wenn sie sie gefunden hat, ruft sie ihre Freundinnen und Nachbarinnen zusammen und sagt: ‚Freut euch mit mir! Ich habe die Münze wiedergefunden, die ich verloren hatte.‘“</vt:lpstr>
      <vt:lpstr>„Ich sage euch: Genauso freuen sich die Engel Gottes über einen einzigen Sünder, der umkehrt.“</vt:lpstr>
      <vt:lpstr>„Wie ist es, wenn eine Frau zehn Silbermünzen (Drachmen) hat und eine davon verliert?</vt:lpstr>
      <vt:lpstr>Zündet sie da nicht eine Lampe an, kehrt das ganze Haus und sucht in allen Ecken, bis sie die Münze gefunden hat?“</vt:lpstr>
      <vt:lpstr>„Sie ruft ihre Freundinnen und Nachbarinnen zusammen und sagt: ‚Freut euch mit mir! Ich habe die Münze wiedergefunden, die ich verloren hatte.‘“</vt:lpstr>
      <vt:lpstr>„Gott schuf die Menschen nach seinem Bild, als Gottes Ebenbild schuf er sie und schuf sie als Mann und als Frau.“</vt:lpstr>
      <vt:lpstr>PowerPoint-Präsentation</vt:lpstr>
      <vt:lpstr>PowerPoint-Präsentation</vt:lpstr>
      <vt:lpstr>PowerPoint-Präsentation</vt:lpstr>
      <vt:lpstr>„Wer auf mein Wort hört und dem glaubt, der mich gesandt hat, der hat das ewige Leben. Auf ihn kommt keine Verurteilung mehr zu; er hat den Schritt vom Tod ins Leben getan.“</vt:lpstr>
      <vt:lpstr>Schlussgedanke</vt:lpstr>
      <vt:lpstr>„Gott beweist uns seine Liebe dadurch, dass Christus für uns starb, als wir noch Sünder waren.“</vt:lpstr>
      <vt:lpstr>„Ich sage euch: Genauso freuen sich die Engel Gottes über einen einzigen Sünder, der umkehrt.“</vt:lpstr>
      <vt:lpstr>„Ob jemand Jude oder Nichtjude ist, macht keinen Unterschied: Alle haben denselben Herrn, und er lässt alle an seinem Reichtum teilhaben, die ihn im Gebet anrufen.“</vt:lpstr>
      <vt:lpstr>„Denn jeder, der den Namen des Herrn anruft, wird gerettet werden.“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macht mich wertvoll? - Die verlorene Silbermünze - Folien</dc:title>
  <dc:creator>Jürg Birnstiel</dc:creator>
  <cp:lastModifiedBy>Me</cp:lastModifiedBy>
  <cp:revision>480</cp:revision>
  <dcterms:created xsi:type="dcterms:W3CDTF">2013-11-12T15:20:47Z</dcterms:created>
  <dcterms:modified xsi:type="dcterms:W3CDTF">2015-12-01T20:04:55Z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