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9"/>
  </p:notesMasterIdLst>
  <p:sldIdLst>
    <p:sldId id="256" r:id="rId3"/>
    <p:sldId id="430" r:id="rId4"/>
    <p:sldId id="1114" r:id="rId5"/>
    <p:sldId id="1115" r:id="rId6"/>
    <p:sldId id="1072" r:id="rId7"/>
    <p:sldId id="1113" r:id="rId8"/>
    <p:sldId id="1100" r:id="rId9"/>
    <p:sldId id="1101" r:id="rId10"/>
    <p:sldId id="1102" r:id="rId11"/>
    <p:sldId id="1103" r:id="rId12"/>
    <p:sldId id="1061" r:id="rId13"/>
    <p:sldId id="1104" r:id="rId14"/>
    <p:sldId id="1105" r:id="rId15"/>
    <p:sldId id="1037" r:id="rId16"/>
    <p:sldId id="1106" r:id="rId17"/>
    <p:sldId id="1107" r:id="rId18"/>
    <p:sldId id="1108" r:id="rId19"/>
    <p:sldId id="1109" r:id="rId20"/>
    <p:sldId id="1065" r:id="rId21"/>
    <p:sldId id="1110" r:id="rId22"/>
    <p:sldId id="1111" r:id="rId23"/>
    <p:sldId id="1063" r:id="rId24"/>
    <p:sldId id="263" r:id="rId25"/>
    <p:sldId id="1070" r:id="rId26"/>
    <p:sldId id="1112" r:id="rId27"/>
    <p:sldId id="325" r:id="rId28"/>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0066"/>
    <a:srgbClr val="CC0000"/>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4" autoAdjust="0"/>
    <p:restoredTop sz="90221" autoAdjust="0"/>
  </p:normalViewPr>
  <p:slideViewPr>
    <p:cSldViewPr>
      <p:cViewPr>
        <p:scale>
          <a:sx n="126" d="100"/>
          <a:sy n="126" d="100"/>
        </p:scale>
        <p:origin x="-12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26011336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115888"/>
            <a:ext cx="8748713" cy="1865126"/>
          </a:xfrm>
          <a:noFill/>
        </p:spPr>
        <p:txBody>
          <a:bodyPr anchor="t">
            <a:spAutoFit/>
          </a:bodyPr>
          <a:lstStyle/>
          <a:p>
            <a:pPr algn="l"/>
            <a:r>
              <a:rPr lang="de-DE" sz="7200" dirty="0" smtClean="0">
                <a:solidFill>
                  <a:schemeClr val="bg1"/>
                </a:solidFill>
              </a:rPr>
              <a:t>Kein </a:t>
            </a:r>
            <a:r>
              <a:rPr lang="de-DE" sz="7200" dirty="0" err="1" smtClean="0">
                <a:solidFill>
                  <a:schemeClr val="bg1"/>
                </a:solidFill>
              </a:rPr>
              <a:t>grosser</a:t>
            </a:r>
            <a:r>
              <a:rPr lang="de-DE" sz="7200" dirty="0" smtClean="0">
                <a:solidFill>
                  <a:schemeClr val="bg1"/>
                </a:solidFill>
              </a:rPr>
              <a:t> Erfolg</a:t>
            </a:r>
            <a:endParaRPr lang="de-CH" sz="7200" dirty="0">
              <a:solidFill>
                <a:schemeClr val="bg1"/>
              </a:solidFill>
            </a:endParaRPr>
          </a:p>
        </p:txBody>
      </p:sp>
      <p:sp>
        <p:nvSpPr>
          <p:cNvPr id="3" name="Rectangle 2"/>
          <p:cNvSpPr txBox="1">
            <a:spLocks noChangeArrowheads="1"/>
          </p:cNvSpPr>
          <p:nvPr/>
        </p:nvSpPr>
        <p:spPr bwMode="auto">
          <a:xfrm>
            <a:off x="1928794" y="5643578"/>
            <a:ext cx="7000892" cy="584775"/>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80000"/>
              </a:lnSpc>
              <a:spcBef>
                <a:spcPct val="0"/>
              </a:spcBef>
              <a:spcAft>
                <a:spcPct val="0"/>
              </a:spcAft>
              <a:buClrTx/>
              <a:buSzTx/>
              <a:buFontTx/>
              <a:buNone/>
              <a:tabLst/>
              <a:defRPr/>
            </a:pPr>
            <a:r>
              <a:rPr kumimoji="0" lang="de-DE" sz="4000" b="0" i="0" u="none" strike="noStrike" kern="0" cap="none" spc="0" normalizeH="0" baseline="0" noProof="0" dirty="0" smtClean="0">
                <a:ln>
                  <a:solidFill>
                    <a:srgbClr val="000000"/>
                  </a:solidFill>
                </a:ln>
                <a:solidFill>
                  <a:schemeClr val="bg1"/>
                </a:solidFill>
                <a:effectLst/>
                <a:uLnTx/>
                <a:uFillTx/>
                <a:latin typeface="+mj-lt"/>
                <a:ea typeface="+mj-ea"/>
                <a:cs typeface="+mj-cs"/>
              </a:rPr>
              <a:t>Lukas-Evangelium 17,11-19</a:t>
            </a:r>
            <a:endParaRPr kumimoji="0" lang="de-CH" sz="4000" b="0" i="0" u="none" strike="noStrike" kern="0" cap="none" spc="0" normalizeH="0" baseline="0" noProof="0" dirty="0">
              <a:ln>
                <a:solidFill>
                  <a:srgbClr val="000000"/>
                </a:solidFill>
              </a:ln>
              <a:solidFill>
                <a:schemeClr val="bg1"/>
              </a:solidFill>
              <a:effectLst/>
              <a:uLnTx/>
              <a:uFillTx/>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214282" y="44450"/>
            <a:ext cx="8929718" cy="2554545"/>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t>„Solange der Zustand anhält, bleiben sie unrein. Sie müssen abgesondert leben und </a:t>
            </a:r>
            <a:r>
              <a:rPr lang="de-CH" sz="4000" smtClean="0"/>
              <a:t>sich ausserhalb </a:t>
            </a:r>
            <a:r>
              <a:rPr lang="de-CH" sz="4000" dirty="0" smtClean="0"/>
              <a:t>des Lagers aufhalten.“</a:t>
            </a:r>
            <a:endParaRPr lang="de-CH" sz="4000" dirty="0"/>
          </a:p>
        </p:txBody>
      </p:sp>
      <p:sp>
        <p:nvSpPr>
          <p:cNvPr id="957443" name="Rectangle 3"/>
          <p:cNvSpPr>
            <a:spLocks noChangeArrowheads="1"/>
          </p:cNvSpPr>
          <p:nvPr/>
        </p:nvSpPr>
        <p:spPr bwMode="auto">
          <a:xfrm>
            <a:off x="785786" y="3000372"/>
            <a:ext cx="7993062"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solidFill>
                  <a:srgbClr val="FFFFFF"/>
                </a:solidFill>
                <a:latin typeface="+mj-lt"/>
                <a:ea typeface="+mj-ea"/>
                <a:cs typeface="+mj-cs"/>
              </a:rPr>
              <a:t>3.Mose 13,46</a:t>
            </a:r>
            <a:endParaRPr lang="de-CH" sz="3200" dirty="0">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1938992"/>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6000" dirty="0" smtClean="0">
                <a:ln>
                  <a:solidFill>
                    <a:srgbClr val="000000"/>
                  </a:solidFill>
                </a:ln>
              </a:rPr>
              <a:t>„Jesus, Meister, hab Erbarmen mit uns!“</a:t>
            </a:r>
            <a:endParaRPr lang="de-CH" sz="6000" dirty="0">
              <a:ln>
                <a:solidFill>
                  <a:srgbClr val="000000"/>
                </a:solidFill>
              </a:ln>
            </a:endParaRPr>
          </a:p>
        </p:txBody>
      </p:sp>
      <p:sp>
        <p:nvSpPr>
          <p:cNvPr id="947203" name="Rectangle 3"/>
          <p:cNvSpPr>
            <a:spLocks noChangeArrowheads="1"/>
          </p:cNvSpPr>
          <p:nvPr/>
        </p:nvSpPr>
        <p:spPr bwMode="auto">
          <a:xfrm>
            <a:off x="714348" y="2714620"/>
            <a:ext cx="7993062"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Lukas-Evangelium 17,13</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1938992"/>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6000" dirty="0" smtClean="0">
                <a:ln>
                  <a:solidFill>
                    <a:srgbClr val="000000"/>
                  </a:solidFill>
                </a:ln>
              </a:rPr>
              <a:t>„Geht und zeigt euch den Priestern!“</a:t>
            </a:r>
            <a:endParaRPr lang="de-CH" sz="6000" dirty="0">
              <a:ln>
                <a:solidFill>
                  <a:srgbClr val="000000"/>
                </a:solidFill>
              </a:ln>
            </a:endParaRPr>
          </a:p>
        </p:txBody>
      </p:sp>
      <p:sp>
        <p:nvSpPr>
          <p:cNvPr id="947203" name="Rectangle 3"/>
          <p:cNvSpPr>
            <a:spLocks noChangeArrowheads="1"/>
          </p:cNvSpPr>
          <p:nvPr/>
        </p:nvSpPr>
        <p:spPr bwMode="auto">
          <a:xfrm>
            <a:off x="714348" y="2643182"/>
            <a:ext cx="7993062"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Lukas-Evangelium 17,14</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1754326"/>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5400" dirty="0" smtClean="0">
                <a:ln>
                  <a:solidFill>
                    <a:srgbClr val="000000"/>
                  </a:solidFill>
                </a:ln>
              </a:rPr>
              <a:t>„Auf dem Weg dorthin wurden sie gesund.“ </a:t>
            </a:r>
            <a:endParaRPr lang="de-CH" sz="5400" dirty="0">
              <a:ln>
                <a:solidFill>
                  <a:srgbClr val="000000"/>
                </a:solidFill>
              </a:ln>
            </a:endParaRPr>
          </a:p>
        </p:txBody>
      </p:sp>
      <p:sp>
        <p:nvSpPr>
          <p:cNvPr id="947203" name="Rectangle 3"/>
          <p:cNvSpPr>
            <a:spLocks noChangeArrowheads="1"/>
          </p:cNvSpPr>
          <p:nvPr/>
        </p:nvSpPr>
        <p:spPr bwMode="auto">
          <a:xfrm>
            <a:off x="714348" y="2428868"/>
            <a:ext cx="7993062"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Lukas-Evangelium 17,14</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34925" y="115888"/>
            <a:ext cx="9217025" cy="830997"/>
          </a:xfrm>
          <a:noFill/>
        </p:spPr>
        <p:txBody>
          <a:bodyPr anchor="t">
            <a:spAutoFit/>
          </a:bodyPr>
          <a:lstStyle/>
          <a:p>
            <a:pPr marL="1117600" indent="-1117600" algn="l"/>
            <a:r>
              <a:rPr lang="de-DE" sz="6000" dirty="0">
                <a:solidFill>
                  <a:schemeClr val="bg1"/>
                </a:solidFill>
              </a:rPr>
              <a:t>II.  </a:t>
            </a:r>
            <a:r>
              <a:rPr lang="de-DE" sz="6000" dirty="0" smtClean="0">
                <a:solidFill>
                  <a:schemeClr val="bg1"/>
                </a:solidFill>
              </a:rPr>
              <a:t>Einer wird gerettet</a:t>
            </a:r>
            <a:endParaRPr lang="de-CH" sz="60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2" y="-24"/>
            <a:ext cx="8929718" cy="3785652"/>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„Einer von ihnen kam zurück, als er sah, dass er geheilt war. Er pries Gott mit lauter Stimme, warf sich vor Jesu Füssen nieder und dankte ihm. Dieser Mann war ein </a:t>
            </a:r>
            <a:r>
              <a:rPr lang="de-CH" sz="4000" dirty="0" err="1" smtClean="0">
                <a:ln>
                  <a:solidFill>
                    <a:srgbClr val="000000"/>
                  </a:solidFill>
                </a:ln>
              </a:rPr>
              <a:t>Samaritaner</a:t>
            </a:r>
            <a:r>
              <a:rPr lang="de-CH" sz="4000" dirty="0" smtClean="0">
                <a:ln>
                  <a:solidFill>
                    <a:srgbClr val="000000"/>
                  </a:solidFill>
                </a:ln>
              </a:rPr>
              <a:t>.“</a:t>
            </a:r>
            <a:endParaRPr lang="de-CH" sz="4000" dirty="0">
              <a:ln>
                <a:solidFill>
                  <a:srgbClr val="000000"/>
                </a:solidFill>
              </a:ln>
            </a:endParaRPr>
          </a:p>
        </p:txBody>
      </p:sp>
      <p:sp>
        <p:nvSpPr>
          <p:cNvPr id="947203" name="Rectangle 3"/>
          <p:cNvSpPr>
            <a:spLocks noChangeArrowheads="1"/>
          </p:cNvSpPr>
          <p:nvPr/>
        </p:nvSpPr>
        <p:spPr bwMode="auto">
          <a:xfrm>
            <a:off x="857224" y="3714752"/>
            <a:ext cx="7993062"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Lukas-Evangelium 17,15-16</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71438" y="44450"/>
            <a:ext cx="8929718" cy="2123658"/>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6600" dirty="0" smtClean="0">
                <a:ln>
                  <a:solidFill>
                    <a:srgbClr val="000000"/>
                  </a:solidFill>
                </a:ln>
              </a:rPr>
              <a:t>„Dieser Mann war ein </a:t>
            </a:r>
            <a:r>
              <a:rPr lang="de-CH" sz="6600" dirty="0" err="1" smtClean="0">
                <a:ln>
                  <a:solidFill>
                    <a:srgbClr val="000000"/>
                  </a:solidFill>
                </a:ln>
              </a:rPr>
              <a:t>Samaritaner</a:t>
            </a:r>
            <a:r>
              <a:rPr lang="de-CH" sz="6600" dirty="0" smtClean="0">
                <a:ln>
                  <a:solidFill>
                    <a:srgbClr val="000000"/>
                  </a:solidFill>
                </a:ln>
              </a:rPr>
              <a:t>.“</a:t>
            </a:r>
            <a:endParaRPr lang="de-CH" sz="6600" dirty="0">
              <a:ln>
                <a:solidFill>
                  <a:srgbClr val="000000"/>
                </a:solidFill>
              </a:ln>
            </a:endParaRPr>
          </a:p>
        </p:txBody>
      </p:sp>
      <p:sp>
        <p:nvSpPr>
          <p:cNvPr id="947203" name="Rectangle 3"/>
          <p:cNvSpPr>
            <a:spLocks noChangeArrowheads="1"/>
          </p:cNvSpPr>
          <p:nvPr/>
        </p:nvSpPr>
        <p:spPr bwMode="auto">
          <a:xfrm>
            <a:off x="785786" y="2571744"/>
            <a:ext cx="7993062"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Lukas-Evangelium 17,16</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71438" y="44450"/>
            <a:ext cx="8929718" cy="2308324"/>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800" dirty="0" smtClean="0">
                <a:ln>
                  <a:solidFill>
                    <a:srgbClr val="000000"/>
                  </a:solidFill>
                </a:ln>
              </a:rPr>
              <a:t>„Sind denn nicht alle zehn gesund geworden? Wo sind die anderen neun?“</a:t>
            </a:r>
            <a:endParaRPr lang="de-CH" sz="4800" dirty="0">
              <a:ln>
                <a:solidFill>
                  <a:srgbClr val="000000"/>
                </a:solidFill>
              </a:ln>
            </a:endParaRPr>
          </a:p>
        </p:txBody>
      </p:sp>
      <p:sp>
        <p:nvSpPr>
          <p:cNvPr id="947203" name="Rectangle 3"/>
          <p:cNvSpPr>
            <a:spLocks noChangeArrowheads="1"/>
          </p:cNvSpPr>
          <p:nvPr/>
        </p:nvSpPr>
        <p:spPr bwMode="auto">
          <a:xfrm>
            <a:off x="714348" y="2714620"/>
            <a:ext cx="7993062"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Lukas-Evangelium 17,17</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2" y="44450"/>
            <a:ext cx="9144000" cy="2800767"/>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dirty="0" smtClean="0">
                <a:ln>
                  <a:solidFill>
                    <a:srgbClr val="000000"/>
                  </a:solidFill>
                </a:ln>
              </a:rPr>
              <a:t>„Ist es keinem ausser diesem Fremden in den Sinn gekommen, zurückzukehren und Gott die Ehre zu geben?“</a:t>
            </a:r>
            <a:endParaRPr lang="de-CH" dirty="0">
              <a:ln>
                <a:solidFill>
                  <a:srgbClr val="000000"/>
                </a:solidFill>
              </a:ln>
            </a:endParaRPr>
          </a:p>
        </p:txBody>
      </p:sp>
      <p:sp>
        <p:nvSpPr>
          <p:cNvPr id="947203" name="Rectangle 3"/>
          <p:cNvSpPr>
            <a:spLocks noChangeArrowheads="1"/>
          </p:cNvSpPr>
          <p:nvPr/>
        </p:nvSpPr>
        <p:spPr bwMode="auto">
          <a:xfrm>
            <a:off x="785786" y="2928934"/>
            <a:ext cx="7993062"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Lukas-Evangelium 17,18</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71406" y="49106"/>
            <a:ext cx="8786812" cy="2308324"/>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800" dirty="0" smtClean="0">
                <a:ln>
                  <a:solidFill>
                    <a:srgbClr val="000000"/>
                  </a:solidFill>
                </a:ln>
              </a:rPr>
              <a:t>„Er kam zu seinem Volk, aber sein Volk wollte nichts von ihm wissen.“</a:t>
            </a:r>
            <a:endParaRPr lang="de-CH" sz="4800" dirty="0">
              <a:ln>
                <a:solidFill>
                  <a:srgbClr val="000000"/>
                </a:solidFill>
              </a:ln>
            </a:endParaRPr>
          </a:p>
        </p:txBody>
      </p:sp>
      <p:sp>
        <p:nvSpPr>
          <p:cNvPr id="951299" name="Rectangle 3"/>
          <p:cNvSpPr>
            <a:spLocks noChangeArrowheads="1"/>
          </p:cNvSpPr>
          <p:nvPr/>
        </p:nvSpPr>
        <p:spPr bwMode="auto">
          <a:xfrm>
            <a:off x="857224" y="2643182"/>
            <a:ext cx="7993063"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Johannes-Evangelium 1,11</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9388" y="217488"/>
            <a:ext cx="8785225" cy="757130"/>
          </a:xfrm>
          <a:noFill/>
        </p:spPr>
        <p:txBody>
          <a:bodyPr anchor="t">
            <a:spAutoFit/>
          </a:bodyPr>
          <a:lstStyle/>
          <a:p>
            <a:pPr marL="1117600" indent="-1117600" algn="l"/>
            <a:r>
              <a:rPr lang="de-DE" sz="5400" dirty="0">
                <a:solidFill>
                  <a:schemeClr val="bg1"/>
                </a:solidFill>
              </a:rPr>
              <a:t>I.    </a:t>
            </a:r>
            <a:r>
              <a:rPr lang="de-DE" sz="5400" dirty="0" smtClean="0">
                <a:solidFill>
                  <a:schemeClr val="bg1"/>
                </a:solidFill>
              </a:rPr>
              <a:t>Zehn werden geheilt</a:t>
            </a:r>
            <a:endParaRPr lang="de-CH" sz="54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106363" y="44450"/>
            <a:ext cx="8680480" cy="3170099"/>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„Jesus ging mit den Städten ins Gericht, in denen er die meisten Wunder getan hatte. Er klagte sie an, weil sie nicht zu Gott umgekehrt waren.“</a:t>
            </a:r>
            <a:endParaRPr lang="de-CH" sz="4000" dirty="0">
              <a:ln>
                <a:solidFill>
                  <a:srgbClr val="000000"/>
                </a:solidFill>
              </a:ln>
            </a:endParaRPr>
          </a:p>
        </p:txBody>
      </p:sp>
      <p:sp>
        <p:nvSpPr>
          <p:cNvPr id="951299" name="Rectangle 3"/>
          <p:cNvSpPr>
            <a:spLocks noChangeArrowheads="1"/>
          </p:cNvSpPr>
          <p:nvPr/>
        </p:nvSpPr>
        <p:spPr bwMode="auto">
          <a:xfrm>
            <a:off x="785786" y="3357562"/>
            <a:ext cx="7993063"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Johannes-Evangelium 11,20</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71406" y="44450"/>
            <a:ext cx="8929718" cy="2585323"/>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5400" dirty="0" smtClean="0">
                <a:ln>
                  <a:solidFill>
                    <a:srgbClr val="000000"/>
                  </a:solidFill>
                </a:ln>
              </a:rPr>
              <a:t>“Steh auf, du kannst gehen! Dein Glaube</a:t>
            </a:r>
            <a:br>
              <a:rPr lang="de-CH" sz="5400" dirty="0" smtClean="0">
                <a:ln>
                  <a:solidFill>
                    <a:srgbClr val="000000"/>
                  </a:solidFill>
                </a:ln>
              </a:rPr>
            </a:br>
            <a:r>
              <a:rPr lang="de-CH" sz="5400" dirty="0" smtClean="0">
                <a:ln>
                  <a:solidFill>
                    <a:srgbClr val="000000"/>
                  </a:solidFill>
                </a:ln>
              </a:rPr>
              <a:t>hat dich gerettet.“ </a:t>
            </a:r>
            <a:endParaRPr lang="de-CH" sz="5400" dirty="0">
              <a:ln>
                <a:solidFill>
                  <a:srgbClr val="000000"/>
                </a:solidFill>
              </a:ln>
            </a:endParaRPr>
          </a:p>
        </p:txBody>
      </p:sp>
      <p:sp>
        <p:nvSpPr>
          <p:cNvPr id="947203" name="Rectangle 3"/>
          <p:cNvSpPr>
            <a:spLocks noChangeArrowheads="1"/>
          </p:cNvSpPr>
          <p:nvPr/>
        </p:nvSpPr>
        <p:spPr bwMode="auto">
          <a:xfrm>
            <a:off x="928662" y="2928934"/>
            <a:ext cx="7993062"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Lukas-Evangelium 17,19</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949250" name="Rectangle 2"/>
          <p:cNvSpPr>
            <a:spLocks noGrp="1" noChangeArrowheads="1"/>
          </p:cNvSpPr>
          <p:nvPr>
            <p:ph type="ctrTitle"/>
          </p:nvPr>
        </p:nvSpPr>
        <p:spPr>
          <a:xfrm>
            <a:off x="109535" y="128167"/>
            <a:ext cx="8748745" cy="3046988"/>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800" dirty="0" smtClean="0">
                <a:ln>
                  <a:solidFill>
                    <a:srgbClr val="000000"/>
                  </a:solidFill>
                </a:ln>
              </a:rPr>
              <a:t>„Der Heilige Geist wird den Menschen zeigen, worin ihre Sünde besteht: darin, dass sie nicht an mich glauben.“</a:t>
            </a:r>
            <a:endParaRPr lang="de-CH" sz="4800" dirty="0">
              <a:ln>
                <a:solidFill>
                  <a:srgbClr val="000000"/>
                </a:solidFill>
              </a:ln>
            </a:endParaRPr>
          </a:p>
        </p:txBody>
      </p:sp>
      <p:sp>
        <p:nvSpPr>
          <p:cNvPr id="949251" name="Rectangle 3"/>
          <p:cNvSpPr>
            <a:spLocks noChangeArrowheads="1"/>
          </p:cNvSpPr>
          <p:nvPr/>
        </p:nvSpPr>
        <p:spPr bwMode="auto">
          <a:xfrm>
            <a:off x="2571736" y="3487167"/>
            <a:ext cx="6192838"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Johannes-Evangelium 16,9</a:t>
            </a: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79388" y="333375"/>
            <a:ext cx="8496300" cy="792163"/>
          </a:xfrm>
        </p:spPr>
        <p:txBody>
          <a:bodyPr/>
          <a:lstStyle/>
          <a:p>
            <a:pPr algn="l"/>
            <a:r>
              <a:rPr lang="de-CH" sz="7200">
                <a:solidFill>
                  <a:schemeClr val="bg1"/>
                </a:solidFill>
              </a:rPr>
              <a:t>Schlussgedanke</a:t>
            </a:r>
            <a:r>
              <a:rPr lang="de-DE" sz="7200">
                <a:solidFill>
                  <a:schemeClr val="bg1"/>
                </a:solidFill>
              </a:rPr>
              <a:t> </a:t>
            </a:r>
            <a:endParaRPr lang="de-CH" sz="720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107982" y="95250"/>
            <a:ext cx="9036050" cy="2554545"/>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t> „Geht durch das enge Tor! Denn das weite Tor und der breite Weg führen ins Verderben, und viele sind auf diesem Weg.“</a:t>
            </a:r>
          </a:p>
        </p:txBody>
      </p:sp>
      <p:sp>
        <p:nvSpPr>
          <p:cNvPr id="956419" name="Rectangle 3"/>
          <p:cNvSpPr>
            <a:spLocks noChangeArrowheads="1"/>
          </p:cNvSpPr>
          <p:nvPr/>
        </p:nvSpPr>
        <p:spPr bwMode="auto">
          <a:xfrm>
            <a:off x="1071538" y="2928934"/>
            <a:ext cx="6778617"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solidFill>
                  <a:srgbClr val="FFFFFF"/>
                </a:solidFill>
                <a:latin typeface="+mj-lt"/>
                <a:ea typeface="+mj-ea"/>
                <a:cs typeface="+mj-cs"/>
              </a:rPr>
              <a:t>Matthäus-Evangelium 7,13</a:t>
            </a: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107982" y="95250"/>
            <a:ext cx="9036050" cy="1938992"/>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 </a:t>
            </a:r>
            <a:r>
              <a:rPr lang="de-CH" sz="4000" dirty="0" smtClean="0"/>
              <a:t>„Doch das enge Tor und der schmale Weg führen ins Leben,</a:t>
            </a:r>
            <a:br>
              <a:rPr lang="de-CH" sz="4000" dirty="0" smtClean="0"/>
            </a:br>
            <a:r>
              <a:rPr lang="de-CH" sz="4000" dirty="0" smtClean="0"/>
              <a:t>und nur wenige finden diesen Weg.“</a:t>
            </a:r>
            <a:endParaRPr lang="de-CH" sz="4000" dirty="0"/>
          </a:p>
        </p:txBody>
      </p:sp>
      <p:sp>
        <p:nvSpPr>
          <p:cNvPr id="956419" name="Rectangle 3"/>
          <p:cNvSpPr>
            <a:spLocks noChangeArrowheads="1"/>
          </p:cNvSpPr>
          <p:nvPr/>
        </p:nvSpPr>
        <p:spPr bwMode="auto">
          <a:xfrm>
            <a:off x="1428728" y="2500306"/>
            <a:ext cx="6778617"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solidFill>
                  <a:srgbClr val="FFFFFF"/>
                </a:solidFill>
                <a:latin typeface="+mj-lt"/>
                <a:ea typeface="+mj-ea"/>
                <a:cs typeface="+mj-cs"/>
              </a:rPr>
              <a:t>Matthäus-Evangelium 7,14</a:t>
            </a:r>
          </a:p>
        </p:txBody>
      </p:sp>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Grafik 5" descr="Leben und Wirken Jesu 2.bmp"/>
          <p:cNvPicPr>
            <a:picLocks noChangeAspect="1"/>
          </p:cNvPicPr>
          <p:nvPr/>
        </p:nvPicPr>
        <p:blipFill>
          <a:blip r:embed="rId2"/>
          <a:stretch>
            <a:fillRect/>
          </a:stretch>
        </p:blipFill>
        <p:spPr>
          <a:xfrm>
            <a:off x="3000364" y="142852"/>
            <a:ext cx="5929354" cy="5236673"/>
          </a:xfrm>
          <a:prstGeom prst="rect">
            <a:avLst/>
          </a:prstGeom>
        </p:spPr>
      </p:pic>
      <p:sp>
        <p:nvSpPr>
          <p:cNvPr id="8" name="Textfeld 7"/>
          <p:cNvSpPr txBox="1"/>
          <p:nvPr/>
        </p:nvSpPr>
        <p:spPr>
          <a:xfrm>
            <a:off x="214282" y="142852"/>
            <a:ext cx="2857520" cy="4401205"/>
          </a:xfrm>
          <a:prstGeom prst="rect">
            <a:avLst/>
          </a:prstGeom>
          <a:noFill/>
        </p:spPr>
        <p:txBody>
          <a:bodyPr wrap="square" rtlCol="0">
            <a:spAutoFit/>
          </a:bodyPr>
          <a:lstStyle/>
          <a:p>
            <a:r>
              <a:rPr lang="de-CH" sz="2800" dirty="0" smtClean="0">
                <a:solidFill>
                  <a:schemeClr val="bg1"/>
                </a:solidFill>
                <a:latin typeface="+mj-lt"/>
              </a:rPr>
              <a:t>„Jesus verliess Nazaret, um in </a:t>
            </a:r>
            <a:r>
              <a:rPr lang="de-CH" sz="2800" dirty="0" err="1" smtClean="0">
                <a:solidFill>
                  <a:schemeClr val="bg1"/>
                </a:solidFill>
                <a:latin typeface="+mj-lt"/>
              </a:rPr>
              <a:t>Kafarnaum</a:t>
            </a:r>
            <a:r>
              <a:rPr lang="de-CH" sz="2800" dirty="0" smtClean="0">
                <a:solidFill>
                  <a:schemeClr val="bg1"/>
                </a:solidFill>
                <a:latin typeface="+mj-lt"/>
              </a:rPr>
              <a:t> zu wohnen, das am See liegt, im Gebiet von </a:t>
            </a:r>
            <a:r>
              <a:rPr lang="de-CH" sz="2800" dirty="0" err="1" smtClean="0">
                <a:solidFill>
                  <a:schemeClr val="bg1"/>
                </a:solidFill>
                <a:latin typeface="+mj-lt"/>
              </a:rPr>
              <a:t>Sebulon</a:t>
            </a:r>
            <a:r>
              <a:rPr lang="de-CH" sz="2800" dirty="0" smtClean="0">
                <a:solidFill>
                  <a:schemeClr val="bg1"/>
                </a:solidFill>
                <a:latin typeface="+mj-lt"/>
              </a:rPr>
              <a:t> und </a:t>
            </a:r>
            <a:r>
              <a:rPr lang="de-CH" sz="2800" dirty="0" err="1" smtClean="0">
                <a:solidFill>
                  <a:schemeClr val="bg1"/>
                </a:solidFill>
                <a:latin typeface="+mj-lt"/>
              </a:rPr>
              <a:t>Naftali</a:t>
            </a:r>
            <a:r>
              <a:rPr lang="de-CH" sz="2800" dirty="0" smtClean="0">
                <a:solidFill>
                  <a:schemeClr val="bg1"/>
                </a:solidFill>
                <a:latin typeface="+mj-lt"/>
              </a:rPr>
              <a:t>.“</a:t>
            </a:r>
          </a:p>
          <a:p>
            <a:endParaRPr lang="de-CH" sz="2800" dirty="0" smtClean="0">
              <a:solidFill>
                <a:schemeClr val="bg1"/>
              </a:solidFill>
              <a:latin typeface="+mj-lt"/>
            </a:endParaRPr>
          </a:p>
          <a:p>
            <a:r>
              <a:rPr lang="de-CH" sz="2800" dirty="0" smtClean="0">
                <a:solidFill>
                  <a:schemeClr val="bg1"/>
                </a:solidFill>
                <a:latin typeface="+mj-lt"/>
              </a:rPr>
              <a:t>(</a:t>
            </a:r>
            <a:r>
              <a:rPr lang="de-CH" sz="2800" dirty="0" err="1" smtClean="0">
                <a:solidFill>
                  <a:schemeClr val="bg1"/>
                </a:solidFill>
                <a:latin typeface="+mj-lt"/>
              </a:rPr>
              <a:t>Mt</a:t>
            </a:r>
            <a:r>
              <a:rPr lang="de-CH" sz="2800" dirty="0" smtClean="0">
                <a:solidFill>
                  <a:schemeClr val="bg1"/>
                </a:solidFill>
                <a:latin typeface="+mj-lt"/>
              </a:rPr>
              <a:t> 4,13)</a:t>
            </a:r>
            <a:endParaRPr lang="de-CH" sz="2800" dirty="0">
              <a:solidFill>
                <a:schemeClr val="bg1"/>
              </a:solidFill>
              <a:latin typeface="+mj-lt"/>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descr="Leben und Wirken Jesu 1.bmp"/>
          <p:cNvPicPr>
            <a:picLocks noChangeAspect="1"/>
          </p:cNvPicPr>
          <p:nvPr/>
        </p:nvPicPr>
        <p:blipFill>
          <a:blip r:embed="rId2" cstate="print"/>
          <a:stretch>
            <a:fillRect/>
          </a:stretch>
        </p:blipFill>
        <p:spPr>
          <a:xfrm>
            <a:off x="3857620" y="0"/>
            <a:ext cx="4542879" cy="6858000"/>
          </a:xfrm>
          <a:prstGeom prst="rect">
            <a:avLst/>
          </a:prstGeom>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3" y="44450"/>
            <a:ext cx="8786812" cy="3046988"/>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800" dirty="0" smtClean="0">
                <a:ln>
                  <a:solidFill>
                    <a:srgbClr val="000000"/>
                  </a:solidFill>
                </a:ln>
              </a:rPr>
              <a:t>„Wie kannst du mich um etwas zu trinken bitten? Du bist doch ein Jude, und ich bin eine </a:t>
            </a:r>
            <a:r>
              <a:rPr lang="de-CH" sz="4800" dirty="0" err="1" smtClean="0">
                <a:ln>
                  <a:solidFill>
                    <a:srgbClr val="000000"/>
                  </a:solidFill>
                </a:ln>
              </a:rPr>
              <a:t>Samaritanerin</a:t>
            </a:r>
            <a:r>
              <a:rPr lang="de-CH" sz="4800" dirty="0" smtClean="0">
                <a:ln>
                  <a:solidFill>
                    <a:srgbClr val="000000"/>
                  </a:solidFill>
                </a:ln>
              </a:rPr>
              <a:t>!“ </a:t>
            </a:r>
            <a:endParaRPr lang="de-CH" sz="4800" dirty="0">
              <a:ln>
                <a:solidFill>
                  <a:srgbClr val="000000"/>
                </a:solidFill>
              </a:ln>
            </a:endParaRPr>
          </a:p>
        </p:txBody>
      </p:sp>
      <p:sp>
        <p:nvSpPr>
          <p:cNvPr id="958467" name="Rectangle 3"/>
          <p:cNvSpPr>
            <a:spLocks noChangeArrowheads="1"/>
          </p:cNvSpPr>
          <p:nvPr/>
        </p:nvSpPr>
        <p:spPr bwMode="auto">
          <a:xfrm>
            <a:off x="928662" y="3714752"/>
            <a:ext cx="7993063"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ln>
                  <a:solidFill>
                    <a:srgbClr val="000000"/>
                  </a:solidFill>
                </a:ln>
                <a:solidFill>
                  <a:srgbClr val="FFFFFF"/>
                </a:solidFill>
                <a:latin typeface="+mj-lt"/>
                <a:ea typeface="+mj-ea"/>
                <a:cs typeface="+mj-cs"/>
              </a:rPr>
              <a:t>Johannes-Evangelium 4,9</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 name="Grafik 4" descr="Könige Deportation.JPG"/>
          <p:cNvPicPr>
            <a:picLocks noChangeAspect="1"/>
          </p:cNvPicPr>
          <p:nvPr/>
        </p:nvPicPr>
        <p:blipFill>
          <a:blip r:embed="rId2"/>
          <a:stretch>
            <a:fillRect/>
          </a:stretch>
        </p:blipFill>
        <p:spPr>
          <a:xfrm>
            <a:off x="428596" y="214290"/>
            <a:ext cx="8393178" cy="6000792"/>
          </a:xfrm>
          <a:prstGeom prst="rect">
            <a:avLst/>
          </a:prstGeom>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3" y="44450"/>
            <a:ext cx="8786812" cy="3046988"/>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200" dirty="0" smtClean="0"/>
              <a:t>„Anstelle der weggeführten Israeliten siedelte der König von Assyrien Fremde in </a:t>
            </a:r>
            <a:r>
              <a:rPr lang="de-CH" sz="3200" dirty="0" err="1" smtClean="0"/>
              <a:t>Samarien</a:t>
            </a:r>
            <a:r>
              <a:rPr lang="de-CH" sz="3200" dirty="0" smtClean="0"/>
              <a:t> an. Er liess Leute aus den Städten Babylon, </a:t>
            </a:r>
            <a:r>
              <a:rPr lang="de-CH" sz="3200" dirty="0" err="1" smtClean="0"/>
              <a:t>Kuta</a:t>
            </a:r>
            <a:r>
              <a:rPr lang="de-CH" sz="3200" dirty="0" smtClean="0"/>
              <a:t>, </a:t>
            </a:r>
            <a:r>
              <a:rPr lang="de-CH" sz="3200" dirty="0" err="1" smtClean="0"/>
              <a:t>Awa</a:t>
            </a:r>
            <a:r>
              <a:rPr lang="de-CH" sz="3200" dirty="0" smtClean="0"/>
              <a:t>, </a:t>
            </a:r>
            <a:r>
              <a:rPr lang="de-CH" sz="3200" dirty="0" err="1" smtClean="0"/>
              <a:t>Hamat</a:t>
            </a:r>
            <a:r>
              <a:rPr lang="de-CH" sz="3200" dirty="0" smtClean="0"/>
              <a:t> und </a:t>
            </a:r>
            <a:r>
              <a:rPr lang="de-CH" sz="3200" dirty="0" err="1" smtClean="0"/>
              <a:t>Sefarwajim</a:t>
            </a:r>
            <a:r>
              <a:rPr lang="de-CH" sz="3200" dirty="0" smtClean="0"/>
              <a:t> kommen; die nahmen das Land in Besitz und wohnten in seinen Städten.“</a:t>
            </a:r>
            <a:endParaRPr lang="de-CH" sz="3200" dirty="0"/>
          </a:p>
        </p:txBody>
      </p:sp>
      <p:sp>
        <p:nvSpPr>
          <p:cNvPr id="958467" name="Rectangle 3"/>
          <p:cNvSpPr>
            <a:spLocks noChangeArrowheads="1"/>
          </p:cNvSpPr>
          <p:nvPr/>
        </p:nvSpPr>
        <p:spPr bwMode="auto">
          <a:xfrm>
            <a:off x="214282" y="3429000"/>
            <a:ext cx="7993063"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spcBef>
                <a:spcPct val="50000"/>
              </a:spcBef>
            </a:pPr>
            <a:r>
              <a:rPr lang="de-CH" sz="3200" dirty="0" smtClean="0">
                <a:solidFill>
                  <a:srgbClr val="FFFFFF"/>
                </a:solidFill>
                <a:latin typeface="+mj-lt"/>
                <a:ea typeface="+mj-ea"/>
                <a:cs typeface="+mj-cs"/>
              </a:rPr>
              <a:t>2.Könige 17,24</a:t>
            </a:r>
          </a:p>
        </p:txBody>
      </p:sp>
      <p:pic>
        <p:nvPicPr>
          <p:cNvPr id="4" name="Grafik 3" descr="Könige Deportation.JPG"/>
          <p:cNvPicPr>
            <a:picLocks noChangeAspect="1"/>
          </p:cNvPicPr>
          <p:nvPr/>
        </p:nvPicPr>
        <p:blipFill>
          <a:blip r:embed="rId2"/>
          <a:stretch>
            <a:fillRect/>
          </a:stretch>
        </p:blipFill>
        <p:spPr>
          <a:xfrm>
            <a:off x="4143372" y="3162936"/>
            <a:ext cx="4678402" cy="3344873"/>
          </a:xfrm>
          <a:prstGeom prst="rect">
            <a:avLst/>
          </a:prstGeom>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2" y="44450"/>
            <a:ext cx="8894793" cy="3785652"/>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t>„So dienten sie gleichzeitig dem Gott Israels und ihren eigenen Göttern; denn sie hielten an den Bräuchen fest, die sie aus ihren Heimatländern mitgebracht hatten.“</a:t>
            </a:r>
            <a:endParaRPr lang="de-CH" sz="4000" dirty="0"/>
          </a:p>
        </p:txBody>
      </p:sp>
      <p:sp>
        <p:nvSpPr>
          <p:cNvPr id="958467" name="Rectangle 3"/>
          <p:cNvSpPr>
            <a:spLocks noChangeArrowheads="1"/>
          </p:cNvSpPr>
          <p:nvPr/>
        </p:nvSpPr>
        <p:spPr bwMode="auto">
          <a:xfrm>
            <a:off x="936655" y="3571876"/>
            <a:ext cx="7993063"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solidFill>
                  <a:srgbClr val="FFFFFF"/>
                </a:solidFill>
                <a:latin typeface="+mj-lt"/>
                <a:ea typeface="+mj-ea"/>
                <a:cs typeface="+mj-cs"/>
              </a:rPr>
              <a:t>2.Könige 17,33</a:t>
            </a:r>
            <a:endParaRPr lang="de-CH" sz="3200" dirty="0">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214282" y="44450"/>
            <a:ext cx="8929718" cy="3416320"/>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600" dirty="0" smtClean="0"/>
              <a:t>„Alle, die von Aussatz befallen sind, müssen zerrissene Kleider tragen und ihr Haar frei hängen lassen; Männer müssen den Bart verhüllen. Sie müssen andere, die in ihre Nähe kommen, mit dem Ruf »Unrein, unrein!« warnen.“</a:t>
            </a:r>
            <a:endParaRPr lang="de-CH" sz="3600" dirty="0"/>
          </a:p>
        </p:txBody>
      </p:sp>
      <p:sp>
        <p:nvSpPr>
          <p:cNvPr id="957443" name="Rectangle 3"/>
          <p:cNvSpPr>
            <a:spLocks noChangeArrowheads="1"/>
          </p:cNvSpPr>
          <p:nvPr/>
        </p:nvSpPr>
        <p:spPr bwMode="auto">
          <a:xfrm>
            <a:off x="785786" y="3786190"/>
            <a:ext cx="7993062" cy="58477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3200" dirty="0" smtClean="0">
                <a:solidFill>
                  <a:srgbClr val="FFFFFF"/>
                </a:solidFill>
                <a:latin typeface="+mj-lt"/>
                <a:ea typeface="+mj-ea"/>
                <a:cs typeface="+mj-cs"/>
              </a:rPr>
              <a:t>3.Mose 13,45</a:t>
            </a:r>
            <a:endParaRPr lang="de-CH" sz="3200" dirty="0">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471</Words>
  <Application>Microsoft Office PowerPoint</Application>
  <PresentationFormat>Bildschirmpräsentation (4:3)</PresentationFormat>
  <Paragraphs>44</Paragraphs>
  <Slides>26</Slides>
  <Notes>0</Notes>
  <HiddenSlides>0</HiddenSlides>
  <MMClips>0</MMClips>
  <ScaleCrop>false</ScaleCrop>
  <HeadingPairs>
    <vt:vector size="4" baseType="variant">
      <vt:variant>
        <vt:lpstr>Design</vt:lpstr>
      </vt:variant>
      <vt:variant>
        <vt:i4>2</vt:i4>
      </vt:variant>
      <vt:variant>
        <vt:lpstr>Folientitel</vt:lpstr>
      </vt:variant>
      <vt:variant>
        <vt:i4>26</vt:i4>
      </vt:variant>
    </vt:vector>
  </HeadingPairs>
  <TitlesOfParts>
    <vt:vector size="28" baseType="lpstr">
      <vt:lpstr>01072134</vt:lpstr>
      <vt:lpstr>1_01072134</vt:lpstr>
      <vt:lpstr>Kein grosser Erfolg</vt:lpstr>
      <vt:lpstr>I.    Zehn werden geheilt</vt:lpstr>
      <vt:lpstr>PowerPoint-Präsentation</vt:lpstr>
      <vt:lpstr>PowerPoint-Präsentation</vt:lpstr>
      <vt:lpstr>„Wie kannst du mich um etwas zu trinken bitten? Du bist doch ein Jude, und ich bin eine Samaritanerin!“ </vt:lpstr>
      <vt:lpstr>PowerPoint-Präsentation</vt:lpstr>
      <vt:lpstr>„Anstelle der weggeführten Israeliten siedelte der König von Assyrien Fremde in Samarien an. Er liess Leute aus den Städten Babylon, Kuta, Awa, Hamat und Sefarwajim kommen; die nahmen das Land in Besitz und wohnten in seinen Städten.“</vt:lpstr>
      <vt:lpstr>„So dienten sie gleichzeitig dem Gott Israels und ihren eigenen Göttern; denn sie hielten an den Bräuchen fest, die sie aus ihren Heimatländern mitgebracht hatten.“</vt:lpstr>
      <vt:lpstr>„Alle, die von Aussatz befallen sind, müssen zerrissene Kleider tragen und ihr Haar frei hängen lassen; Männer müssen den Bart verhüllen. Sie müssen andere, die in ihre Nähe kommen, mit dem Ruf »Unrein, unrein!« warnen.“</vt:lpstr>
      <vt:lpstr>„Solange der Zustand anhält, bleiben sie unrein. Sie müssen abgesondert leben und sich ausserhalb des Lagers aufhalten.“</vt:lpstr>
      <vt:lpstr>„Jesus, Meister, hab Erbarmen mit uns!“</vt:lpstr>
      <vt:lpstr>„Geht und zeigt euch den Priestern!“</vt:lpstr>
      <vt:lpstr>„Auf dem Weg dorthin wurden sie gesund.“ </vt:lpstr>
      <vt:lpstr>II.  Einer wird gerettet</vt:lpstr>
      <vt:lpstr>„Einer von ihnen kam zurück, als er sah, dass er geheilt war. Er pries Gott mit lauter Stimme, warf sich vor Jesu Füssen nieder und dankte ihm. Dieser Mann war ein Samaritaner.“</vt:lpstr>
      <vt:lpstr>„Dieser Mann war ein Samaritaner.“</vt:lpstr>
      <vt:lpstr>„Sind denn nicht alle zehn gesund geworden? Wo sind die anderen neun?“</vt:lpstr>
      <vt:lpstr>„Ist es keinem ausser diesem Fremden in den Sinn gekommen, zurückzukehren und Gott die Ehre zu geben?“</vt:lpstr>
      <vt:lpstr>„Er kam zu seinem Volk, aber sein Volk wollte nichts von ihm wissen.“</vt:lpstr>
      <vt:lpstr>„Jesus ging mit den Städten ins Gericht, in denen er die meisten Wunder getan hatte. Er klagte sie an, weil sie nicht zu Gott umgekehrt waren.“</vt:lpstr>
      <vt:lpstr>“Steh auf, du kannst gehen! Dein Glaube hat dich gerettet.“ </vt:lpstr>
      <vt:lpstr>„Der Heilige Geist wird den Menschen zeigen, worin ihre Sünde besteht: darin, dass sie nicht an mich glauben.“</vt:lpstr>
      <vt:lpstr>Schlussgedanke </vt:lpstr>
      <vt:lpstr> „Geht durch das enge Tor! Denn das weite Tor und der breite Weg führen ins Verderben, und viele sind auf diesem Weg.“</vt:lpstr>
      <vt:lpstr> „Doch das enge Tor und der schmale Weg führen ins Leben, und nur wenige finden diesen Weg.“</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grosser Erfolg - Folien</dc:title>
  <dc:creator>Jürg Birnstiel</dc:creator>
  <cp:lastModifiedBy>Me</cp:lastModifiedBy>
  <cp:revision>961</cp:revision>
  <cp:lastPrinted>1601-01-01T00:00:00Z</cp:lastPrinted>
  <dcterms:created xsi:type="dcterms:W3CDTF">2005-04-13T18:10:29Z</dcterms:created>
  <dcterms:modified xsi:type="dcterms:W3CDTF">2010-11-06T16:30:12Z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