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07" r:id="rId3"/>
    <p:sldId id="608" r:id="rId4"/>
    <p:sldId id="609" r:id="rId5"/>
    <p:sldId id="430" r:id="rId6"/>
    <p:sldId id="611" r:id="rId7"/>
    <p:sldId id="612" r:id="rId8"/>
    <p:sldId id="613" r:id="rId9"/>
    <p:sldId id="614" r:id="rId10"/>
    <p:sldId id="615" r:id="rId11"/>
    <p:sldId id="616" r:id="rId12"/>
    <p:sldId id="617" r:id="rId13"/>
    <p:sldId id="618" r:id="rId14"/>
    <p:sldId id="619" r:id="rId15"/>
    <p:sldId id="620" r:id="rId16"/>
    <p:sldId id="621" r:id="rId17"/>
    <p:sldId id="610" r:id="rId18"/>
    <p:sldId id="539" r:id="rId19"/>
    <p:sldId id="622" r:id="rId20"/>
    <p:sldId id="623" r:id="rId21"/>
    <p:sldId id="599" r:id="rId22"/>
    <p:sldId id="624" r:id="rId23"/>
    <p:sldId id="625" r:id="rId24"/>
    <p:sldId id="626" r:id="rId25"/>
    <p:sldId id="627" r:id="rId26"/>
    <p:sldId id="628" r:id="rId27"/>
    <p:sldId id="629" r:id="rId28"/>
    <p:sldId id="630" r:id="rId29"/>
    <p:sldId id="631" r:id="rId30"/>
    <p:sldId id="632" r:id="rId31"/>
    <p:sldId id="633" r:id="rId32"/>
    <p:sldId id="600" r:id="rId33"/>
    <p:sldId id="606" r:id="rId34"/>
    <p:sldId id="634" r:id="rId35"/>
    <p:sldId id="635" r:id="rId36"/>
    <p:sldId id="636" r:id="rId37"/>
    <p:sldId id="537" r:id="rId38"/>
    <p:sldId id="637" r:id="rId39"/>
    <p:sldId id="638" r:id="rId40"/>
    <p:sldId id="263" r:id="rId41"/>
    <p:sldId id="605" r:id="rId42"/>
    <p:sldId id="325" r:id="rId4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8F8"/>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94649" autoAdjust="0"/>
  </p:normalViewPr>
  <p:slideViewPr>
    <p:cSldViewPr>
      <p:cViewPr>
        <p:scale>
          <a:sx n="100" d="100"/>
          <a:sy n="100" d="100"/>
        </p:scale>
        <p:origin x="-1950" y="-6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31148"/>
            <a:ext cx="8856984" cy="1569660"/>
          </a:xfrm>
          <a:effectLst>
            <a:outerShdw dist="35921" dir="2700000" algn="ctr" rotWithShape="0">
              <a:srgbClr val="000000"/>
            </a:outerShdw>
          </a:effectLst>
        </p:spPr>
        <p:txBody>
          <a:bodyPr>
            <a:spAutoFit/>
          </a:bodyPr>
          <a:lstStyle/>
          <a:p>
            <a:pPr algn="l"/>
            <a:r>
              <a:rPr lang="de-CH" sz="6000" dirty="0" smtClean="0">
                <a:ln>
                  <a:solidFill>
                    <a:srgbClr val="000000"/>
                  </a:solidFill>
                </a:ln>
                <a:solidFill>
                  <a:schemeClr val="bg1"/>
                </a:solidFill>
                <a:latin typeface="Arial Rounded MT Bold" pitchFamily="34" charset="0"/>
              </a:rPr>
              <a:t>Er tat es aus Liebe zu Dir!</a:t>
            </a:r>
            <a:endParaRPr lang="de-CH" sz="60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39552" y="5013176"/>
            <a:ext cx="8423275" cy="576064"/>
          </a:xfrm>
          <a:effectLst>
            <a:outerShdw dist="35921" dir="2700000" algn="ctr" rotWithShape="0">
              <a:schemeClr val="folHlink"/>
            </a:outerShdw>
          </a:effectLst>
        </p:spPr>
        <p:txBody>
          <a:bodyPr/>
          <a:lstStyle/>
          <a:p>
            <a:pPr algn="r"/>
            <a:r>
              <a:rPr lang="de-CH" sz="2800" dirty="0" smtClean="0">
                <a:ln>
                  <a:solidFill>
                    <a:srgbClr val="000000"/>
                  </a:solidFill>
                </a:ln>
                <a:solidFill>
                  <a:schemeClr val="bg1"/>
                </a:solidFill>
                <a:effectLst>
                  <a:outerShdw blurRad="50800" dist="50800" dir="5400000" algn="ctr" rotWithShape="0">
                    <a:srgbClr val="000000"/>
                  </a:outerShdw>
                </a:effectLst>
                <a:latin typeface="Arial Rounded MT Bold" pitchFamily="34" charset="0"/>
              </a:rPr>
              <a:t>Lukas-Evangelium 23,1-12</a:t>
            </a:r>
            <a:endParaRPr lang="de-CH" sz="2800" dirty="0">
              <a:ln>
                <a:solidFill>
                  <a:srgbClr val="000000"/>
                </a:solidFill>
              </a:ln>
              <a:solidFill>
                <a:schemeClr val="bg1"/>
              </a:solidFill>
              <a:effectLst>
                <a:outerShdw blurRad="50800" dist="50800" dir="5400000" algn="ctr" rotWithShape="0">
                  <a:srgbClr val="000000"/>
                </a:outerShdw>
              </a:effectLst>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Als Pilatus das hörte, fragte er, ob der Mann ein Galiläer sei.</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148478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87368299"/>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Man bestätigte ihm, dass Jesus aus dem Herrschaftsbereich des Herodes kam. Da liess er ihn zu Herodes führen, der in jenen Tagen </a:t>
            </a:r>
            <a:r>
              <a:rPr lang="de-CH" sz="3600" dirty="0" smtClean="0">
                <a:ln>
                  <a:solidFill>
                    <a:srgbClr val="000000"/>
                  </a:solidFill>
                </a:ln>
                <a:solidFill>
                  <a:srgbClr val="FFFFFF"/>
                </a:solidFill>
                <a:latin typeface="Arial Rounded MT Bold" pitchFamily="34" charset="0"/>
              </a:rPr>
              <a:t>ebenfalls</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in </a:t>
            </a:r>
            <a:r>
              <a:rPr lang="de-CH" sz="3600" dirty="0">
                <a:ln>
                  <a:solidFill>
                    <a:srgbClr val="000000"/>
                  </a:solidFill>
                </a:ln>
                <a:solidFill>
                  <a:srgbClr val="FFFFFF"/>
                </a:solidFill>
                <a:latin typeface="Arial Rounded MT Bold" pitchFamily="34" charset="0"/>
              </a:rPr>
              <a:t>Jerusalem war.</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92494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23,7</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73271526"/>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Herodes war hocherfreut, Jesus endlich zu Gesicht zu bekommen. Er hatte sich seit langer Zeit gewünscht, ihn einmal zu sehen, nachdem er schon viel von ihm gehört hatte. Nun hoffte er, Jesus würde in seiner Gegenwart ein Wunder tun.</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465313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301299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Er stellte ihm viele Fragen, aber Jesus gab ihm nicht eine einzige Antwort.</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17008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23,9</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58616431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Die führenden Priester und die Schriftgelehrten standen dabei und brachten schwere Beschuldigungen gegen ihn vor.</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49289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23,10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5526337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Auch Herodes und seine Soldaten hatten für Jesus nur Verachtung übrig. Sie trieben ihren Spott mit ihm und hängten ihm ein Prachtgewand um, und so schickte Herodes ihn zu Pilatus zurück.</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335699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09164666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Herodes und Pilatus, die bis dahin miteinander verfeindet gewesen waren, wurden an diesem Tag Freunde.</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3488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23,12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77434470"/>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693" y="128943"/>
            <a:ext cx="9074150" cy="1397306"/>
          </a:xfrm>
          <a:effectLst>
            <a:outerShdw dist="35921" dir="2700000" algn="ctr" rotWithShape="0">
              <a:srgbClr val="000000"/>
            </a:outerShdw>
          </a:effectLst>
        </p:spPr>
        <p:txBody>
          <a:bodyPr>
            <a:spAutoFit/>
          </a:bodyPr>
          <a:lstStyle/>
          <a:p>
            <a:pPr marL="1117600" indent="-1117600" algn="l"/>
            <a:r>
              <a:rPr lang="de-DE" sz="5300" dirty="0">
                <a:ln>
                  <a:solidFill>
                    <a:srgbClr val="000000"/>
                  </a:solidFill>
                </a:ln>
                <a:solidFill>
                  <a:schemeClr val="bg1"/>
                </a:solidFill>
                <a:latin typeface="Arial Rounded MT Bold" pitchFamily="34" charset="0"/>
              </a:rPr>
              <a:t>I.    </a:t>
            </a:r>
            <a:r>
              <a:rPr lang="de-DE" sz="5300" dirty="0" smtClean="0">
                <a:ln>
                  <a:solidFill>
                    <a:srgbClr val="000000"/>
                  </a:solidFill>
                </a:ln>
                <a:solidFill>
                  <a:schemeClr val="bg1"/>
                </a:solidFill>
                <a:latin typeface="Arial Rounded MT Bold" pitchFamily="34" charset="0"/>
              </a:rPr>
              <a:t>Die verleumderische Anklage</a:t>
            </a:r>
            <a:endParaRPr lang="de-CH" sz="53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340030528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Sie betraten das Gebäude nicht, um die Reinheitsvorschriften nicht zu verletzen; sie hätten sonst nicht am Passafest teilnehmen können.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36510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18,28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49927372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marL="571500" indent="-571500">
              <a:spcBef>
                <a:spcPct val="50000"/>
              </a:spcBef>
              <a:buFont typeface="Arial" pitchFamily="34" charset="0"/>
              <a:buChar char="•"/>
            </a:pPr>
            <a:r>
              <a:rPr lang="de-CH" sz="3600" dirty="0">
                <a:ln>
                  <a:solidFill>
                    <a:srgbClr val="000000"/>
                  </a:solidFill>
                </a:ln>
                <a:solidFill>
                  <a:srgbClr val="FFFFFF"/>
                </a:solidFill>
                <a:latin typeface="Arial Rounded MT Bold" pitchFamily="34" charset="0"/>
              </a:rPr>
              <a:t>Dieser Mann wiegelt unser Volk </a:t>
            </a:r>
            <a:r>
              <a:rPr lang="de-CH" sz="3600" dirty="0" smtClean="0">
                <a:ln>
                  <a:solidFill>
                    <a:srgbClr val="000000"/>
                  </a:solidFill>
                </a:ln>
                <a:solidFill>
                  <a:srgbClr val="FFFFFF"/>
                </a:solidFill>
                <a:latin typeface="Arial Rounded MT Bold" pitchFamily="34" charset="0"/>
              </a:rPr>
              <a:t>auf.</a:t>
            </a:r>
            <a:endParaRPr lang="de-CH" sz="3600" dirty="0">
              <a:ln>
                <a:solidFill>
                  <a:srgbClr val="000000"/>
                </a:solidFill>
              </a:ln>
              <a:solidFill>
                <a:srgbClr val="FFFFFF"/>
              </a:solidFill>
              <a:latin typeface="Arial Rounded MT Bold" pitchFamily="34" charset="0"/>
            </a:endParaRPr>
          </a:p>
          <a:p>
            <a:pPr marL="571500" indent="-571500">
              <a:spcBef>
                <a:spcPct val="50000"/>
              </a:spcBef>
              <a:buFont typeface="Arial" pitchFamily="34" charset="0"/>
              <a:buChar char="•"/>
            </a:pPr>
            <a:r>
              <a:rPr lang="de-CH" sz="3600" dirty="0">
                <a:ln>
                  <a:solidFill>
                    <a:srgbClr val="000000"/>
                  </a:solidFill>
                </a:ln>
                <a:solidFill>
                  <a:srgbClr val="FFFFFF"/>
                </a:solidFill>
                <a:latin typeface="Arial Rounded MT Bold" pitchFamily="34" charset="0"/>
              </a:rPr>
              <a:t>Er hält die Leute davon ab, dem Kaiser Steuern zu zahlen. </a:t>
            </a:r>
          </a:p>
          <a:p>
            <a:pPr marL="571500" indent="-571500">
              <a:spcBef>
                <a:spcPct val="50000"/>
              </a:spcBef>
              <a:buFont typeface="Arial" pitchFamily="34" charset="0"/>
              <a:buChar char="•"/>
            </a:pPr>
            <a:r>
              <a:rPr lang="de-CH" sz="3600" dirty="0">
                <a:ln>
                  <a:solidFill>
                    <a:srgbClr val="000000"/>
                  </a:solidFill>
                </a:ln>
                <a:solidFill>
                  <a:srgbClr val="FFFFFF"/>
                </a:solidFill>
                <a:latin typeface="Arial Rounded MT Bold" pitchFamily="34" charset="0"/>
              </a:rPr>
              <a:t>Er behauptet, er sei der Messias und König.</a:t>
            </a:r>
          </a:p>
        </p:txBody>
      </p:sp>
      <p:sp>
        <p:nvSpPr>
          <p:cNvPr id="312323" name="Text Box 3"/>
          <p:cNvSpPr txBox="1">
            <a:spLocks noChangeArrowheads="1"/>
          </p:cNvSpPr>
          <p:nvPr/>
        </p:nvSpPr>
        <p:spPr bwMode="auto">
          <a:xfrm>
            <a:off x="2950840" y="587727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57438427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Die führenden Priester und der gesamte Hohe Rat suchten nun nach einer falschen Zeugenaussage gegen Jesus, die es rechtfertigen würde, ihn zum Tod zu verurteilen.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4983559"/>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26,59</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31376935"/>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4000" r="-24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Nach aussen hin erweckt ihr bei den Menschen den Anschein, gerecht zu sein, in Wirklichkeit aber seid ihr voller Heuchelei und Gesetzlosigkeit.</a:t>
            </a:r>
          </a:p>
        </p:txBody>
      </p:sp>
      <p:sp>
        <p:nvSpPr>
          <p:cNvPr id="312323" name="Text Box 3"/>
          <p:cNvSpPr txBox="1">
            <a:spLocks noChangeArrowheads="1"/>
          </p:cNvSpPr>
          <p:nvPr/>
        </p:nvSpPr>
        <p:spPr bwMode="auto">
          <a:xfrm>
            <a:off x="2780706" y="278092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23,28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364684800"/>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2693" y="473652"/>
            <a:ext cx="9074150" cy="707886"/>
          </a:xfrm>
          <a:effectLst>
            <a:outerShdw dist="35921" dir="2700000" algn="ctr" rotWithShape="0">
              <a:srgbClr val="000000"/>
            </a:outerShdw>
          </a:effectLst>
        </p:spPr>
        <p:txBody>
          <a:bodyPr>
            <a:spAutoFit/>
          </a:bodyPr>
          <a:lstStyle/>
          <a:p>
            <a:pPr marL="1117600" indent="-1117600" algn="l"/>
            <a:r>
              <a:rPr lang="de-DE" sz="5000" dirty="0" smtClean="0">
                <a:ln>
                  <a:solidFill>
                    <a:srgbClr val="000000"/>
                  </a:solidFill>
                </a:ln>
                <a:solidFill>
                  <a:schemeClr val="bg1"/>
                </a:solidFill>
                <a:latin typeface="Arial Rounded MT Bold" pitchFamily="34" charset="0"/>
              </a:rPr>
              <a:t>II.    Im Stich gelassen</a:t>
            </a:r>
            <a:endParaRPr lang="de-CH" sz="50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1458561251"/>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Pilatus wusste genau, dass man Jesus nur aus Neid an ihn ausgeliefert hatte.</a:t>
            </a:r>
          </a:p>
        </p:txBody>
      </p:sp>
      <p:sp>
        <p:nvSpPr>
          <p:cNvPr id="312323" name="Text Box 3"/>
          <p:cNvSpPr txBox="1">
            <a:spLocks noChangeArrowheads="1"/>
          </p:cNvSpPr>
          <p:nvPr/>
        </p:nvSpPr>
        <p:spPr bwMode="auto">
          <a:xfrm>
            <a:off x="2919189" y="177281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27,18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57015010"/>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83099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dirty="0">
                <a:ln>
                  <a:solidFill>
                    <a:srgbClr val="000000"/>
                  </a:solidFill>
                </a:ln>
                <a:solidFill>
                  <a:srgbClr val="FFFFFF"/>
                </a:solidFill>
                <a:latin typeface="Arial Rounded MT Bold" pitchFamily="34" charset="0"/>
              </a:rPr>
              <a:t>»Du selbst sprichst es aus.«</a:t>
            </a:r>
            <a:endParaRPr lang="de-DE"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699792" y="17008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71221772"/>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Pilatus ging ins </a:t>
            </a:r>
            <a:r>
              <a:rPr lang="de-CH" sz="3600" dirty="0" err="1">
                <a:ln>
                  <a:solidFill>
                    <a:srgbClr val="000000"/>
                  </a:solidFill>
                </a:ln>
                <a:solidFill>
                  <a:srgbClr val="FFFFFF"/>
                </a:solidFill>
                <a:latin typeface="Arial Rounded MT Bold" pitchFamily="34" charset="0"/>
              </a:rPr>
              <a:t>Prätorium</a:t>
            </a:r>
            <a:r>
              <a:rPr lang="de-CH" sz="3600" dirty="0">
                <a:ln>
                  <a:solidFill>
                    <a:srgbClr val="000000"/>
                  </a:solidFill>
                </a:ln>
                <a:solidFill>
                  <a:srgbClr val="FFFFFF"/>
                </a:solidFill>
                <a:latin typeface="Arial Rounded MT Bold" pitchFamily="34" charset="0"/>
              </a:rPr>
              <a:t> zurück und liess Jesus vorführen. »Bist du der König der Juden?«, fragte er ihn.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23488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18,33</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24896073"/>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Jesus erwiderte: »Bist du selbst auf diesen Gedanken gekommen, oder haben andere dir das über mich gesagt?«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65301" y="263691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18,34</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12289966"/>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»Bin ich etwa ein Jude?«, gab Pilatus zurück. »Dein eigenes Volk und die führenden Priester haben dich mir übergeben. Was hast du getan?«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321297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18,35</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0741164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Jesus antwortete: »Das Reich, dessen König ich bin, ist nicht von dieser Welt. Wäre mein Reich von dieser Welt, dann hätten meine Diener für mich gekämpft, damit ich nicht den Juden in die Hände falle. Nun ist aber mein Reich nicht von dieser Erde.«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62250" y="41490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18,36</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261204154"/>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 sagte Pilatus zu ihm: »Dann bist du also tatsächlich ein König?« Jesus erwiderte: »Du hast Recht - ich bin ein König. Ich bin in die Welt gekommen, um für die Wahrheit Zeuge zu sein; dazu bin ich geboren. Jeder, der auf der Seite der Wahrheit steht, hört auf meine Stimme.«</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799" y="479715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18,37</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746874778"/>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»Wahrheit?«, sagte Pilatus zu ihm. »Was ist das?«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69493" y="198884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18,38</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6081089"/>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Sie konnten nichts finden, obwohl viele falsche Zeugen gegen ihn aussagten.</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4983559"/>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26,60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48823095"/>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6000" dirty="0">
                <a:ln>
                  <a:solidFill>
                    <a:srgbClr val="000000"/>
                  </a:solidFill>
                </a:ln>
                <a:solidFill>
                  <a:srgbClr val="FFFFFF"/>
                </a:solidFill>
                <a:latin typeface="Arial Rounded MT Bold" pitchFamily="34" charset="0"/>
              </a:rPr>
              <a:t>»Ich kann keine Schuld an ihm finden.«</a:t>
            </a:r>
          </a:p>
        </p:txBody>
      </p:sp>
      <p:sp>
        <p:nvSpPr>
          <p:cNvPr id="312323" name="Text Box 3"/>
          <p:cNvSpPr txBox="1">
            <a:spLocks noChangeArrowheads="1"/>
          </p:cNvSpPr>
          <p:nvPr/>
        </p:nvSpPr>
        <p:spPr bwMode="auto">
          <a:xfrm>
            <a:off x="2895600" y="220486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Johannes-Evangelium 18,38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393374840"/>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749223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Sie beharrten auf ihren Anschuldigungen und erklärten: »Mit seiner Lehre, die er im ganzen jüdischen Land verbreitet, hetzt er das Volk auf. Angefangen hat er damit in Galiläa, und jetzt ist er bis hierher gekommen.«</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465313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79305180"/>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72007" y="332539"/>
            <a:ext cx="9036497" cy="720197"/>
          </a:xfrm>
          <a:effectLst>
            <a:outerShdw dist="35921" dir="2700000" algn="ctr" rotWithShape="0">
              <a:srgbClr val="000000"/>
            </a:outerShdw>
          </a:effectLst>
        </p:spPr>
        <p:txBody>
          <a:bodyPr wrap="square">
            <a:spAutoFit/>
          </a:bodyPr>
          <a:lstStyle/>
          <a:p>
            <a:pPr marL="1117600" indent="-1117600" algn="l"/>
            <a:r>
              <a:rPr lang="de-DE" sz="5100" dirty="0" smtClean="0">
                <a:ln>
                  <a:solidFill>
                    <a:srgbClr val="000000"/>
                  </a:solidFill>
                </a:ln>
                <a:solidFill>
                  <a:schemeClr val="bg1"/>
                </a:solidFill>
                <a:latin typeface="Arial Rounded MT Bold" pitchFamily="34" charset="0"/>
              </a:rPr>
              <a:t>III.  Die totale Demütigung</a:t>
            </a:r>
            <a:endParaRPr lang="de-CH" sz="51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515068685"/>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5286" y="0"/>
            <a:ext cx="5020408" cy="6858000"/>
          </a:xfrm>
          <a:prstGeom prst="rect">
            <a:avLst/>
          </a:prstGeom>
        </p:spPr>
      </p:pic>
    </p:spTree>
    <p:extLst>
      <p:ext uri="{BB962C8B-B14F-4D97-AF65-F5344CB8AC3E}">
        <p14:creationId xmlns:p14="http://schemas.microsoft.com/office/powerpoint/2010/main" val="3887477067"/>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»Es ist Johannes. Ich habe ihn enthaupten lassen, und jetzt ist er auferstanden.«</a:t>
            </a:r>
          </a:p>
        </p:txBody>
      </p:sp>
      <p:sp>
        <p:nvSpPr>
          <p:cNvPr id="312323" name="Text Box 3"/>
          <p:cNvSpPr txBox="1">
            <a:spLocks noChangeArrowheads="1"/>
          </p:cNvSpPr>
          <p:nvPr/>
        </p:nvSpPr>
        <p:spPr bwMode="auto">
          <a:xfrm>
            <a:off x="2843808" y="3631257"/>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Markus-Evangelium 6,6</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622294269"/>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120032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Er hoffte, Jesus würde in seiner Gegenwart ein Wunder tun.</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155679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23,8</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622822794"/>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068294"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Herodes und seine Soldaten hatten für Jesus nur Verachtung übrig. Sie trieben ihren Spott mit ihm und hängten ihm ein Prachtgewand um, und so schickte Herodes ihn zu Pilatus zurück.</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35010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23,11</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77692942"/>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71287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Glücklich zu preisen sind die, die um der Gerechtigkeit willen verfolgt werden; denn ihnen gehört das Himmelreich.</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27784" y="263691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5,10</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736183444"/>
      </p:ext>
    </p:extLst>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94109" y="44624"/>
            <a:ext cx="8798371"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Glücklich zu preisen seid ihr, wenn man euch um meinetwillen beschimpft und verfolgt und euch zu Unrecht die schlimmsten Dinge nachsagt.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85293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5,11</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95086147"/>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Freut euch und jubelt! Denn im Himmel wartet eine grosse Belohnung auf euch. Genauso hat man ja vor euch schon die Propheten verfolgt.«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70892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5,12</a:t>
            </a:r>
            <a:endParaRPr lang="de-DE"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40449473"/>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064896"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 zerriss der Hohepriester sein Gewand und rief: »Das ist Gotteslästerung! Wozu brauchen wir noch Zeugen? Ihr habt ja selbst gehört, wie er Gott gelästert hat.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2347" y="4983559"/>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Matthäus-Evangelium 26,65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16084679"/>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566171"/>
            <a:ext cx="8578850" cy="757130"/>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5400" dirty="0">
                <a:ln>
                  <a:solidFill>
                    <a:srgbClr val="000000"/>
                  </a:solidFill>
                </a:ln>
                <a:solidFill>
                  <a:schemeClr val="bg1"/>
                </a:solidFill>
                <a:latin typeface="Arial Rounded MT Bold" pitchFamily="34" charset="0"/>
              </a:rPr>
              <a:t>Schlussgedanke</a:t>
            </a:r>
            <a:r>
              <a:rPr lang="de-DE" sz="5400" dirty="0">
                <a:ln>
                  <a:solidFill>
                    <a:srgbClr val="000000"/>
                  </a:solidFill>
                </a:ln>
                <a:solidFill>
                  <a:schemeClr val="bg1"/>
                </a:solidFill>
                <a:latin typeface="Arial Rounded MT Bold" pitchFamily="34" charset="0"/>
              </a:rPr>
              <a:t> </a:t>
            </a:r>
            <a:endParaRPr lang="de-CH" sz="54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179388" y="6380287"/>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635896" y="44624"/>
            <a:ext cx="5400600"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Das ist das Fundament der Liebe: nicht, dass wir Gott geliebt haben, sondern dass er uns geliebt und seinen Sohn als Sühneopfer für unsere Sünden zu uns gesandt hat.</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4725144"/>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1.Johannes-Brief 4,10</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459119295"/>
      </p:ext>
    </p:extLst>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smtClean="0">
                <a:solidFill>
                  <a:srgbClr val="FFFFFF"/>
                </a:solidFill>
              </a:rPr>
              <a:t>Warum?!</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Der gesamte Hohe Rat erhob sich. Sie führten Jesus zu Pilatus und trugen diesem ihre Anklage vor.</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13285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23,1</a:t>
            </a:r>
            <a:endParaRPr lang="de-CH" sz="24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212310"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»Wir haben festgestellt«, sagten sie, »dass dieser Mann unser Volk aufwiegelt; er hält die Leute davon ab, dem Kaiser Steuern zu zahlen, und behauptet, er sei der Messias und König.«</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3501008"/>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23,2</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3867886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Pilatus fragte Jesus: »Bist du der König der Juden?« - »Du selbst sprichst es aus«, erwiderte Jesus.</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132856"/>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23,3</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47720910"/>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8713788"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p>
            <a:pPr>
              <a:spcBef>
                <a:spcPct val="50000"/>
              </a:spcBef>
            </a:pPr>
            <a:r>
              <a:rPr lang="de-CH" sz="3600" dirty="0">
                <a:ln>
                  <a:solidFill>
                    <a:srgbClr val="000000"/>
                  </a:solidFill>
                </a:ln>
                <a:solidFill>
                  <a:srgbClr val="FFFFFF"/>
                </a:solidFill>
                <a:latin typeface="Arial Rounded MT Bold" pitchFamily="34" charset="0"/>
              </a:rPr>
              <a:t>Darauf sagte Pilatus zu den führenden Priestern und der Volksmenge</a:t>
            </a:r>
            <a:r>
              <a:rPr lang="de-CH" sz="3600" dirty="0" smtClean="0">
                <a:ln>
                  <a:solidFill>
                    <a:srgbClr val="000000"/>
                  </a:solidFill>
                </a:ln>
                <a:solidFill>
                  <a:srgbClr val="FFFFFF"/>
                </a:solidFill>
                <a:latin typeface="Arial Rounded MT Bold" pitchFamily="34" charset="0"/>
              </a:rPr>
              <a:t>:</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a:t>
            </a:r>
            <a:r>
              <a:rPr lang="de-CH" sz="3600" dirty="0">
                <a:ln>
                  <a:solidFill>
                    <a:srgbClr val="000000"/>
                  </a:solidFill>
                </a:ln>
                <a:solidFill>
                  <a:srgbClr val="FFFFFF"/>
                </a:solidFill>
                <a:latin typeface="Arial Rounded MT Bold" pitchFamily="34" charset="0"/>
              </a:rPr>
              <a:t>Ich kann keine Schuld an diesem Menschen finden.«</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2636912"/>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7699939"/>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2098" y="44624"/>
            <a:ext cx="7996286" cy="397031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Aber sie beharrten auf ihren Anschuldigungen und erklärten: »Mit seiner Lehre, die er im ganzen jüdischen Land verbreitet, hetzt er das Volk auf. Angefangen hat er damit in Galiläa, und jetzt ist er bis hierher gekommen.«</a:t>
            </a:r>
            <a:endParaRPr lang="de-DE" sz="3600" dirty="0">
              <a:ln>
                <a:solidFill>
                  <a:srgbClr val="000000"/>
                </a:solidFill>
              </a:ln>
              <a:solidFill>
                <a:srgbClr val="FFFFFF"/>
              </a:solidFill>
              <a:latin typeface="Arial Rounded MT Bold" pitchFamily="34" charset="0"/>
            </a:endParaRPr>
          </a:p>
        </p:txBody>
      </p:sp>
      <p:sp>
        <p:nvSpPr>
          <p:cNvPr id="5" name="Text Box 3"/>
          <p:cNvSpPr txBox="1">
            <a:spLocks noChangeArrowheads="1"/>
          </p:cNvSpPr>
          <p:nvPr/>
        </p:nvSpPr>
        <p:spPr bwMode="auto">
          <a:xfrm>
            <a:off x="2772347" y="4149080"/>
            <a:ext cx="5976937" cy="46166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400" dirty="0" smtClean="0">
                <a:ln>
                  <a:solidFill>
                    <a:srgbClr val="000000"/>
                  </a:solidFill>
                </a:ln>
                <a:solidFill>
                  <a:srgbClr val="FFFFFF"/>
                </a:solidFill>
                <a:latin typeface="Arial Rounded MT Bold" pitchFamily="34" charset="0"/>
              </a:rPr>
              <a:t>Lukas-Evangelium 23,5</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27275434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993</Words>
  <Application>Microsoft Office PowerPoint</Application>
  <PresentationFormat>Bildschirmpräsentation (4:3)</PresentationFormat>
  <Paragraphs>80</Paragraphs>
  <Slides>42</Slides>
  <Notes>0</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01072134</vt:lpstr>
      <vt:lpstr>Er tat es aus Liebe zu Dir!</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Die verleumderische Anklage</vt:lpstr>
      <vt:lpstr>PowerPoint-Präsentation</vt:lpstr>
      <vt:lpstr>PowerPoint-Präsentation</vt:lpstr>
      <vt:lpstr>PowerPoint-Präsentation</vt:lpstr>
      <vt:lpstr>II.    Im Stich gelassen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III.  Die totale Demütigung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 tat es aus Liebe zu Dir! - Folien</dc:title>
  <dc:creator>Jürg Birnstiel</dc:creator>
  <cp:lastModifiedBy>Me</cp:lastModifiedBy>
  <cp:revision>341</cp:revision>
  <cp:lastPrinted>1601-01-01T00:00:00Z</cp:lastPrinted>
  <dcterms:created xsi:type="dcterms:W3CDTF">2005-04-13T18:10:29Z</dcterms:created>
  <dcterms:modified xsi:type="dcterms:W3CDTF">2012-06-23T20:16:10Z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