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06" r:id="rId3"/>
    <p:sldId id="607" r:id="rId4"/>
    <p:sldId id="608" r:id="rId5"/>
    <p:sldId id="609" r:id="rId6"/>
    <p:sldId id="610"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430" r:id="rId21"/>
    <p:sldId id="624" r:id="rId22"/>
    <p:sldId id="625" r:id="rId23"/>
    <p:sldId id="626" r:id="rId24"/>
    <p:sldId id="539" r:id="rId25"/>
    <p:sldId id="599" r:id="rId26"/>
    <p:sldId id="627" r:id="rId27"/>
    <p:sldId id="628" r:id="rId28"/>
    <p:sldId id="629" r:id="rId29"/>
    <p:sldId id="630" r:id="rId30"/>
    <p:sldId id="631" r:id="rId31"/>
    <p:sldId id="632" r:id="rId32"/>
    <p:sldId id="600" r:id="rId33"/>
    <p:sldId id="633" r:id="rId34"/>
    <p:sldId id="537" r:id="rId35"/>
    <p:sldId id="634" r:id="rId36"/>
    <p:sldId id="635" r:id="rId37"/>
    <p:sldId id="263" r:id="rId38"/>
    <p:sldId id="605" r:id="rId39"/>
    <p:sldId id="325" r:id="rId40"/>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7692CC"/>
    <a:srgbClr val="FF6702"/>
    <a:srgbClr val="FF3305"/>
    <a:srgbClr val="CF3E00"/>
    <a:srgbClr val="236F7A"/>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94649" autoAdjust="0"/>
  </p:normalViewPr>
  <p:slideViewPr>
    <p:cSldViewPr>
      <p:cViewPr>
        <p:scale>
          <a:sx n="100" d="100"/>
          <a:sy n="100" d="100"/>
        </p:scale>
        <p:origin x="-1950"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AE56D52-7CF5-4B6C-B246-04B1BEC50C7E}"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AC0B7A9-80F1-4F93-BBDB-EB855458D149}" type="slidenum">
              <a:rPr lang="de-CH"/>
              <a:pPr/>
              <a:t>‹Nr.›</a:t>
            </a:fld>
            <a:endParaRPr lang="de-CH"/>
          </a:p>
        </p:txBody>
      </p:sp>
    </p:spTree>
    <p:extLst>
      <p:ext uri="{BB962C8B-B14F-4D97-AF65-F5344CB8AC3E}">
        <p14:creationId xmlns:p14="http://schemas.microsoft.com/office/powerpoint/2010/main" val="288493978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589370D-9209-4DDE-9B23-E9FDB19B23E4}" type="slidenum">
              <a:rPr lang="de-CH"/>
              <a:pPr/>
              <a:t>‹Nr.›</a:t>
            </a:fld>
            <a:endParaRPr lang="de-CH"/>
          </a:p>
        </p:txBody>
      </p:sp>
    </p:spTree>
    <p:extLst>
      <p:ext uri="{BB962C8B-B14F-4D97-AF65-F5344CB8AC3E}">
        <p14:creationId xmlns:p14="http://schemas.microsoft.com/office/powerpoint/2010/main" val="351758233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CCF12DF-3F9F-4B32-9282-F41BD8F5DD5B}" type="slidenum">
              <a:rPr lang="de-CH"/>
              <a:pPr/>
              <a:t>‹Nr.›</a:t>
            </a:fld>
            <a:endParaRPr lang="de-CH"/>
          </a:p>
        </p:txBody>
      </p:sp>
    </p:spTree>
    <p:extLst>
      <p:ext uri="{BB962C8B-B14F-4D97-AF65-F5344CB8AC3E}">
        <p14:creationId xmlns:p14="http://schemas.microsoft.com/office/powerpoint/2010/main" val="71744548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937AEBD1-FF7E-4A44-8EC8-C63089230F6C}" type="slidenum">
              <a:rPr lang="de-CH"/>
              <a:pPr/>
              <a:t>‹Nr.›</a:t>
            </a:fld>
            <a:endParaRPr lang="de-CH"/>
          </a:p>
        </p:txBody>
      </p:sp>
    </p:spTree>
    <p:extLst>
      <p:ext uri="{BB962C8B-B14F-4D97-AF65-F5344CB8AC3E}">
        <p14:creationId xmlns:p14="http://schemas.microsoft.com/office/powerpoint/2010/main" val="207633107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B2EECC24-5EB2-4FAB-918A-72BFF3A2F6E4}" type="slidenum">
              <a:rPr lang="de-CH"/>
              <a:pPr/>
              <a:t>‹Nr.›</a:t>
            </a:fld>
            <a:endParaRPr lang="de-CH"/>
          </a:p>
        </p:txBody>
      </p:sp>
    </p:spTree>
    <p:extLst>
      <p:ext uri="{BB962C8B-B14F-4D97-AF65-F5344CB8AC3E}">
        <p14:creationId xmlns:p14="http://schemas.microsoft.com/office/powerpoint/2010/main" val="2872822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F7B962C1-B21D-4295-86B4-B099CF7E72E8}" type="slidenum">
              <a:rPr lang="de-CH"/>
              <a:pPr/>
              <a:t>‹Nr.›</a:t>
            </a:fld>
            <a:endParaRPr lang="de-CH"/>
          </a:p>
        </p:txBody>
      </p:sp>
    </p:spTree>
    <p:extLst>
      <p:ext uri="{BB962C8B-B14F-4D97-AF65-F5344CB8AC3E}">
        <p14:creationId xmlns:p14="http://schemas.microsoft.com/office/powerpoint/2010/main" val="265808766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A2245D3-21EE-4905-9F49-32B5F993B607}" type="slidenum">
              <a:rPr lang="de-CH"/>
              <a:pPr/>
              <a:t>‹Nr.›</a:t>
            </a:fld>
            <a:endParaRPr lang="de-CH"/>
          </a:p>
        </p:txBody>
      </p:sp>
    </p:spTree>
    <p:extLst>
      <p:ext uri="{BB962C8B-B14F-4D97-AF65-F5344CB8AC3E}">
        <p14:creationId xmlns:p14="http://schemas.microsoft.com/office/powerpoint/2010/main" val="123479513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12CCD10A-8278-4527-ABAF-6A9C57B976CD}" type="slidenum">
              <a:rPr lang="de-CH"/>
              <a:pPr/>
              <a:t>‹Nr.›</a:t>
            </a:fld>
            <a:endParaRPr lang="de-CH"/>
          </a:p>
        </p:txBody>
      </p:sp>
    </p:spTree>
    <p:extLst>
      <p:ext uri="{BB962C8B-B14F-4D97-AF65-F5344CB8AC3E}">
        <p14:creationId xmlns:p14="http://schemas.microsoft.com/office/powerpoint/2010/main" val="328583811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BE2896E-D8C1-46E6-8AA0-4BC746F79AB8}" type="slidenum">
              <a:rPr lang="de-CH"/>
              <a:pPr/>
              <a:t>‹Nr.›</a:t>
            </a:fld>
            <a:endParaRPr lang="de-CH"/>
          </a:p>
        </p:txBody>
      </p:sp>
    </p:spTree>
    <p:extLst>
      <p:ext uri="{BB962C8B-B14F-4D97-AF65-F5344CB8AC3E}">
        <p14:creationId xmlns:p14="http://schemas.microsoft.com/office/powerpoint/2010/main" val="304834536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8233EDD6-FA42-4C7F-B6C5-1766CF50C2A8}" type="slidenum">
              <a:rPr lang="de-CH"/>
              <a:pPr/>
              <a:t>‹Nr.›</a:t>
            </a:fld>
            <a:endParaRPr lang="de-CH"/>
          </a:p>
        </p:txBody>
      </p:sp>
    </p:spTree>
    <p:extLst>
      <p:ext uri="{BB962C8B-B14F-4D97-AF65-F5344CB8AC3E}">
        <p14:creationId xmlns:p14="http://schemas.microsoft.com/office/powerpoint/2010/main" val="2892327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4FC748A-AEBB-4C13-B035-A3DFBBE6C258}"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504" y="131148"/>
            <a:ext cx="8856984" cy="1569660"/>
          </a:xfrm>
          <a:effectLst>
            <a:outerShdw dist="35921" dir="2700000" algn="ctr" rotWithShape="0">
              <a:srgbClr val="000000"/>
            </a:outerShdw>
          </a:effectLst>
        </p:spPr>
        <p:txBody>
          <a:bodyPr>
            <a:spAutoFit/>
          </a:bodyPr>
          <a:lstStyle/>
          <a:p>
            <a:pPr algn="l"/>
            <a:r>
              <a:rPr lang="de-CH" sz="6000" dirty="0" smtClean="0">
                <a:ln>
                  <a:solidFill>
                    <a:srgbClr val="000000"/>
                  </a:solidFill>
                </a:ln>
                <a:solidFill>
                  <a:schemeClr val="bg1"/>
                </a:solidFill>
                <a:latin typeface="Arial Rounded MT Bold" pitchFamily="34" charset="0"/>
              </a:rPr>
              <a:t>Mit richtigen Erwartungen leben</a:t>
            </a:r>
            <a:endParaRPr lang="de-CH" sz="6000" dirty="0">
              <a:ln>
                <a:solidFill>
                  <a:srgbClr val="000000"/>
                </a:solidFill>
              </a:ln>
              <a:solidFill>
                <a:schemeClr val="bg1"/>
              </a:solidFill>
              <a:latin typeface="Arial Rounded MT Bold" pitchFamily="34" charset="0"/>
            </a:endParaRPr>
          </a:p>
        </p:txBody>
      </p:sp>
      <p:sp>
        <p:nvSpPr>
          <p:cNvPr id="51203" name="Rectangle 3"/>
          <p:cNvSpPr>
            <a:spLocks noGrp="1" noChangeArrowheads="1"/>
          </p:cNvSpPr>
          <p:nvPr>
            <p:ph type="subTitle" idx="1"/>
          </p:nvPr>
        </p:nvSpPr>
        <p:spPr>
          <a:xfrm>
            <a:off x="539552" y="5013176"/>
            <a:ext cx="8423275" cy="576064"/>
          </a:xfrm>
          <a:effectLst>
            <a:outerShdw dist="35921" dir="2700000" algn="ctr" rotWithShape="0">
              <a:schemeClr val="folHlink"/>
            </a:outerShdw>
          </a:effectLst>
        </p:spPr>
        <p:txBody>
          <a:bodyPr/>
          <a:lstStyle/>
          <a:p>
            <a:pPr algn="r"/>
            <a:r>
              <a:rPr lang="de-CH" sz="2800" dirty="0" smtClean="0">
                <a:ln>
                  <a:solidFill>
                    <a:srgbClr val="000000"/>
                  </a:solidFill>
                </a:ln>
                <a:solidFill>
                  <a:schemeClr val="bg1"/>
                </a:solidFill>
                <a:effectLst>
                  <a:outerShdw blurRad="50800" dist="50800" dir="5400000" algn="ctr" rotWithShape="0">
                    <a:srgbClr val="000000"/>
                  </a:outerShdw>
                </a:effectLst>
                <a:latin typeface="Arial Rounded MT Bold" pitchFamily="34" charset="0"/>
              </a:rPr>
              <a:t>Lukas-Evangelium 24,13-35</a:t>
            </a:r>
            <a:endParaRPr lang="de-CH" sz="2800" dirty="0">
              <a:ln>
                <a:solidFill>
                  <a:srgbClr val="000000"/>
                </a:solidFill>
              </a:ln>
              <a:solidFill>
                <a:schemeClr val="bg1"/>
              </a:solidFill>
              <a:effectLst>
                <a:outerShdw blurRad="50800" dist="50800" dir="5400000" algn="ctr" rotWithShape="0">
                  <a:srgbClr val="000000"/>
                </a:outerShdw>
              </a:effectLst>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Ihn haben unsere führenden Priester und die anderen führenden Männer zum Tod verurteilen und kreuzigen lassen. Und wir hatten gehofft, er sei es, der Israel erlösen werde! Heute ist ausserdem schon der dritte Tag, seitdem das alles geschehen ist.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422108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24,20-21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9713489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Doch nicht genug damit: Einige Frauen aus unserem Kreis haben uns auch noch in Aufregung versetzt. Sie waren heute früh am Grab und fanden seinen Leichnam nicht. Als sie zurückkamen, erzählten sie, Engel seien ihnen erschienen und hätten ihnen gesagt, dass er lebt.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4653136"/>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24,22-23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7076300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Daraufhin gingen einige von uns zum Grab und fanden alles so, wie es die Frauen berichtet hatten. Aber ihn selbst sahen sie nicht.«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2708920"/>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3199987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Da sagte Jesus zu ihnen: »Ihr unverständigen Leute! Wie schwer fällt es euch, all das zu glauben, was die Propheten gesagt haben! Musste denn der Messias nicht das alles erleiden, um zu seiner Herrlichkeit zu gelangen?«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4149080"/>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24,25-26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0177956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Dann ging er mit ihnen die ganze Schrift durch und erklärte ihnen alles, was sich auf ihn bezog - zuerst bei Mose und dann bei sämtlichen Propheten.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314096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24,27</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5135551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So erreichten sie das Dorf, zu dem sie unterwegs waren. Jesus tat, als wollte er weitergehen. Aber die beiden Jünger hielten ihn zurück. »Bleib doch bei uns!«, baten sie. »Es ist schon fast Abend, der Tag geht zu Ende.« Da begleitete er sie hinein und blieb bei ihnen.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4568939"/>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24,28-29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3368402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Als er dann mit ihnen am Tisch sass, nahm er das Brot, dankte Gott dafür, brach es in Stücke und gab es ihnen. Da wurden ihnen die Augen geöffnet, und sie erkannten ihn. Doch im selben Augenblick verschwand er; sie sahen ihn nicht mehr.</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401494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24,30-31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99110234"/>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7920880"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»War uns nicht zumute, als würde ein Feuer in unserem Herzen brennen, während er unterwegs mit uns sprach und uns das Verständnis für die Schrift öffnete?«, sagten sie zueinander.</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699792" y="3573016"/>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24,32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370525192"/>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064896"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Unverzüglich brachen sie auf und kehrten nach Jerusalem zurück. Dort fanden sie alle versammelt, die Elf und die, die sich zu ihnen hielten. Man empfing sie mit den Worten: »Der Herr ist tatsächlich auferstanden! Er ist Simon erschienen!«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800" y="4568939"/>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24,33-34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8886629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Da berichteten die beiden, was sie unterwegs erlebt und wie sie den Herrn erkannt hatten, als er </a:t>
            </a:r>
            <a:r>
              <a:rPr lang="de-CH" sz="3600" dirty="0" smtClean="0">
                <a:ln>
                  <a:solidFill>
                    <a:srgbClr val="000000"/>
                  </a:solidFill>
                </a:ln>
                <a:solidFill>
                  <a:srgbClr val="FFFFFF"/>
                </a:solidFill>
                <a:latin typeface="Arial Rounded MT Bold" pitchFamily="34" charset="0"/>
              </a:rPr>
              <a:t>das</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Brot </a:t>
            </a:r>
            <a:r>
              <a:rPr lang="de-CH" sz="3600" dirty="0">
                <a:ln>
                  <a:solidFill>
                    <a:srgbClr val="000000"/>
                  </a:solidFill>
                </a:ln>
                <a:solidFill>
                  <a:srgbClr val="FFFFFF"/>
                </a:solidFill>
                <a:latin typeface="Arial Rounded MT Bold" pitchFamily="34" charset="0"/>
              </a:rPr>
              <a:t>in Stücke brach.</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235294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24,35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7557771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7056784"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Christus ist von den Toten auferstanden! Er ist der Erste, den Gott auferweckt hat, und seine Auferstehung gibt uns die Gewähr, dass auch die, die im Glauben an ihn gestorben sind, auferstehen werden.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87551" y="551723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1.Korinther-Brief 15,20</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32391589"/>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55186"/>
            <a:ext cx="9074150" cy="744819"/>
          </a:xfrm>
          <a:effectLst>
            <a:outerShdw dist="35921" dir="2700000" algn="ctr" rotWithShape="0">
              <a:srgbClr val="000000"/>
            </a:outerShdw>
          </a:effectLst>
        </p:spPr>
        <p:txBody>
          <a:bodyPr>
            <a:spAutoFit/>
          </a:bodyPr>
          <a:lstStyle/>
          <a:p>
            <a:pPr marL="1117600" indent="-1117600" algn="l"/>
            <a:r>
              <a:rPr lang="de-DE" sz="5300" dirty="0">
                <a:ln>
                  <a:solidFill>
                    <a:srgbClr val="000000"/>
                  </a:solidFill>
                </a:ln>
                <a:solidFill>
                  <a:schemeClr val="bg1"/>
                </a:solidFill>
                <a:latin typeface="Arial Rounded MT Bold" pitchFamily="34" charset="0"/>
              </a:rPr>
              <a:t>I.    </a:t>
            </a:r>
            <a:r>
              <a:rPr lang="de-DE" sz="5300" dirty="0" smtClean="0">
                <a:ln>
                  <a:solidFill>
                    <a:srgbClr val="000000"/>
                  </a:solidFill>
                </a:ln>
                <a:solidFill>
                  <a:schemeClr val="bg1"/>
                </a:solidFill>
                <a:latin typeface="Arial Rounded MT Bold" pitchFamily="34" charset="0"/>
              </a:rPr>
              <a:t>Verwirrt über Jesus</a:t>
            </a:r>
            <a:endParaRPr lang="de-CH" sz="5300" dirty="0">
              <a:ln>
                <a:solidFill>
                  <a:srgbClr val="000000"/>
                </a:solidFill>
              </a:ln>
              <a:solidFill>
                <a:schemeClr val="bg1"/>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Er hat sich durch sein Wirken und sein Wort vor Gott und vor dem ganzen Volk als mächtiger Prophet erwiesen.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206084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63674286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6684" y="112564"/>
            <a:ext cx="8713788" cy="258532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“Ich bin die Auferstehung und das </a:t>
            </a:r>
            <a:r>
              <a:rPr lang="de-CH" sz="3600" dirty="0" smtClean="0">
                <a:ln>
                  <a:solidFill>
                    <a:srgbClr val="000000"/>
                  </a:solidFill>
                </a:ln>
                <a:solidFill>
                  <a:srgbClr val="FFFFFF"/>
                </a:solidFill>
                <a:latin typeface="Arial Rounded MT Bold" pitchFamily="34" charset="0"/>
              </a:rPr>
              <a:t>Leben.”</a:t>
            </a:r>
          </a:p>
          <a:p>
            <a:pPr>
              <a:spcBef>
                <a:spcPct val="50000"/>
              </a:spcBef>
            </a:pPr>
            <a:r>
              <a:rPr lang="de-CH" sz="3600" dirty="0" smtClean="0">
                <a:ln>
                  <a:solidFill>
                    <a:srgbClr val="000000"/>
                  </a:solidFill>
                </a:ln>
                <a:solidFill>
                  <a:srgbClr val="FFFFFF"/>
                </a:solidFill>
                <a:latin typeface="Arial Rounded MT Bold" pitchFamily="34" charset="0"/>
              </a:rPr>
              <a:t>“Wer </a:t>
            </a:r>
            <a:r>
              <a:rPr lang="de-CH" sz="3600" dirty="0">
                <a:ln>
                  <a:solidFill>
                    <a:srgbClr val="000000"/>
                  </a:solidFill>
                </a:ln>
                <a:solidFill>
                  <a:srgbClr val="FFFFFF"/>
                </a:solidFill>
                <a:latin typeface="Arial Rounded MT Bold" pitchFamily="34" charset="0"/>
              </a:rPr>
              <a:t>lebt und an mich glaubt wird niemals </a:t>
            </a:r>
            <a:r>
              <a:rPr lang="de-CH" sz="3600" dirty="0" smtClean="0">
                <a:ln>
                  <a:solidFill>
                    <a:srgbClr val="000000"/>
                  </a:solidFill>
                </a:ln>
                <a:solidFill>
                  <a:srgbClr val="FFFFFF"/>
                </a:solidFill>
                <a:latin typeface="Arial Rounded MT Bold" pitchFamily="34" charset="0"/>
              </a:rPr>
              <a:t>sterben.”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15816" y="4551511"/>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11,25 + 26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2027258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„Wir hatten gehofft, er sei es, der Israel erlösen werde</a:t>
            </a:r>
            <a:r>
              <a:rPr lang="de-CH" sz="3600" dirty="0" smtClean="0">
                <a:ln>
                  <a:solidFill>
                    <a:srgbClr val="000000"/>
                  </a:solidFill>
                </a:ln>
                <a:solidFill>
                  <a:srgbClr val="FFFFFF"/>
                </a:solidFill>
                <a:latin typeface="Arial Rounded MT Bold" pitchFamily="34" charset="0"/>
              </a:rPr>
              <a: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134076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305392029"/>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5000" b="-5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„Sie hielten das alles für leeres Gerede und glaubten ihnen nicht.“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11249" y="1902023"/>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24,11</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99273726"/>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2693" y="473652"/>
            <a:ext cx="9074150" cy="707886"/>
          </a:xfrm>
          <a:effectLst>
            <a:outerShdw dist="35921" dir="2700000" algn="ctr" rotWithShape="0">
              <a:srgbClr val="000000"/>
            </a:outerShdw>
          </a:effectLst>
        </p:spPr>
        <p:txBody>
          <a:bodyPr>
            <a:spAutoFit/>
          </a:bodyPr>
          <a:lstStyle/>
          <a:p>
            <a:pPr marL="1117600" indent="-1117600" algn="l"/>
            <a:r>
              <a:rPr lang="de-DE" sz="5000" dirty="0" smtClean="0">
                <a:ln>
                  <a:solidFill>
                    <a:srgbClr val="000000"/>
                  </a:solidFill>
                </a:ln>
                <a:solidFill>
                  <a:schemeClr val="bg1"/>
                </a:solidFill>
                <a:latin typeface="Arial Rounded MT Bold" pitchFamily="34" charset="0"/>
              </a:rPr>
              <a:t>II.    Belehrt von Jesus</a:t>
            </a:r>
            <a:endParaRPr lang="de-CH" sz="5000" dirty="0">
              <a:ln>
                <a:solidFill>
                  <a:srgbClr val="000000"/>
                </a:solidFill>
              </a:ln>
              <a:solidFill>
                <a:schemeClr val="bg1"/>
              </a:solidFill>
              <a:latin typeface="Arial Rounded MT Bold" pitchFamily="34" charset="0"/>
            </a:endParaRPr>
          </a:p>
        </p:txBody>
      </p:sp>
    </p:spTree>
    <p:extLst>
      <p:ext uri="{BB962C8B-B14F-4D97-AF65-F5344CB8AC3E}">
        <p14:creationId xmlns:p14="http://schemas.microsoft.com/office/powerpoint/2010/main" val="1458561251"/>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Er hat sich durch sein Wirken und sein Wort vor Gott und vor dem ganzen Volk als mächtiger Prophet erwiesen.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227687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560750827"/>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„Worüber redet ihr denn miteinander.“</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760" y="5569445"/>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24,17</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2641551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„Ihr unverständigen Leute! Wie schwer fällt es euch, all das zu glauben, was die Propheten gesagt haben!“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760" y="5569445"/>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8608538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„Musste denn der Messias nicht das alles erleiden, um zu seiner Herrlichkeit zu gelangen?“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760" y="5569445"/>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24,26</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8408134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„Herr, uns ist eingefallen, dass dieser Betrüger, als er noch lebte, behauptet hat: ›Nach drei Tagen werde ich auferstehen.‹“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843808" y="5085184"/>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27,64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361048694"/>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2" y="44624"/>
            <a:ext cx="8856984"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„Alles, was in der Schrift steht, ist von Gottes Geist eingegeben, und dementsprechend gross ist auch der Nutzen der Schrift: Sie unterrichtet in der Wahrheit, deckt Schuld auf, bringt auf den richtigen Weg und erzieht zu einem Leben nach Gottes Willen.“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843808" y="401494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2.Timotheus-Brief 3,16</a:t>
            </a:r>
            <a:endParaRPr lang="de-DE"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1745327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79512" y="44624"/>
            <a:ext cx="8856984"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„So ist also der, der Gott gehört und ihm dient, mit Hilfe der Schrift allen Anforderungen gewachsen; er ist durch sie dafür ausgerüstet, </a:t>
            </a:r>
            <a:r>
              <a:rPr lang="de-CH" sz="3600" dirty="0" smtClean="0">
                <a:ln>
                  <a:solidFill>
                    <a:srgbClr val="000000"/>
                  </a:solidFill>
                </a:ln>
                <a:solidFill>
                  <a:srgbClr val="FFFFFF"/>
                </a:solidFill>
                <a:latin typeface="Arial Rounded MT Bold" pitchFamily="34" charset="0"/>
              </a:rPr>
              <a:t>alles</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zu </a:t>
            </a:r>
            <a:r>
              <a:rPr lang="de-CH" sz="3600" dirty="0">
                <a:ln>
                  <a:solidFill>
                    <a:srgbClr val="000000"/>
                  </a:solidFill>
                </a:ln>
                <a:solidFill>
                  <a:srgbClr val="FFFFFF"/>
                </a:solidFill>
                <a:latin typeface="Arial Rounded MT Bold" pitchFamily="34" charset="0"/>
              </a:rPr>
              <a:t>tun, was gut und richtig ist.“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799" y="314096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2.Timotheus-Brief 3,17</a:t>
            </a:r>
            <a:endParaRPr lang="de-DE"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80417695"/>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5496" y="570048"/>
            <a:ext cx="9036497" cy="720197"/>
          </a:xfrm>
          <a:effectLst>
            <a:outerShdw dist="35921" dir="2700000" algn="ctr" rotWithShape="0">
              <a:srgbClr val="000000"/>
            </a:outerShdw>
          </a:effectLst>
        </p:spPr>
        <p:txBody>
          <a:bodyPr wrap="square">
            <a:spAutoFit/>
          </a:bodyPr>
          <a:lstStyle/>
          <a:p>
            <a:pPr marL="1117600" indent="-1117600" algn="l"/>
            <a:r>
              <a:rPr lang="de-DE" sz="5100" dirty="0" smtClean="0">
                <a:ln>
                  <a:solidFill>
                    <a:srgbClr val="000000"/>
                  </a:solidFill>
                </a:ln>
                <a:solidFill>
                  <a:schemeClr val="bg1"/>
                </a:solidFill>
                <a:latin typeface="Arial Rounded MT Bold" pitchFamily="34" charset="0"/>
              </a:rPr>
              <a:t>III.  Glücklich mit Jesus</a:t>
            </a:r>
            <a:endParaRPr lang="de-CH" sz="5100" dirty="0">
              <a:ln>
                <a:solidFill>
                  <a:srgbClr val="000000"/>
                </a:solidFill>
              </a:ln>
              <a:solidFill>
                <a:schemeClr val="bg1"/>
              </a:solidFill>
              <a:latin typeface="Arial Rounded MT Bold" pitchFamily="34" charset="0"/>
            </a:endParaRPr>
          </a:p>
        </p:txBody>
      </p:sp>
    </p:spTree>
    <p:extLst>
      <p:ext uri="{BB962C8B-B14F-4D97-AF65-F5344CB8AC3E}">
        <p14:creationId xmlns:p14="http://schemas.microsoft.com/office/powerpoint/2010/main" val="515068685"/>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„Bleib doch bei uns! Es ist schon fast Abend, der Tag geht zu Ende.“</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760" y="5569445"/>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24,29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683017607"/>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5000" r="-15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107504" y="44624"/>
            <a:ext cx="8928992"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„Merkst du nicht, dass ich vor der Tür stehe und anklopfe? Wer meine Stimme hört und mir öffnet, zu dem werde ich hineingehen, und wir werden miteinander essen – ich mit ihm und er mit mir.“</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1800" y="5445223"/>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Offenbarung 3,20</a:t>
            </a:r>
            <a:endParaRPr lang="de-DE"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36183444"/>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„Wenn jemand bereit ist, Gottes Willen zu erfüllen, wird er erkennen, ob das, was ich lehre, von Gott ist, oder ob ich aus mir selbst heraus rede.“</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512318" y="3933056"/>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Johannes-Evangelium 7,17</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55697454"/>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Unverzüglich brachen sie auf und kehrten nach Jerusalem zurück. Dort fanden sie alle versammelt, die Elf und die, die sich zu ihnen hielten. Man empfing sie mit den Worten: „Der Herr ist tatsächlich auferstanden! Er ist Simon erschienen!“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401494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24,33-34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5069936"/>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107504" y="566171"/>
            <a:ext cx="8578850" cy="757130"/>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1117600" indent="-1117600" algn="l"/>
            <a:r>
              <a:rPr lang="de-CH" sz="5400" dirty="0">
                <a:ln>
                  <a:solidFill>
                    <a:srgbClr val="000000"/>
                  </a:solidFill>
                </a:ln>
                <a:solidFill>
                  <a:schemeClr val="bg1"/>
                </a:solidFill>
                <a:latin typeface="Arial Rounded MT Bold" pitchFamily="34" charset="0"/>
              </a:rPr>
              <a:t>Schlussgedanke</a:t>
            </a:r>
            <a:r>
              <a:rPr lang="de-DE" sz="5400" dirty="0">
                <a:ln>
                  <a:solidFill>
                    <a:srgbClr val="000000"/>
                  </a:solidFill>
                </a:ln>
                <a:solidFill>
                  <a:schemeClr val="bg1"/>
                </a:solidFill>
                <a:latin typeface="Arial Rounded MT Bold" pitchFamily="34" charset="0"/>
              </a:rPr>
              <a:t> </a:t>
            </a:r>
            <a:endParaRPr lang="de-CH" sz="5400" dirty="0">
              <a:ln>
                <a:solidFill>
                  <a:srgbClr val="000000"/>
                </a:solidFill>
              </a:ln>
              <a:solidFill>
                <a:schemeClr val="bg1"/>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6000" dirty="0">
                <a:ln>
                  <a:solidFill>
                    <a:srgbClr val="000000"/>
                  </a:solidFill>
                </a:ln>
                <a:solidFill>
                  <a:srgbClr val="FFFFFF"/>
                </a:solidFill>
                <a:latin typeface="Arial Rounded MT Bold" pitchFamily="34" charset="0"/>
              </a:rPr>
              <a:t>„Der Herr ist tatsächlich auferstanden!“</a:t>
            </a:r>
            <a:endParaRPr lang="de-DE" sz="60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82219" y="530120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24,34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59119295"/>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424936"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„Befiehl deshalb bitte, dass das Grab bis zum dritten Tag bewacht wird! Sonst könnten seine Jünger kommen und den Leichnam stehlen und dann dem Volk gegenüber behaupten, er sei von den Toten auferstanden. Dieser zweite Betrug wäre noch schlimmer als der erste.“</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843535" y="5085184"/>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Matthäus-Evangelium 27,65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701011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Am selben Tag gingen zwei von den Jüngern nach Emmaus, einem Dorf, das zwei Stunden von Jerusalem entfernt liegt.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411760" y="2420888"/>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0555193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7632848" cy="452431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Unterwegs sprachen sie miteinander über alles, was in den </a:t>
            </a:r>
            <a:r>
              <a:rPr lang="de-CH" sz="3600" dirty="0" smtClean="0">
                <a:ln>
                  <a:solidFill>
                    <a:srgbClr val="000000"/>
                  </a:solidFill>
                </a:ln>
                <a:solidFill>
                  <a:srgbClr val="FFFFFF"/>
                </a:solidFill>
                <a:latin typeface="Arial Rounded MT Bold" pitchFamily="34" charset="0"/>
              </a:rPr>
              <a:t>zurückliegenden </a:t>
            </a:r>
            <a:r>
              <a:rPr lang="de-CH" sz="3600" dirty="0">
                <a:ln>
                  <a:solidFill>
                    <a:srgbClr val="000000"/>
                  </a:solidFill>
                </a:ln>
                <a:solidFill>
                  <a:srgbClr val="FFFFFF"/>
                </a:solidFill>
                <a:latin typeface="Arial Rounded MT Bold" pitchFamily="34" charset="0"/>
              </a:rPr>
              <a:t>Tagen geschehen war; und während sie so miteinander redeten und sich Gedanken machten, trat Jesus selbst zu ihnen und schloss sich ihnen an.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915543" y="4509120"/>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24,14-15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84588905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Doch es war, als würden ihnen die Augen zugehalten: Sie erkannten ihn nicht. »Worüber redet ihr denn miteinander auf eurem Weg?«, fragte er sie. Da blieben sie traurig stehen,</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3429000"/>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24,16-17</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8535085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und einer von ihnen - er hiess </a:t>
            </a:r>
            <a:r>
              <a:rPr lang="de-CH" sz="3600" dirty="0" err="1">
                <a:ln>
                  <a:solidFill>
                    <a:srgbClr val="000000"/>
                  </a:solidFill>
                </a:ln>
                <a:solidFill>
                  <a:srgbClr val="FFFFFF"/>
                </a:solidFill>
                <a:latin typeface="Arial Rounded MT Bold" pitchFamily="34" charset="0"/>
              </a:rPr>
              <a:t>Kleopas</a:t>
            </a:r>
            <a:r>
              <a:rPr lang="de-CH" sz="3600" dirty="0">
                <a:ln>
                  <a:solidFill>
                    <a:srgbClr val="000000"/>
                  </a:solidFill>
                </a:ln>
                <a:solidFill>
                  <a:srgbClr val="FFFFFF"/>
                </a:solidFill>
                <a:latin typeface="Arial Rounded MT Bold" pitchFamily="34" charset="0"/>
              </a:rPr>
              <a:t> - meinte: »Bist du der Einzige, der sich zur Zeit in Jerusalem aufhält und nichts von dem weiss, was dort in diesen Tagen geschehen ist?«</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3356992"/>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24,18</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04166752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35496" y="44624"/>
            <a:ext cx="8713788"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»Was ist denn geschehen?«, fragte Jesus. Sie erwiderten: »Es geht um Jesus von </a:t>
            </a:r>
            <a:r>
              <a:rPr lang="de-CH" sz="3600" dirty="0" err="1">
                <a:ln>
                  <a:solidFill>
                    <a:srgbClr val="000000"/>
                  </a:solidFill>
                </a:ln>
                <a:solidFill>
                  <a:srgbClr val="FFFFFF"/>
                </a:solidFill>
                <a:latin typeface="Arial Rounded MT Bold" pitchFamily="34" charset="0"/>
              </a:rPr>
              <a:t>Nazaret</a:t>
            </a:r>
            <a:r>
              <a:rPr lang="de-CH" sz="3600" dirty="0">
                <a:ln>
                  <a:solidFill>
                    <a:srgbClr val="000000"/>
                  </a:solidFill>
                </a:ln>
                <a:solidFill>
                  <a:srgbClr val="FFFFFF"/>
                </a:solidFill>
                <a:latin typeface="Arial Rounded MT Bold" pitchFamily="34" charset="0"/>
              </a:rPr>
              <a:t>, der sich durch sein Wirken und sein Wort vor Gott und vor dem ganzen Volk als mächtiger Prophet erwiesen hatte.</a:t>
            </a:r>
            <a:endParaRPr lang="de-DE" sz="3600" dirty="0">
              <a:ln>
                <a:solidFill>
                  <a:srgbClr val="000000"/>
                </a:solidFill>
              </a:ln>
              <a:solidFill>
                <a:srgbClr val="FFFFFF"/>
              </a:solidFill>
              <a:latin typeface="Arial Rounded MT Bold" pitchFamily="34" charset="0"/>
            </a:endParaRPr>
          </a:p>
        </p:txBody>
      </p:sp>
      <p:sp>
        <p:nvSpPr>
          <p:cNvPr id="312323" name="Text Box 3"/>
          <p:cNvSpPr txBox="1">
            <a:spLocks noChangeArrowheads="1"/>
          </p:cNvSpPr>
          <p:nvPr/>
        </p:nvSpPr>
        <p:spPr bwMode="auto">
          <a:xfrm>
            <a:off x="2772347" y="3645024"/>
            <a:ext cx="5976937" cy="4616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de-CH" sz="2400" dirty="0" smtClean="0">
                <a:ln>
                  <a:solidFill>
                    <a:srgbClr val="000000"/>
                  </a:solidFill>
                </a:ln>
                <a:solidFill>
                  <a:srgbClr val="FFFFFF"/>
                </a:solidFill>
                <a:latin typeface="Arial Rounded MT Bold" pitchFamily="34" charset="0"/>
              </a:rPr>
              <a:t>Lukas-Evangelium 24,19</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5143077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1146</Words>
  <Application>Microsoft Office PowerPoint</Application>
  <PresentationFormat>Bildschirmpräsentation (4:3)</PresentationFormat>
  <Paragraphs>73</Paragraphs>
  <Slides>39</Slides>
  <Notes>0</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01072134</vt:lpstr>
      <vt:lpstr>Mit richtigen Erwartungen leben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    Verwirrt über Jesus</vt:lpstr>
      <vt:lpstr>PowerPoint-Präsentation</vt:lpstr>
      <vt:lpstr>PowerPoint-Präsentation</vt:lpstr>
      <vt:lpstr>PowerPoint-Präsentation</vt:lpstr>
      <vt:lpstr>PowerPoint-Präsentation</vt:lpstr>
      <vt:lpstr>II.    Belehrt von Jesus</vt:lpstr>
      <vt:lpstr>PowerPoint-Präsentation</vt:lpstr>
      <vt:lpstr>PowerPoint-Präsentation</vt:lpstr>
      <vt:lpstr>PowerPoint-Präsentation</vt:lpstr>
      <vt:lpstr>PowerPoint-Präsentation</vt:lpstr>
      <vt:lpstr>PowerPoint-Präsentation</vt:lpstr>
      <vt:lpstr>PowerPoint-Präsentation</vt:lpstr>
      <vt:lpstr>III.  Glücklich mit Jesus</vt:lpstr>
      <vt:lpstr>PowerPoint-Präsentation</vt:lpstr>
      <vt:lpstr>PowerPoint-Präsentation</vt:lpstr>
      <vt:lpstr>PowerPoint-Präsentation</vt:lpstr>
      <vt:lpstr>PowerPoint-Präsentation</vt:lpstr>
      <vt:lpstr>Schlussgedanke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richtigen Erwartungen leben - Folien</dc:title>
  <dc:creator>Jürg Birnstiel</dc:creator>
  <cp:lastModifiedBy>Me</cp:lastModifiedBy>
  <cp:revision>339</cp:revision>
  <cp:lastPrinted>1601-01-01T00:00:00Z</cp:lastPrinted>
  <dcterms:created xsi:type="dcterms:W3CDTF">2005-04-13T18:10:29Z</dcterms:created>
  <dcterms:modified xsi:type="dcterms:W3CDTF">2012-06-23T20:17:09Z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