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3"/>
  </p:notesMasterIdLst>
  <p:handoutMasterIdLst>
    <p:handoutMasterId r:id="rId34"/>
  </p:handoutMasterIdLst>
  <p:sldIdLst>
    <p:sldId id="735" r:id="rId2"/>
    <p:sldId id="1089" r:id="rId3"/>
    <p:sldId id="1090" r:id="rId4"/>
    <p:sldId id="1091" r:id="rId5"/>
    <p:sldId id="1092" r:id="rId6"/>
    <p:sldId id="1093" r:id="rId7"/>
    <p:sldId id="1094" r:id="rId8"/>
    <p:sldId id="1095" r:id="rId9"/>
    <p:sldId id="1096" r:id="rId10"/>
    <p:sldId id="1097" r:id="rId11"/>
    <p:sldId id="1098" r:id="rId12"/>
    <p:sldId id="1077" r:id="rId13"/>
    <p:sldId id="1099" r:id="rId14"/>
    <p:sldId id="1101" r:id="rId15"/>
    <p:sldId id="962" r:id="rId16"/>
    <p:sldId id="1103" r:id="rId17"/>
    <p:sldId id="1104" r:id="rId18"/>
    <p:sldId id="1105" r:id="rId19"/>
    <p:sldId id="1106" r:id="rId20"/>
    <p:sldId id="1107" r:id="rId21"/>
    <p:sldId id="1100" r:id="rId22"/>
    <p:sldId id="1102" r:id="rId23"/>
    <p:sldId id="1108" r:id="rId24"/>
    <p:sldId id="1109" r:id="rId25"/>
    <p:sldId id="1110" r:id="rId26"/>
    <p:sldId id="1111" r:id="rId27"/>
    <p:sldId id="1112" r:id="rId28"/>
    <p:sldId id="1113" r:id="rId29"/>
    <p:sldId id="1114" r:id="rId30"/>
    <p:sldId id="259" r:id="rId31"/>
    <p:sldId id="1115" r:id="rId32"/>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4B6473"/>
    <a:srgbClr val="4B96AA"/>
    <a:srgbClr val="B588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98" autoAdjust="0"/>
  </p:normalViewPr>
  <p:slideViewPr>
    <p:cSldViewPr>
      <p:cViewPr varScale="1">
        <p:scale>
          <a:sx n="78" d="100"/>
          <a:sy n="78" d="100"/>
        </p:scale>
        <p:origin x="-108" y="-3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Click to edit Master text styles</a:t>
            </a:r>
          </a:p>
          <a:p>
            <a:pPr lvl="1"/>
            <a:r>
              <a:rPr lang="de-DE" altLang="de-DE"/>
              <a:t>Second level</a:t>
            </a:r>
          </a:p>
          <a:p>
            <a:pPr lvl="2"/>
            <a:r>
              <a:rPr lang="de-DE" altLang="de-DE"/>
              <a:t>Third level</a:t>
            </a:r>
          </a:p>
          <a:p>
            <a:pPr lvl="3"/>
            <a:r>
              <a:rPr lang="de-DE" altLang="de-DE"/>
              <a:t>Fourth level</a:t>
            </a:r>
          </a:p>
          <a:p>
            <a:pPr lvl="4"/>
            <a:r>
              <a:rPr lang="de-DE" altLang="de-DE"/>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65687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252872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124129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576519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12473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515717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421494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0060937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250043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984845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056305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8416554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48328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5118583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237759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1258488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6708387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0499094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0659875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022065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981910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799177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257570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34919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199402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7521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75642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743325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8467" y="20638"/>
            <a:ext cx="12192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8322733" y="626903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2117" y="6034088"/>
            <a:ext cx="10460568"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836085" y="6021388"/>
            <a:ext cx="7579783"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609600" y="1447801"/>
            <a:ext cx="10972800" cy="1736725"/>
          </a:xfrm>
        </p:spPr>
        <p:txBody>
          <a:bodyPr/>
          <a:lstStyle>
            <a:lvl1pPr>
              <a:defRPr sz="5400"/>
            </a:lvl1pPr>
          </a:lstStyle>
          <a:p>
            <a:pPr lvl="0"/>
            <a:r>
              <a:rPr lang="de-DE" altLang="de-DE" noProof="0"/>
              <a:t>Titelmasterformat durch Klicken bearbeiten</a:t>
            </a:r>
          </a:p>
        </p:txBody>
      </p:sp>
      <p:sp>
        <p:nvSpPr>
          <p:cNvPr id="388120" name="Rectangle 24"/>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28600"/>
            <a:ext cx="2743200" cy="58674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609600" y="228600"/>
            <a:ext cx="8026400" cy="5867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CH"/>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12192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8331200" y="626268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104648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836085" y="6021388"/>
            <a:ext cx="7579783"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609600"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87096" name="Rectangle 24"/>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387097" name="Rectangle 25"/>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5784851" y="692696"/>
            <a:ext cx="6108334" cy="1323439"/>
          </a:xfrm>
        </p:spPr>
        <p:txBody>
          <a:bodyPr wrap="square">
            <a:spAutoFit/>
          </a:bodyPr>
          <a:lstStyle/>
          <a:p>
            <a:pPr algn="l"/>
            <a:r>
              <a:rPr lang="de-CH" altLang="de-DE" sz="8000" dirty="0">
                <a:solidFill>
                  <a:schemeClr val="tx1"/>
                </a:solidFill>
                <a:effectLst/>
                <a:latin typeface="Univers LT Std 47 Cn Lt" pitchFamily="34" charset="0"/>
              </a:rPr>
              <a:t>Er ist nicht hier!</a:t>
            </a:r>
            <a:endParaRPr lang="de-DE" altLang="de-DE" sz="8000" dirty="0">
              <a:solidFill>
                <a:schemeClr val="tx1"/>
              </a:solidFill>
              <a:effectLst/>
              <a:latin typeface="Univers LT Std 47 Cn Lt" pitchFamily="34" charset="0"/>
            </a:endParaRPr>
          </a:p>
        </p:txBody>
      </p:sp>
      <p:sp>
        <p:nvSpPr>
          <p:cNvPr id="409603" name="Rectangle 3"/>
          <p:cNvSpPr>
            <a:spLocks noGrp="1" noChangeArrowheads="1"/>
          </p:cNvSpPr>
          <p:nvPr>
            <p:ph type="subTitle" idx="1"/>
          </p:nvPr>
        </p:nvSpPr>
        <p:spPr>
          <a:xfrm>
            <a:off x="3467166" y="3284984"/>
            <a:ext cx="8426019" cy="892552"/>
          </a:xfrm>
        </p:spPr>
        <p:txBody>
          <a:bodyPr wrap="square">
            <a:spAutoFit/>
          </a:bodyPr>
          <a:lstStyle/>
          <a:p>
            <a:pPr algn="r"/>
            <a:r>
              <a:rPr lang="de-CH" altLang="de-DE" sz="2800" dirty="0">
                <a:effectLst/>
                <a:latin typeface="Univers LT Std 47 Cn Lt" pitchFamily="34" charset="0"/>
              </a:rPr>
              <a:t>Lukas-Evangelium 24,1-12</a:t>
            </a:r>
          </a:p>
          <a:p>
            <a:pPr algn="r"/>
            <a:r>
              <a:rPr lang="de-CH" altLang="de-DE" sz="2000" dirty="0">
                <a:effectLst/>
                <a:latin typeface="Univers LT Std 47 Cn Lt" pitchFamily="34" charset="0"/>
              </a:rPr>
              <a:t>Gedanken zu Ostern</a:t>
            </a:r>
            <a:endParaRPr lang="de-DE" altLang="de-DE" sz="2000" dirty="0">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871864" y="188640"/>
            <a:ext cx="7200800" cy="2862322"/>
          </a:xfrm>
        </p:spPr>
        <p:txBody>
          <a:bodyPr wrap="square">
            <a:spAutoFit/>
          </a:bodyPr>
          <a:lstStyle/>
          <a:p>
            <a:pPr algn="l"/>
            <a:r>
              <a:rPr lang="de-CH" altLang="de-DE" sz="6000" dirty="0">
                <a:solidFill>
                  <a:schemeClr val="tx1"/>
                </a:solidFill>
                <a:effectLst/>
                <a:latin typeface="Univers LT Std 47 Cn Lt" pitchFamily="34" charset="0"/>
              </a:rPr>
              <a:t>Aber diese hielten das alles für leeres Gerede und glaubten ihnen nicht.</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6980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879976" y="188640"/>
            <a:ext cx="6120680" cy="2862322"/>
          </a:xfrm>
        </p:spPr>
        <p:txBody>
          <a:bodyPr wrap="square">
            <a:spAutoFit/>
          </a:bodyPr>
          <a:lstStyle/>
          <a:p>
            <a:pPr algn="l"/>
            <a:r>
              <a:rPr lang="de-CH" altLang="de-DE" sz="3600" dirty="0">
                <a:solidFill>
                  <a:schemeClr val="tx1"/>
                </a:solidFill>
                <a:effectLst/>
                <a:latin typeface="Univers LT Std 47 Cn Lt" pitchFamily="34" charset="0"/>
              </a:rPr>
              <a:t>Petrus allerdings sprang auf und lief zum Grab. Er beugte sich vor, um hineinzuschauen, sah aber nur die Leinenbinden daliegen. Voller Verwunderung ging er wieder fort.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48413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4511824" y="404664"/>
            <a:ext cx="5436604" cy="923330"/>
          </a:xfrm>
        </p:spPr>
        <p:txBody>
          <a:bodyPr wrap="square">
            <a:spAutoFit/>
          </a:bodyPr>
          <a:lstStyle/>
          <a:p>
            <a:pPr algn="l"/>
            <a:r>
              <a:rPr lang="de-DE" altLang="de-DE" dirty="0">
                <a:solidFill>
                  <a:schemeClr val="tx1"/>
                </a:solidFill>
                <a:effectLst/>
                <a:latin typeface="Univers LT Std 47 Cn Lt" pitchFamily="34" charset="0"/>
              </a:rPr>
              <a:t>I. </a:t>
            </a:r>
            <a:r>
              <a:rPr lang="de-CH" altLang="de-DE" dirty="0">
                <a:solidFill>
                  <a:schemeClr val="tx1"/>
                </a:solidFill>
                <a:effectLst/>
                <a:latin typeface="Univers LT Std 47 Cn Lt" pitchFamily="34" charset="0"/>
              </a:rPr>
              <a:t>Jesus ist nicht da!</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80101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Markus-Evangelium 16,3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871864" y="188640"/>
            <a:ext cx="7200800" cy="2862322"/>
          </a:xfrm>
        </p:spPr>
        <p:txBody>
          <a:bodyPr wrap="square">
            <a:spAutoFit/>
          </a:bodyPr>
          <a:lstStyle/>
          <a:p>
            <a:pPr algn="l"/>
            <a:r>
              <a:rPr lang="de-CH" altLang="de-DE" sz="6000" dirty="0">
                <a:solidFill>
                  <a:schemeClr val="tx1"/>
                </a:solidFill>
                <a:effectLst/>
                <a:latin typeface="Univers LT Std 47 Cn Lt" pitchFamily="34" charset="0"/>
              </a:rPr>
              <a:t>„Wer wird uns den Stein vom Eingang des Grabes wegwälzen?“</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322084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Psalm 73,23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863752" y="548680"/>
            <a:ext cx="8208912" cy="1015663"/>
          </a:xfrm>
        </p:spPr>
        <p:txBody>
          <a:bodyPr wrap="square">
            <a:spAutoFit/>
          </a:bodyPr>
          <a:lstStyle/>
          <a:p>
            <a:pPr algn="l"/>
            <a:r>
              <a:rPr lang="de-CH" altLang="de-DE" sz="6000" dirty="0">
                <a:solidFill>
                  <a:schemeClr val="tx1"/>
                </a:solidFill>
                <a:effectLst/>
                <a:latin typeface="Univers LT Std 47 Cn Lt" pitchFamily="34" charset="0"/>
              </a:rPr>
              <a:t>„Dennoch gehöre ich zu dir!“</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651926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935760" y="404664"/>
            <a:ext cx="7416824" cy="830997"/>
          </a:xfrm>
        </p:spPr>
        <p:txBody>
          <a:bodyPr wrap="square">
            <a:spAutoFit/>
          </a:bodyPr>
          <a:lstStyle/>
          <a:p>
            <a:pPr algn="l"/>
            <a:r>
              <a:rPr lang="de-DE" altLang="de-DE" sz="4800" dirty="0">
                <a:solidFill>
                  <a:schemeClr val="tx1"/>
                </a:solidFill>
                <a:effectLst/>
                <a:latin typeface="Univers LT Std 47 Cn Lt" pitchFamily="34" charset="0"/>
              </a:rPr>
              <a:t>II. </a:t>
            </a:r>
            <a:r>
              <a:rPr lang="de-CH" altLang="de-DE" sz="4800" dirty="0">
                <a:solidFill>
                  <a:schemeClr val="tx1"/>
                </a:solidFill>
                <a:effectLst/>
                <a:latin typeface="Univers LT Std 47 Cn Lt" pitchFamily="34" charset="0"/>
              </a:rPr>
              <a:t>Jesus hat das Grab verlassen!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592046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Sprüche 2,7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287688" y="116632"/>
            <a:ext cx="8784976" cy="2862322"/>
          </a:xfrm>
        </p:spPr>
        <p:txBody>
          <a:bodyPr wrap="square">
            <a:spAutoFit/>
          </a:bodyPr>
          <a:lstStyle/>
          <a:p>
            <a:pPr algn="l"/>
            <a:r>
              <a:rPr lang="de-CH" altLang="de-DE" sz="6000" dirty="0">
                <a:solidFill>
                  <a:schemeClr val="tx1"/>
                </a:solidFill>
                <a:effectLst/>
                <a:latin typeface="Univers LT Std 47 Cn Lt" pitchFamily="34" charset="0"/>
              </a:rPr>
              <a:t>„Gott lässt es den Aufrichtigen gelingen  und beschirmt die Frommen.“</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15752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6096000" y="332656"/>
            <a:ext cx="5904656" cy="2862322"/>
          </a:xfrm>
        </p:spPr>
        <p:txBody>
          <a:bodyPr wrap="square">
            <a:spAutoFit/>
          </a:bodyPr>
          <a:lstStyle/>
          <a:p>
            <a:pPr algn="l"/>
            <a:r>
              <a:rPr lang="de-CH" altLang="de-DE" sz="6000" dirty="0">
                <a:solidFill>
                  <a:schemeClr val="tx1"/>
                </a:solidFill>
                <a:effectLst/>
                <a:latin typeface="Univers LT Std 47 Cn Lt" pitchFamily="34" charset="0"/>
              </a:rPr>
              <a:t>„Was sucht ihr den Lebendigen bei den Toten?“</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464316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Apostelgeschichte 3,15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663952" y="116632"/>
            <a:ext cx="6336704" cy="2862322"/>
          </a:xfrm>
        </p:spPr>
        <p:txBody>
          <a:bodyPr wrap="square">
            <a:spAutoFit/>
          </a:bodyPr>
          <a:lstStyle/>
          <a:p>
            <a:pPr algn="l"/>
            <a:r>
              <a:rPr lang="de-CH" altLang="de-DE" sz="6000" dirty="0">
                <a:solidFill>
                  <a:schemeClr val="tx1"/>
                </a:solidFill>
                <a:effectLst/>
                <a:latin typeface="Univers LT Std 47 Cn Lt" pitchFamily="34" charset="0"/>
              </a:rPr>
              <a:t>„Ihr habt den getötet, von dem alles Leben kommt.“</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365467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6116279" y="260648"/>
            <a:ext cx="5760640" cy="2862322"/>
          </a:xfrm>
        </p:spPr>
        <p:txBody>
          <a:bodyPr wrap="square">
            <a:spAutoFit/>
          </a:bodyPr>
          <a:lstStyle/>
          <a:p>
            <a:pPr algn="l"/>
            <a:r>
              <a:rPr lang="de-CH" altLang="de-DE" sz="6000" dirty="0">
                <a:solidFill>
                  <a:schemeClr val="tx1"/>
                </a:solidFill>
                <a:effectLst/>
                <a:latin typeface="Univers LT Std 47 Cn Lt" pitchFamily="34" charset="0"/>
              </a:rPr>
              <a:t>„Was sucht ihr den Lebendigen bei den Toten?“</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54046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Matthäus-Evangelium 27,63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079776" y="116632"/>
            <a:ext cx="7920880" cy="2800767"/>
          </a:xfrm>
        </p:spPr>
        <p:txBody>
          <a:bodyPr wrap="square">
            <a:spAutoFit/>
          </a:bodyPr>
          <a:lstStyle/>
          <a:p>
            <a:pPr algn="l"/>
            <a:r>
              <a:rPr lang="de-CH" altLang="de-DE" sz="4400" dirty="0">
                <a:solidFill>
                  <a:schemeClr val="tx1"/>
                </a:solidFill>
                <a:effectLst/>
                <a:latin typeface="Univers LT Std 47 Cn Lt" pitchFamily="34" charset="0"/>
              </a:rPr>
              <a:t>„Herr, uns ist eingefallen, dass dieser Betrüger, als er noch lebte, behauptet hat: ›Nach drei Tagen werde ich auferstehen.‹“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49970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159896" y="260648"/>
            <a:ext cx="6768752" cy="1938992"/>
          </a:xfrm>
        </p:spPr>
        <p:txBody>
          <a:bodyPr wrap="square">
            <a:spAutoFit/>
          </a:bodyPr>
          <a:lstStyle/>
          <a:p>
            <a:pPr algn="l"/>
            <a:r>
              <a:rPr lang="de-CH" altLang="de-DE" sz="6000" dirty="0">
                <a:solidFill>
                  <a:schemeClr val="tx1"/>
                </a:solidFill>
                <a:effectLst/>
                <a:latin typeface="Univers LT Std 47 Cn Lt" pitchFamily="34" charset="0"/>
              </a:rPr>
              <a:t>„Er ist nicht hier; er ist auferstanden.“</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755210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24,6-7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75720" y="188640"/>
            <a:ext cx="8424936" cy="2862322"/>
          </a:xfrm>
        </p:spPr>
        <p:txBody>
          <a:bodyPr wrap="square">
            <a:spAutoFit/>
          </a:bodyPr>
          <a:lstStyle/>
          <a:p>
            <a:pPr algn="l"/>
            <a:r>
              <a:rPr lang="de-CH" altLang="de-DE" sz="3600" dirty="0">
                <a:solidFill>
                  <a:schemeClr val="tx1"/>
                </a:solidFill>
                <a:effectLst/>
                <a:latin typeface="Univers LT Std 47 Cn Lt" pitchFamily="34" charset="0"/>
              </a:rPr>
              <a:t>„Erinnert euch an das, was er euch gesagt hat, als er noch in Galiläa war. Der Menschensohn muss in die Hände sündiger Menschen gegeben werden; er muss gekreuzigt werden und wird drei Tage danach auferstehen.“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252898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5231904" y="476672"/>
            <a:ext cx="5904656" cy="830997"/>
          </a:xfrm>
        </p:spPr>
        <p:txBody>
          <a:bodyPr wrap="square">
            <a:spAutoFit/>
          </a:bodyPr>
          <a:lstStyle/>
          <a:p>
            <a:pPr algn="l"/>
            <a:r>
              <a:rPr lang="de-DE" altLang="de-DE" sz="4800" dirty="0">
                <a:solidFill>
                  <a:schemeClr val="tx1"/>
                </a:solidFill>
                <a:effectLst/>
                <a:latin typeface="Univers LT Std 47 Cn Lt" pitchFamily="34" charset="0"/>
              </a:rPr>
              <a:t>III. </a:t>
            </a:r>
            <a:r>
              <a:rPr lang="de-CH" altLang="de-DE" sz="4800" dirty="0">
                <a:solidFill>
                  <a:schemeClr val="tx1"/>
                </a:solidFill>
                <a:effectLst/>
                <a:latin typeface="Univers LT Std 47 Cn Lt" pitchFamily="34" charset="0"/>
              </a:rPr>
              <a:t>Alles leeres Gerede?</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610241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303912" y="116632"/>
            <a:ext cx="6768752" cy="2862322"/>
          </a:xfrm>
        </p:spPr>
        <p:txBody>
          <a:bodyPr wrap="square">
            <a:spAutoFit/>
          </a:bodyPr>
          <a:lstStyle/>
          <a:p>
            <a:pPr algn="l"/>
            <a:r>
              <a:rPr lang="de-CH" altLang="de-DE" sz="6000" dirty="0">
                <a:solidFill>
                  <a:schemeClr val="tx1"/>
                </a:solidFill>
                <a:effectLst/>
                <a:latin typeface="Univers LT Std 47 Cn Lt" pitchFamily="34" charset="0"/>
              </a:rPr>
              <a:t>„Sie hielten das alles für leeres Gerede und glaubten ihnen nicht.“</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043151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Matthäus-Evangelium 28,13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231904" y="260648"/>
            <a:ext cx="6696744" cy="1754326"/>
          </a:xfrm>
        </p:spPr>
        <p:txBody>
          <a:bodyPr wrap="square">
            <a:spAutoFit/>
          </a:bodyPr>
          <a:lstStyle/>
          <a:p>
            <a:pPr algn="l"/>
            <a:r>
              <a:rPr lang="de-CH" altLang="de-DE" sz="3600" dirty="0">
                <a:solidFill>
                  <a:schemeClr val="tx1"/>
                </a:solidFill>
                <a:effectLst/>
                <a:latin typeface="Univers LT Std 47 Cn Lt" pitchFamily="34" charset="0"/>
              </a:rPr>
              <a:t>„Sagt, seine Jünger seien in der Nacht gekommen, während ihr schlieft, und hätten den Leichnam gestohlen.“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12344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1.Korinther-Brief 15,17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159896" y="188640"/>
            <a:ext cx="6840760" cy="2862322"/>
          </a:xfrm>
        </p:spPr>
        <p:txBody>
          <a:bodyPr wrap="square">
            <a:spAutoFit/>
          </a:bodyPr>
          <a:lstStyle/>
          <a:p>
            <a:pPr algn="l"/>
            <a:r>
              <a:rPr lang="de-CH" altLang="de-DE" sz="3600" dirty="0">
                <a:solidFill>
                  <a:schemeClr val="tx1"/>
                </a:solidFill>
                <a:effectLst/>
                <a:latin typeface="Univers LT Std 47 Cn Lt" pitchFamily="34" charset="0"/>
              </a:rPr>
              <a:t>„Wenn Christus nicht auferstanden ist, ist euer Glaube eine Illusion; die Schuld, die ihr durch eure Sünden auf euch geladen habt, liegt dann immer noch auf euch.“</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41954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1.Korinther-Brief 15,14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159896" y="465639"/>
            <a:ext cx="6840760" cy="2308324"/>
          </a:xfrm>
        </p:spPr>
        <p:txBody>
          <a:bodyPr wrap="square">
            <a:spAutoFit/>
          </a:bodyPr>
          <a:lstStyle/>
          <a:p>
            <a:pPr algn="l"/>
            <a:r>
              <a:rPr lang="de-CH" altLang="de-DE" sz="3600" dirty="0">
                <a:solidFill>
                  <a:schemeClr val="tx1"/>
                </a:solidFill>
                <a:effectLst/>
                <a:latin typeface="Univers LT Std 47 Cn Lt" pitchFamily="34" charset="0"/>
              </a:rPr>
              <a:t>„Wenn Christus nicht auferstanden ist, ist es sinnlos, dass wir das Evangelium verkünden, und sinnlos, dass ihr daran glaubt.“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924864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1.Korinther-Brief 15,19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159896" y="188640"/>
            <a:ext cx="6840760" cy="2862322"/>
          </a:xfrm>
        </p:spPr>
        <p:txBody>
          <a:bodyPr wrap="square">
            <a:spAutoFit/>
          </a:bodyPr>
          <a:lstStyle/>
          <a:p>
            <a:pPr algn="l"/>
            <a:r>
              <a:rPr lang="de-CH" altLang="de-DE" sz="3600" dirty="0">
                <a:solidFill>
                  <a:schemeClr val="tx1"/>
                </a:solidFill>
                <a:effectLst/>
                <a:latin typeface="Univers LT Std 47 Cn Lt" pitchFamily="34" charset="0"/>
              </a:rPr>
              <a:t>„Wenn die Hoffnung, die Christus uns gegeben hat, nicht über das Leben in der jetzigen Welt hinausreicht, sind</a:t>
            </a:r>
            <a:br>
              <a:rPr lang="de-CH" altLang="de-DE" sz="3600" dirty="0">
                <a:solidFill>
                  <a:schemeClr val="tx1"/>
                </a:solidFill>
                <a:effectLst/>
                <a:latin typeface="Univers LT Std 47 Cn Lt" pitchFamily="34" charset="0"/>
              </a:rPr>
            </a:br>
            <a:r>
              <a:rPr lang="de-CH" altLang="de-DE" sz="3600" dirty="0">
                <a:solidFill>
                  <a:schemeClr val="tx1"/>
                </a:solidFill>
                <a:effectLst/>
                <a:latin typeface="Univers LT Std 47 Cn Lt" pitchFamily="34" charset="0"/>
              </a:rPr>
              <a:t>wir bedauernswerter als alle anderen Menschen.“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09064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Apostelgeschichte 1,22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087888" y="332656"/>
            <a:ext cx="6984776" cy="1754326"/>
          </a:xfrm>
        </p:spPr>
        <p:txBody>
          <a:bodyPr wrap="square">
            <a:spAutoFit/>
          </a:bodyPr>
          <a:lstStyle/>
          <a:p>
            <a:pPr algn="l"/>
            <a:r>
              <a:rPr lang="de-CH" altLang="de-DE" sz="3600" dirty="0">
                <a:solidFill>
                  <a:schemeClr val="tx1"/>
                </a:solidFill>
                <a:effectLst/>
                <a:latin typeface="Univers LT Std 47 Cn Lt" pitchFamily="34" charset="0"/>
              </a:rPr>
              <a:t>„Einer von denen, die das alles miterlebt haben, soll zusammen mit uns Zeuge der Auferstehung Jesu sein.“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23534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Offenbarung 1,17-18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087888" y="188640"/>
            <a:ext cx="6984776" cy="2862322"/>
          </a:xfrm>
        </p:spPr>
        <p:txBody>
          <a:bodyPr wrap="square">
            <a:spAutoFit/>
          </a:bodyPr>
          <a:lstStyle/>
          <a:p>
            <a:pPr algn="l"/>
            <a:r>
              <a:rPr lang="de-CH" altLang="de-DE" sz="3600" dirty="0">
                <a:solidFill>
                  <a:schemeClr val="tx1"/>
                </a:solidFill>
                <a:effectLst/>
                <a:latin typeface="Univers LT Std 47 Cn Lt" pitchFamily="34" charset="0"/>
              </a:rPr>
              <a:t>„Du brauchst dich nicht zu fürchten! Ich bin der Erste und der Letzte  und der Lebendige. Ich war tot, aber jetzt lebe ich in alle Ewigkeit, und ich habe die Schlüssel zum Tod und zum Totenreich.“</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807962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Matthäus-Evangelium 27,64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079776" y="116632"/>
            <a:ext cx="7920880" cy="3970318"/>
          </a:xfrm>
        </p:spPr>
        <p:txBody>
          <a:bodyPr wrap="square">
            <a:spAutoFit/>
          </a:bodyPr>
          <a:lstStyle/>
          <a:p>
            <a:pPr algn="l"/>
            <a:r>
              <a:rPr lang="de-CH" altLang="de-DE" sz="3600" dirty="0">
                <a:solidFill>
                  <a:schemeClr val="tx1"/>
                </a:solidFill>
                <a:effectLst/>
                <a:latin typeface="Univers LT Std 47 Cn Lt" pitchFamily="34" charset="0"/>
              </a:rPr>
              <a:t>„Befiehl deshalb bitte, dass das Grab bis zum dritten Tag bewacht wird! Sonst könnten seine Jünger kommen und den Leichnam stehlen und dann dem Volk gegenüber behaupten, er sei von den Toten auferstanden. Dieser zweite Betrug wäre noch schlimmer als der erste.“</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27987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647728" y="116632"/>
            <a:ext cx="8136904" cy="1569660"/>
          </a:xfrm>
        </p:spPr>
        <p:txBody>
          <a:bodyPr wrap="square">
            <a:spAutoFit/>
          </a:bodyPr>
          <a:lstStyle/>
          <a:p>
            <a:pPr algn="l"/>
            <a:r>
              <a:rPr lang="de-DE" altLang="de-DE" sz="9600" dirty="0">
                <a:solidFill>
                  <a:schemeClr val="tx1"/>
                </a:solidFill>
                <a:effectLst/>
                <a:latin typeface="Univers LT Std 47 Cn Lt" pitchFamily="34" charset="0"/>
              </a:rPr>
              <a:t>Schlussgedanke</a:t>
            </a:r>
          </a:p>
        </p:txBody>
      </p:sp>
    </p:spTree>
    <p:extLst>
      <p:ext uri="{BB962C8B-B14F-4D97-AF65-F5344CB8AC3E}">
        <p14:creationId xmlns:p14="http://schemas.microsoft.com/office/powerpoint/2010/main" val="599374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Matthäus-Evangelium 28,20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079776" y="116632"/>
            <a:ext cx="7992888" cy="1938992"/>
          </a:xfrm>
        </p:spPr>
        <p:txBody>
          <a:bodyPr wrap="square">
            <a:spAutoFit/>
          </a:bodyPr>
          <a:lstStyle/>
          <a:p>
            <a:pPr algn="l"/>
            <a:r>
              <a:rPr lang="de-CH" altLang="de-DE" sz="6000" dirty="0">
                <a:solidFill>
                  <a:schemeClr val="tx1"/>
                </a:solidFill>
                <a:effectLst/>
                <a:latin typeface="Univers LT Std 47 Cn Lt" pitchFamily="34" charset="0"/>
              </a:rPr>
              <a:t>„Ich bin jeden Tag bei euch, bis zum Ende der Welt.“</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4561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43020"/>
            <a:ext cx="7920880" cy="3416320"/>
          </a:xfrm>
        </p:spPr>
        <p:txBody>
          <a:bodyPr wrap="square">
            <a:spAutoFit/>
          </a:bodyPr>
          <a:lstStyle/>
          <a:p>
            <a:pPr algn="l"/>
            <a:r>
              <a:rPr lang="de-CH" altLang="de-DE" sz="3600" dirty="0">
                <a:solidFill>
                  <a:schemeClr val="tx1"/>
                </a:solidFill>
                <a:effectLst/>
                <a:latin typeface="Univers LT Std 47 Cn Lt" pitchFamily="34" charset="0"/>
              </a:rPr>
              <a:t>Am ersten Tag der neuen Woche nahmen die Frauen in aller Frühe die Salben, die sie zubereitet hatten, und gingen damit zum Grab. Da sahen sie, dass der Stein, mit dem man den Eingang des Grabes verschlossen hatte, weggewälzt war.</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901518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24,3-4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116632"/>
            <a:ext cx="7920880" cy="2862322"/>
          </a:xfrm>
        </p:spPr>
        <p:txBody>
          <a:bodyPr wrap="square">
            <a:spAutoFit/>
          </a:bodyPr>
          <a:lstStyle/>
          <a:p>
            <a:pPr algn="l"/>
            <a:r>
              <a:rPr lang="de-CH" altLang="de-DE" sz="3600" dirty="0">
                <a:solidFill>
                  <a:schemeClr val="tx1"/>
                </a:solidFill>
                <a:effectLst/>
                <a:latin typeface="Univers LT Std 47 Cn Lt" pitchFamily="34" charset="0"/>
              </a:rPr>
              <a:t>Sie gingen in die Grabkammer hinein, aber der Leichnam von Jesus, dem Herrn, war nirgends zu sehen. Während sie noch ratlos dastanden, traten plötzlich zwei Männer in hell leuchtenden Gewändern zu ihnen.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08884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24,5-6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55640" y="116632"/>
            <a:ext cx="9217024" cy="2862322"/>
          </a:xfrm>
        </p:spPr>
        <p:txBody>
          <a:bodyPr wrap="square">
            <a:spAutoFit/>
          </a:bodyPr>
          <a:lstStyle/>
          <a:p>
            <a:pPr algn="l"/>
            <a:r>
              <a:rPr lang="de-CH" altLang="de-DE" sz="3600" dirty="0">
                <a:solidFill>
                  <a:schemeClr val="tx1"/>
                </a:solidFill>
                <a:effectLst/>
                <a:latin typeface="Univers LT Std 47 Cn Lt" pitchFamily="34" charset="0"/>
              </a:rPr>
              <a:t>Die Frauen erschraken und wagten nicht aufzublicken. Doch die beiden Männer sagten zu ihnen: »Was sucht ihr den Lebendigen bei den Toten? Er ist nicht hier; er ist auferstanden. Erinnert euch an das, was er euch gesagt hat, als er noch in Galiläa war:</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257617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24,7-8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431704" y="188640"/>
            <a:ext cx="8568952" cy="2308324"/>
          </a:xfrm>
        </p:spPr>
        <p:txBody>
          <a:bodyPr wrap="square">
            <a:spAutoFit/>
          </a:bodyPr>
          <a:lstStyle/>
          <a:p>
            <a:pPr algn="l"/>
            <a:r>
              <a:rPr lang="de-CH" altLang="de-DE" sz="3600" dirty="0">
                <a:solidFill>
                  <a:schemeClr val="tx1"/>
                </a:solidFill>
                <a:effectLst/>
                <a:latin typeface="Univers LT Std 47 Cn Lt" pitchFamily="34" charset="0"/>
              </a:rPr>
              <a:t>›Der Menschensohn muss in die Hände sündiger Menschen gegeben werden; er muss gekreuzigt werden und wird drei Tage danach auferstehen.‹« Da erinnerten sich die Frauen an jene Worte Jesu.</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55910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799856" y="188640"/>
            <a:ext cx="7200800" cy="1754326"/>
          </a:xfrm>
        </p:spPr>
        <p:txBody>
          <a:bodyPr wrap="square">
            <a:spAutoFit/>
          </a:bodyPr>
          <a:lstStyle/>
          <a:p>
            <a:pPr algn="l"/>
            <a:r>
              <a:rPr lang="de-CH" altLang="de-DE" sz="3600" dirty="0">
                <a:solidFill>
                  <a:schemeClr val="tx1"/>
                </a:solidFill>
                <a:effectLst/>
                <a:latin typeface="Univers LT Std 47 Cn Lt" pitchFamily="34" charset="0"/>
              </a:rPr>
              <a:t>Sie kehrten vom Grab in die Stadt zurück und berichteten das alles den elf Aposteln und allen anderen Jüngern.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63768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536160" y="4293096"/>
            <a:ext cx="4176464" cy="400110"/>
          </a:xfrm>
        </p:spPr>
        <p:txBody>
          <a:bodyPr wrap="square">
            <a:spAutoFit/>
          </a:bodyPr>
          <a:lstStyle/>
          <a:p>
            <a:pPr algn="r"/>
            <a:r>
              <a:rPr lang="de-CH" altLang="de-DE" sz="2000" dirty="0">
                <a:effectLst/>
                <a:latin typeface="Univers LT Std 47 Cn Lt" pitchFamily="34" charset="0"/>
              </a:rPr>
              <a:t>Lukas-Evangelium 24,10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871864" y="116632"/>
            <a:ext cx="7200800" cy="3416320"/>
          </a:xfrm>
        </p:spPr>
        <p:txBody>
          <a:bodyPr wrap="square">
            <a:spAutoFit/>
          </a:bodyPr>
          <a:lstStyle/>
          <a:p>
            <a:pPr algn="l"/>
            <a:r>
              <a:rPr lang="de-CH" altLang="de-DE" sz="3600" dirty="0">
                <a:solidFill>
                  <a:schemeClr val="tx1"/>
                </a:solidFill>
                <a:effectLst/>
                <a:latin typeface="Univers LT Std 47 Cn Lt" pitchFamily="34" charset="0"/>
              </a:rPr>
              <a:t>Bei den Frauen handelte es sich um Maria aus </a:t>
            </a:r>
            <a:r>
              <a:rPr lang="de-CH" altLang="de-DE" sz="3600" dirty="0" err="1">
                <a:solidFill>
                  <a:schemeClr val="tx1"/>
                </a:solidFill>
                <a:effectLst/>
                <a:latin typeface="Univers LT Std 47 Cn Lt" pitchFamily="34" charset="0"/>
              </a:rPr>
              <a:t>Magdala</a:t>
            </a:r>
            <a:r>
              <a:rPr lang="de-CH" altLang="de-DE" sz="3600" dirty="0">
                <a:solidFill>
                  <a:schemeClr val="tx1"/>
                </a:solidFill>
                <a:effectLst/>
                <a:latin typeface="Univers LT Std 47 Cn Lt" pitchFamily="34" charset="0"/>
              </a:rPr>
              <a:t>, um Johanna und um Maria, die Mutter des Jakobus. Zusammen mit einigen anderen Frauen, die bei ihnen gewesen waren, erzählten sie den Aposteln, was sie erlebt hatten.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11946517"/>
      </p:ext>
    </p:extLst>
  </p:cSld>
  <p:clrMapOvr>
    <a:masterClrMapping/>
  </p:clrMapOvr>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774</Words>
  <Application>Microsoft Office PowerPoint</Application>
  <PresentationFormat>Benutzerdefiniert</PresentationFormat>
  <Paragraphs>90</Paragraphs>
  <Slides>31</Slides>
  <Notes>31</Notes>
  <HiddenSlides>0</HiddenSlides>
  <MMClips>0</MMClips>
  <ScaleCrop>false</ScaleCrop>
  <HeadingPairs>
    <vt:vector size="4" baseType="variant">
      <vt:variant>
        <vt:lpstr>Design</vt:lpstr>
      </vt:variant>
      <vt:variant>
        <vt:i4>1</vt:i4>
      </vt:variant>
      <vt:variant>
        <vt:lpstr>Folientitel</vt:lpstr>
      </vt:variant>
      <vt:variant>
        <vt:i4>31</vt:i4>
      </vt:variant>
    </vt:vector>
  </HeadingPairs>
  <TitlesOfParts>
    <vt:vector size="32" baseType="lpstr">
      <vt:lpstr>Designvorlage 'Berggipfel'</vt:lpstr>
      <vt:lpstr>Er ist nicht hier!</vt:lpstr>
      <vt:lpstr>„Herr, uns ist eingefallen, dass dieser Betrüger, als er noch lebte, behauptet hat: ›Nach drei Tagen werde ich auferstehen.‹“</vt:lpstr>
      <vt:lpstr>„Befiehl deshalb bitte, dass das Grab bis zum dritten Tag bewacht wird! Sonst könnten seine Jünger kommen und den Leichnam stehlen und dann dem Volk gegenüber behaupten, er sei von den Toten auferstanden. Dieser zweite Betrug wäre noch schlimmer als der erste.“</vt:lpstr>
      <vt:lpstr>Am ersten Tag der neuen Woche nahmen die Frauen in aller Frühe die Salben, die sie zubereitet hatten, und gingen damit zum Grab. Da sahen sie, dass der Stein, mit dem man den Eingang des Grabes verschlossen hatte, weggewälzt war.</vt:lpstr>
      <vt:lpstr>Sie gingen in die Grabkammer hinein, aber der Leichnam von Jesus, dem Herrn, war nirgends zu sehen. Während sie noch ratlos dastanden, traten plötzlich zwei Männer in hell leuchtenden Gewändern zu ihnen.</vt:lpstr>
      <vt:lpstr>Die Frauen erschraken und wagten nicht aufzublicken. Doch die beiden Männer sagten zu ihnen: »Was sucht ihr den Lebendigen bei den Toten? Er ist nicht hier; er ist auferstanden. Erinnert euch an das, was er euch gesagt hat, als er noch in Galiläa war:</vt:lpstr>
      <vt:lpstr>›Der Menschensohn muss in die Hände sündiger Menschen gegeben werden; er muss gekreuzigt werden und wird drei Tage danach auferstehen.‹« Da erinnerten sich die Frauen an jene Worte Jesu.</vt:lpstr>
      <vt:lpstr>Sie kehrten vom Grab in die Stadt zurück und berichteten das alles den elf Aposteln und allen anderen Jüngern.</vt:lpstr>
      <vt:lpstr>Bei den Frauen handelte es sich um Maria aus Magdala, um Johanna und um Maria, die Mutter des Jakobus. Zusammen mit einigen anderen Frauen, die bei ihnen gewesen waren, erzählten sie den Aposteln, was sie erlebt hatten.</vt:lpstr>
      <vt:lpstr>Aber diese hielten das alles für leeres Gerede und glaubten ihnen nicht.</vt:lpstr>
      <vt:lpstr>Petrus allerdings sprang auf und lief zum Grab. Er beugte sich vor, um hineinzuschauen, sah aber nur die Leinenbinden daliegen. Voller Verwunderung ging er wieder fort.</vt:lpstr>
      <vt:lpstr>I. Jesus ist nicht da!</vt:lpstr>
      <vt:lpstr>„Wer wird uns den Stein vom Eingang des Grabes wegwälzen?“</vt:lpstr>
      <vt:lpstr>„Dennoch gehöre ich zu dir!“</vt:lpstr>
      <vt:lpstr>II. Jesus hat das Grab verlassen!</vt:lpstr>
      <vt:lpstr>„Gott lässt es den Aufrichtigen gelingen  und beschirmt die Frommen.“</vt:lpstr>
      <vt:lpstr>„Was sucht ihr den Lebendigen bei den Toten?“</vt:lpstr>
      <vt:lpstr>„Ihr habt den getötet, von dem alles Leben kommt.“</vt:lpstr>
      <vt:lpstr>„Was sucht ihr den Lebendigen bei den Toten?“</vt:lpstr>
      <vt:lpstr>„Er ist nicht hier; er ist auferstanden.“</vt:lpstr>
      <vt:lpstr>„Erinnert euch an das, was er euch gesagt hat, als er noch in Galiläa war. Der Menschensohn muss in die Hände sündiger Menschen gegeben werden; er muss gekreuzigt werden und wird drei Tage danach auferstehen.“</vt:lpstr>
      <vt:lpstr>III. Alles leeres Gerede?</vt:lpstr>
      <vt:lpstr>„Sie hielten das alles für leeres Gerede und glaubten ihnen nicht.“</vt:lpstr>
      <vt:lpstr>„Sagt, seine Jünger seien in der Nacht gekommen, während ihr schlieft, und hätten den Leichnam gestohlen.“</vt:lpstr>
      <vt:lpstr>„Wenn Christus nicht auferstanden ist, ist euer Glaube eine Illusion; die Schuld, die ihr durch eure Sünden auf euch geladen habt, liegt dann immer noch auf euch.“</vt:lpstr>
      <vt:lpstr>„Wenn Christus nicht auferstanden ist, ist es sinnlos, dass wir das Evangelium verkünden, und sinnlos, dass ihr daran glaubt.“</vt:lpstr>
      <vt:lpstr>„Wenn die Hoffnung, die Christus uns gegeben hat, nicht über das Leben in der jetzigen Welt hinausreicht, sind wir bedauernswerter als alle anderen Menschen.“</vt:lpstr>
      <vt:lpstr>„Einer von denen, die das alles miterlebt haben, soll zusammen mit uns Zeuge der Auferstehung Jesu sein.“</vt:lpstr>
      <vt:lpstr>„Du brauchst dich nicht zu fürchten! Ich bin der Erste und der Letzte  und der Lebendige. Ich war tot, aber jetzt lebe ich in alle Ewigkeit, und ich habe die Schlüssel zum Tod und zum Totenreich.“</vt:lpstr>
      <vt:lpstr>Schlussgedanke</vt:lpstr>
      <vt:lpstr>„Ich bin jeden Tag bei euch, bis zum Ende der Welt.“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 ist nicht hier! - Folien</dc:title>
  <dc:creator>Jürg Birnstiel</dc:creator>
  <cp:lastModifiedBy>Me</cp:lastModifiedBy>
  <cp:revision>847</cp:revision>
  <dcterms:created xsi:type="dcterms:W3CDTF">2013-11-12T15:20:47Z</dcterms:created>
  <dcterms:modified xsi:type="dcterms:W3CDTF">2019-07-12T18:17:17Z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