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7"/>
  </p:notesMasterIdLst>
  <p:sldIdLst>
    <p:sldId id="256" r:id="rId3"/>
    <p:sldId id="1127" r:id="rId4"/>
    <p:sldId id="1162" r:id="rId5"/>
    <p:sldId id="1163" r:id="rId6"/>
    <p:sldId id="1164" r:id="rId7"/>
    <p:sldId id="1165" r:id="rId8"/>
    <p:sldId id="430" r:id="rId9"/>
    <p:sldId id="1114" r:id="rId10"/>
    <p:sldId id="1166" r:id="rId11"/>
    <p:sldId id="1167" r:id="rId12"/>
    <p:sldId id="1168" r:id="rId13"/>
    <p:sldId id="1186" r:id="rId14"/>
    <p:sldId id="1169" r:id="rId15"/>
    <p:sldId id="1170" r:id="rId16"/>
    <p:sldId id="1171" r:id="rId17"/>
    <p:sldId id="1172" r:id="rId18"/>
    <p:sldId id="1173" r:id="rId19"/>
    <p:sldId id="1174" r:id="rId20"/>
    <p:sldId id="1175" r:id="rId21"/>
    <p:sldId id="1176" r:id="rId22"/>
    <p:sldId id="1187" r:id="rId23"/>
    <p:sldId id="1145" r:id="rId24"/>
    <p:sldId id="1177" r:id="rId25"/>
    <p:sldId id="1178" r:id="rId26"/>
    <p:sldId id="1113" r:id="rId27"/>
    <p:sldId id="1179" r:id="rId28"/>
    <p:sldId id="1180" r:id="rId29"/>
    <p:sldId id="1181" r:id="rId30"/>
    <p:sldId id="1182" r:id="rId31"/>
    <p:sldId id="1183" r:id="rId32"/>
    <p:sldId id="1184" r:id="rId33"/>
    <p:sldId id="263" r:id="rId34"/>
    <p:sldId id="1185" r:id="rId35"/>
    <p:sldId id="325" r:id="rId36"/>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FFFF"/>
    <a:srgbClr val="000066"/>
    <a:srgbClr val="CC0000"/>
    <a:srgbClr val="FFFF00"/>
    <a:srgbClr val="FFCC00"/>
    <a:srgbClr val="A50021"/>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74" autoAdjust="0"/>
    <p:restoredTop sz="90221" autoAdjust="0"/>
  </p:normalViewPr>
  <p:slideViewPr>
    <p:cSldViewPr>
      <p:cViewPr varScale="1">
        <p:scale>
          <a:sx n="119" d="100"/>
          <a:sy n="119" d="100"/>
        </p:scale>
        <p:origin x="-141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677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de-DE"/>
          </a:p>
        </p:txBody>
      </p:sp>
      <p:sp>
        <p:nvSpPr>
          <p:cNvPr id="41677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de-DE"/>
          </a:p>
        </p:txBody>
      </p:sp>
      <p:sp>
        <p:nvSpPr>
          <p:cNvPr id="4167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p:spPr>
      </p:sp>
      <p:sp>
        <p:nvSpPr>
          <p:cNvPr id="41677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p>
        </p:txBody>
      </p:sp>
      <p:sp>
        <p:nvSpPr>
          <p:cNvPr id="41677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de-DE"/>
          </a:p>
        </p:txBody>
      </p:sp>
      <p:sp>
        <p:nvSpPr>
          <p:cNvPr id="41677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14958D01-972E-4402-9164-DD11B4DE034A}" type="slidenum">
              <a:rPr lang="de-DE"/>
              <a:pPr/>
              <a:t>‹Nr.›</a:t>
            </a:fld>
            <a:endParaRPr lang="de-DE"/>
          </a:p>
        </p:txBody>
      </p:sp>
    </p:spTree>
    <p:extLst>
      <p:ext uri="{BB962C8B-B14F-4D97-AF65-F5344CB8AC3E}">
        <p14:creationId xmlns:p14="http://schemas.microsoft.com/office/powerpoint/2010/main" val="347457598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Arial" charset="0"/>
      </a:defRPr>
    </a:lvl1pPr>
    <a:lvl2pPr marL="457200" algn="l" rtl="0" fontAlgn="base">
      <a:spcBef>
        <a:spcPct val="30000"/>
      </a:spcBef>
      <a:spcAft>
        <a:spcPct val="0"/>
      </a:spcAft>
      <a:defRPr sz="1200" kern="1200">
        <a:solidFill>
          <a:schemeClr val="tx1"/>
        </a:solidFill>
        <a:latin typeface="Arial" charset="0"/>
        <a:ea typeface="+mn-ea"/>
        <a:cs typeface="Arial" charset="0"/>
      </a:defRPr>
    </a:lvl2pPr>
    <a:lvl3pPr marL="914400" algn="l" rtl="0" fontAlgn="base">
      <a:spcBef>
        <a:spcPct val="30000"/>
      </a:spcBef>
      <a:spcAft>
        <a:spcPct val="0"/>
      </a:spcAft>
      <a:defRPr sz="1200" kern="1200">
        <a:solidFill>
          <a:schemeClr val="tx1"/>
        </a:solidFill>
        <a:latin typeface="Arial" charset="0"/>
        <a:ea typeface="+mn-ea"/>
        <a:cs typeface="Arial" charset="0"/>
      </a:defRPr>
    </a:lvl3pPr>
    <a:lvl4pPr marL="1371600" algn="l" rtl="0" fontAlgn="base">
      <a:spcBef>
        <a:spcPct val="30000"/>
      </a:spcBef>
      <a:spcAft>
        <a:spcPct val="0"/>
      </a:spcAft>
      <a:defRPr sz="1200" kern="1200">
        <a:solidFill>
          <a:schemeClr val="tx1"/>
        </a:solidFill>
        <a:latin typeface="Arial" charset="0"/>
        <a:ea typeface="+mn-ea"/>
        <a:cs typeface="Arial" charset="0"/>
      </a:defRPr>
    </a:lvl4pPr>
    <a:lvl5pPr marL="1828800" algn="l" rtl="0" fontAlgn="base">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defRPr sz="4400"/>
            </a:lvl1pPr>
          </a:lstStyle>
          <a:p>
            <a:r>
              <a:rPr lang="de-CH"/>
              <a:t>Titelmasterformat durch Klicken bearbeiten</a:t>
            </a:r>
          </a:p>
        </p:txBody>
      </p:sp>
      <p:sp>
        <p:nvSpPr>
          <p:cNvPr id="3075" name="Rectangle 3"/>
          <p:cNvSpPr>
            <a:spLocks noGrp="1" noChangeArrowheads="1"/>
          </p:cNvSpPr>
          <p:nvPr>
            <p:ph type="subTitle" idx="1"/>
          </p:nvPr>
        </p:nvSpPr>
        <p:spPr>
          <a:xfrm>
            <a:off x="1143000" y="4419600"/>
            <a:ext cx="6858000" cy="1601788"/>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25F393E1-9487-40D9-9C76-FDBAC8790A90}"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83119B74-C38A-4131-9B94-4B0FE25040F2}" type="slidenum">
              <a:rPr lang="de-CH"/>
              <a:pPr/>
              <a:t>‹Nr.›</a:t>
            </a:fld>
            <a:endParaRPr lang="de-CH"/>
          </a:p>
        </p:txBody>
      </p:sp>
    </p:spTree>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7C8A486-E23A-455A-A7E6-DB79AC8C944D}" type="slidenum">
              <a:rPr lang="de-CH"/>
              <a:pPr/>
              <a:t>‹Nr.›</a:t>
            </a:fld>
            <a:endParaRPr lang="de-CH"/>
          </a:p>
        </p:txBody>
      </p:sp>
    </p:spTree>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77538" name="Rectangle 2"/>
          <p:cNvSpPr>
            <a:spLocks noGrp="1" noChangeArrowheads="1"/>
          </p:cNvSpPr>
          <p:nvPr>
            <p:ph type="ctrTitle"/>
          </p:nvPr>
        </p:nvSpPr>
        <p:spPr>
          <a:xfrm>
            <a:off x="1219200" y="2133600"/>
            <a:ext cx="6705600" cy="1905000"/>
          </a:xfrm>
        </p:spPr>
        <p:txBody>
          <a:bodyPr/>
          <a:lstStyle>
            <a:lvl1pPr algn="ctr">
              <a:defRPr sz="4400"/>
            </a:lvl1pPr>
          </a:lstStyle>
          <a:p>
            <a:r>
              <a:rPr lang="de-CH"/>
              <a:t>Titelmasterformat durch Klicken bearbeiten</a:t>
            </a:r>
          </a:p>
        </p:txBody>
      </p:sp>
      <p:sp>
        <p:nvSpPr>
          <p:cNvPr id="577539" name="Rectangle 3"/>
          <p:cNvSpPr>
            <a:spLocks noGrp="1" noChangeArrowheads="1"/>
          </p:cNvSpPr>
          <p:nvPr>
            <p:ph type="subTitle" idx="1"/>
          </p:nvPr>
        </p:nvSpPr>
        <p:spPr>
          <a:xfrm>
            <a:off x="1143000" y="4419600"/>
            <a:ext cx="6858000" cy="685800"/>
          </a:xfrm>
          <a:effectLst>
            <a:outerShdw dist="35921" dir="2700000" algn="ctr" rotWithShape="0">
              <a:srgbClr val="000000"/>
            </a:outerShdw>
          </a:effectLst>
        </p:spPr>
        <p:txBody>
          <a:bodyPr/>
          <a:lstStyle>
            <a:lvl1pPr marL="0" indent="0" algn="ctr">
              <a:buFontTx/>
              <a:buNone/>
              <a:defRPr>
                <a:solidFill>
                  <a:srgbClr val="FFFFFF"/>
                </a:solidFill>
                <a:latin typeface="Arial Rounded MT Bold" pitchFamily="34" charset="0"/>
              </a:defRPr>
            </a:lvl1pPr>
          </a:lstStyle>
          <a:p>
            <a:r>
              <a:rPr lang="de-CH"/>
              <a:t>Formatvorlage des Untertitelmasters durch Klicken bearbeiten</a:t>
            </a:r>
          </a:p>
        </p:txBody>
      </p:sp>
      <p:sp>
        <p:nvSpPr>
          <p:cNvPr id="577540" name="Rectangle 4"/>
          <p:cNvSpPr>
            <a:spLocks noGrp="1" noChangeArrowheads="1"/>
          </p:cNvSpPr>
          <p:nvPr>
            <p:ph type="dt" sz="half" idx="2"/>
          </p:nvPr>
        </p:nvSpPr>
        <p:spPr>
          <a:xfrm>
            <a:off x="228600" y="6248400"/>
            <a:ext cx="1905000" cy="457200"/>
          </a:xfrm>
          <a:effectLst>
            <a:outerShdw dist="35921" dir="2700000" algn="ctr" rotWithShape="0">
              <a:srgbClr val="000000"/>
            </a:outerShdw>
          </a:effectLst>
        </p:spPr>
        <p:txBody>
          <a:bodyPr/>
          <a:lstStyle>
            <a:lvl1pPr>
              <a:defRPr>
                <a:solidFill>
                  <a:srgbClr val="FFFFFF"/>
                </a:solidFill>
                <a:latin typeface="+mj-lt"/>
              </a:defRPr>
            </a:lvl1pPr>
          </a:lstStyle>
          <a:p>
            <a:endParaRPr lang="de-CH"/>
          </a:p>
        </p:txBody>
      </p:sp>
      <p:sp>
        <p:nvSpPr>
          <p:cNvPr id="577541" name="Rectangle 5"/>
          <p:cNvSpPr>
            <a:spLocks noGrp="1" noChangeArrowheads="1"/>
          </p:cNvSpPr>
          <p:nvPr>
            <p:ph type="ftr" sz="quarter" idx="3"/>
          </p:nvPr>
        </p:nvSpPr>
        <p:spPr>
          <a:xfrm>
            <a:off x="2362200" y="6248400"/>
            <a:ext cx="4343400" cy="457200"/>
          </a:xfrm>
          <a:effectLst>
            <a:outerShdw dist="35921" dir="2700000" algn="ctr" rotWithShape="0">
              <a:srgbClr val="000000"/>
            </a:outerShdw>
          </a:effectLst>
        </p:spPr>
        <p:txBody>
          <a:bodyPr/>
          <a:lstStyle>
            <a:lvl1pPr>
              <a:defRPr>
                <a:solidFill>
                  <a:srgbClr val="FFFFFF"/>
                </a:solidFill>
              </a:defRPr>
            </a:lvl1pPr>
          </a:lstStyle>
          <a:p>
            <a:endParaRPr lang="de-CH"/>
          </a:p>
        </p:txBody>
      </p:sp>
      <p:sp>
        <p:nvSpPr>
          <p:cNvPr id="577542" name="Rectangle 6"/>
          <p:cNvSpPr>
            <a:spLocks noGrp="1" noChangeArrowheads="1"/>
          </p:cNvSpPr>
          <p:nvPr>
            <p:ph type="sldNum" sz="quarter" idx="4"/>
          </p:nvPr>
        </p:nvSpPr>
        <p:spPr>
          <a:xfrm>
            <a:off x="7010400" y="6248400"/>
            <a:ext cx="1905000" cy="457200"/>
          </a:xfrm>
          <a:effectLst>
            <a:outerShdw dist="35921" dir="2700000" algn="ctr" rotWithShape="0">
              <a:srgbClr val="000000"/>
            </a:outerShdw>
          </a:effectLst>
        </p:spPr>
        <p:txBody>
          <a:bodyPr/>
          <a:lstStyle>
            <a:lvl1pPr>
              <a:defRPr>
                <a:solidFill>
                  <a:srgbClr val="FFFFFF"/>
                </a:solidFill>
              </a:defRPr>
            </a:lvl1pPr>
          </a:lstStyle>
          <a:p>
            <a:fld id="{BBFF152F-9BEA-4068-8452-A3F63F34C830}" type="slidenum">
              <a:rPr lang="de-CH"/>
              <a:pPr/>
              <a:t>‹Nr.›</a:t>
            </a:fld>
            <a:endParaRPr lang="de-CH"/>
          </a:p>
        </p:txBody>
      </p:sp>
    </p:spTree>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347E7AF3-792F-4E6F-9D4A-9A7BC65D7539}" type="slidenum">
              <a:rPr lang="de-CH"/>
              <a:pPr/>
              <a:t>‹Nr.›</a:t>
            </a:fld>
            <a:endParaRPr lang="de-CH"/>
          </a:p>
        </p:txBody>
      </p:sp>
    </p:spTree>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F1C33F8-BF06-4C47-AFDA-4D317CE37094}" type="slidenum">
              <a:rPr lang="de-CH"/>
              <a:pPr/>
              <a:t>‹Nr.›</a:t>
            </a:fld>
            <a:endParaRPr lang="de-CH"/>
          </a:p>
        </p:txBody>
      </p:sp>
    </p:spTree>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FABC3E8-6E4D-4023-A29B-E8A99CAD0D6A}" type="slidenum">
              <a:rPr lang="de-CH"/>
              <a:pPr/>
              <a:t>‹Nr.›</a:t>
            </a:fld>
            <a:endParaRPr lang="de-CH"/>
          </a:p>
        </p:txBody>
      </p:sp>
    </p:spTree>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132D63E5-2428-4584-A66E-BD0A356B507C}" type="slidenum">
              <a:rPr lang="de-CH"/>
              <a:pPr/>
              <a:t>‹Nr.›</a:t>
            </a:fld>
            <a:endParaRPr lang="de-CH"/>
          </a:p>
        </p:txBody>
      </p:sp>
    </p:spTree>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7F6694E-C5FC-400A-8CCD-13567B6A2C99}" type="slidenum">
              <a:rPr lang="de-CH"/>
              <a:pPr/>
              <a:t>‹Nr.›</a:t>
            </a:fld>
            <a:endParaRPr lang="de-CH"/>
          </a:p>
        </p:txBody>
      </p:sp>
    </p:spTree>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D739EE07-5CF3-4F35-B4FA-6C37A157B5C5}" type="slidenum">
              <a:rPr lang="de-CH"/>
              <a:pPr/>
              <a:t>‹Nr.›</a:t>
            </a:fld>
            <a:endParaRPr lang="de-CH"/>
          </a:p>
        </p:txBody>
      </p:sp>
    </p:spTree>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72F3AC9-8114-42A1-AF08-B95C1D51D948}" type="slidenum">
              <a:rPr lang="de-CH"/>
              <a:pPr/>
              <a:t>‹Nr.›</a:t>
            </a:fld>
            <a:endParaRPr lang="de-CH"/>
          </a:p>
        </p:txBody>
      </p:sp>
    </p:spTree>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C2766B09-46DA-4FF9-87CE-945CFF60FE01}" type="slidenum">
              <a:rPr lang="de-CH"/>
              <a:pPr/>
              <a:t>‹Nr.›</a:t>
            </a:fld>
            <a:endParaRPr lang="de-CH"/>
          </a:p>
        </p:txBody>
      </p:sp>
    </p:spTree>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DBB9EDA-7C9B-43EB-8FDC-A4B3A9E68B4E}" type="slidenum">
              <a:rPr lang="de-CH"/>
              <a:pPr/>
              <a:t>‹Nr.›</a:t>
            </a:fld>
            <a:endParaRPr lang="de-CH"/>
          </a:p>
        </p:txBody>
      </p:sp>
    </p:spTree>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D5F7F82E-B705-4ABD-A4F9-77862BF976A7}" type="slidenum">
              <a:rPr lang="de-CH"/>
              <a:pPr/>
              <a:t>‹Nr.›</a:t>
            </a:fld>
            <a:endParaRPr lang="de-CH"/>
          </a:p>
        </p:txBody>
      </p:sp>
    </p:spTree>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9B3BBB2-80F8-497E-8171-DDCE858453CC}" type="slidenum">
              <a:rPr lang="de-CH"/>
              <a:pPr/>
              <a:t>‹Nr.›</a:t>
            </a:fld>
            <a:endParaRPr lang="de-CH"/>
          </a:p>
        </p:txBody>
      </p:sp>
    </p:spTree>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Textmasterformate durch Klicken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1DB4DA10-6943-4C58-A7AB-56B75E638A66}" type="slidenum">
              <a:rPr lang="de-CH"/>
              <a:pPr/>
              <a:t>‹Nr.›</a:t>
            </a:fld>
            <a:endParaRPr lang="de-CH"/>
          </a:p>
        </p:txBody>
      </p:sp>
    </p:spTree>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700E91A1-03F5-4FF5-8FB3-4474B5F69D7D}" type="slidenum">
              <a:rPr lang="de-CH"/>
              <a:pPr/>
              <a:t>‹Nr.›</a:t>
            </a:fld>
            <a:endParaRPr lang="de-CH"/>
          </a:p>
        </p:txBody>
      </p:sp>
    </p:spTree>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84B053EA-48A0-4B2A-84FA-23BF88760EA3}" type="slidenum">
              <a:rPr lang="de-CH"/>
              <a:pPr/>
              <a:t>‹Nr.›</a:t>
            </a:fld>
            <a:endParaRPr lang="de-CH"/>
          </a:p>
        </p:txBody>
      </p:sp>
    </p:spTree>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D146C39-8166-461F-9688-D7225C3052E9}" type="slidenum">
              <a:rPr lang="de-CH"/>
              <a:pPr/>
              <a:t>‹Nr.›</a:t>
            </a:fld>
            <a:endParaRPr lang="de-CH"/>
          </a:p>
        </p:txBody>
      </p:sp>
    </p:spTree>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2883A76C-AFF5-486F-86CB-9F31A316CDD3}" type="slidenum">
              <a:rPr lang="de-CH"/>
              <a:pPr/>
              <a:t>‹Nr.›</a:t>
            </a:fld>
            <a:endParaRPr lang="de-CH"/>
          </a:p>
        </p:txBody>
      </p:sp>
    </p:spTree>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C16B11CF-0331-499B-9C1A-8C95435600E0}" type="slidenum">
              <a:rPr lang="de-CH"/>
              <a:pPr/>
              <a:t>‹Nr.›</a:t>
            </a:fld>
            <a:endParaRPr lang="de-CH"/>
          </a:p>
        </p:txBody>
      </p:sp>
    </p:spTree>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Textmasterformate durch Klicken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AFF1AD0D-4238-4C8E-BD4C-0C8B17F25E16}" type="slidenum">
              <a:rPr lang="de-CH"/>
              <a:pPr/>
              <a:t>‹Nr.›</a:t>
            </a:fld>
            <a:endParaRPr lang="de-CH"/>
          </a:p>
        </p:txBody>
      </p:sp>
    </p:spTree>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DBB2C524-66E9-46E2-9E72-642CB209CE0E}"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ransition spd="slow">
    <p:wipe dir="r"/>
  </p:transition>
  <p:txStyles>
    <p:titleStyle>
      <a:lvl1pPr algn="ctr" rtl="0" fontAlgn="base">
        <a:lnSpc>
          <a:spcPct val="80000"/>
        </a:lnSpc>
        <a:spcBef>
          <a:spcPct val="0"/>
        </a:spcBef>
        <a:spcAft>
          <a:spcPct val="0"/>
        </a:spcAft>
        <a:defRPr sz="40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76514" name="Rectangle 2"/>
          <p:cNvSpPr>
            <a:spLocks noGrp="1" noChangeArrowheads="1"/>
          </p:cNvSpPr>
          <p:nvPr>
            <p:ph type="title"/>
          </p:nvPr>
        </p:nvSpPr>
        <p:spPr bwMode="auto">
          <a:xfrm>
            <a:off x="2133600" y="304800"/>
            <a:ext cx="6400800" cy="144780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576515" name="Rectangle 3"/>
          <p:cNvSpPr>
            <a:spLocks noGrp="1" noChangeArrowheads="1"/>
          </p:cNvSpPr>
          <p:nvPr>
            <p:ph type="body" idx="1"/>
          </p:nvPr>
        </p:nvSpPr>
        <p:spPr bwMode="auto">
          <a:xfrm>
            <a:off x="2133600" y="1981200"/>
            <a:ext cx="6400800" cy="403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576516" name="Rectangle 4"/>
          <p:cNvSpPr>
            <a:spLocks noGrp="1" noChangeArrowheads="1"/>
          </p:cNvSpPr>
          <p:nvPr>
            <p:ph type="dt" sz="half" idx="2"/>
          </p:nvPr>
        </p:nvSpPr>
        <p:spPr bwMode="auto">
          <a:xfrm>
            <a:off x="21336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576517" name="Rectangle 5"/>
          <p:cNvSpPr>
            <a:spLocks noGrp="1" noChangeArrowheads="1"/>
          </p:cNvSpPr>
          <p:nvPr>
            <p:ph type="ftr" sz="quarter" idx="3"/>
          </p:nvPr>
        </p:nvSpPr>
        <p:spPr bwMode="auto">
          <a:xfrm>
            <a:off x="3886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576518" name="Rectangle 6"/>
          <p:cNvSpPr>
            <a:spLocks noGrp="1" noChangeArrowheads="1"/>
          </p:cNvSpPr>
          <p:nvPr>
            <p:ph type="sldNum" sz="quarter" idx="4"/>
          </p:nvPr>
        </p:nvSpPr>
        <p:spPr bwMode="auto">
          <a:xfrm>
            <a:off x="7239000" y="6248400"/>
            <a:ext cx="1295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fld id="{4DCAD81D-9EF3-4B1D-8293-9F3F1B5D216C}"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dir="r"/>
  </p:transition>
  <p:txStyles>
    <p:titleStyle>
      <a:lvl1pPr algn="l" rtl="0" fontAlgn="base">
        <a:lnSpc>
          <a:spcPct val="80000"/>
        </a:lnSpc>
        <a:spcBef>
          <a:spcPct val="0"/>
        </a:spcBef>
        <a:spcAft>
          <a:spcPct val="0"/>
        </a:spcAft>
        <a:defRPr sz="4000">
          <a:solidFill>
            <a:srgbClr val="FFFFFF"/>
          </a:solidFill>
          <a:latin typeface="+mj-lt"/>
          <a:ea typeface="+mj-ea"/>
          <a:cs typeface="+mj-cs"/>
        </a:defRPr>
      </a:lvl1pPr>
      <a:lvl2pPr algn="l" rtl="0" fontAlgn="base">
        <a:lnSpc>
          <a:spcPct val="80000"/>
        </a:lnSpc>
        <a:spcBef>
          <a:spcPct val="0"/>
        </a:spcBef>
        <a:spcAft>
          <a:spcPct val="0"/>
        </a:spcAft>
        <a:defRPr sz="4000">
          <a:solidFill>
            <a:srgbClr val="FFFFFF"/>
          </a:solidFill>
          <a:latin typeface="Arial Rounded MT Bold" pitchFamily="34" charset="0"/>
        </a:defRPr>
      </a:lvl2pPr>
      <a:lvl3pPr algn="l" rtl="0" fontAlgn="base">
        <a:lnSpc>
          <a:spcPct val="80000"/>
        </a:lnSpc>
        <a:spcBef>
          <a:spcPct val="0"/>
        </a:spcBef>
        <a:spcAft>
          <a:spcPct val="0"/>
        </a:spcAft>
        <a:defRPr sz="4000">
          <a:solidFill>
            <a:srgbClr val="FFFFFF"/>
          </a:solidFill>
          <a:latin typeface="Arial Rounded MT Bold" pitchFamily="34" charset="0"/>
        </a:defRPr>
      </a:lvl3pPr>
      <a:lvl4pPr algn="l" rtl="0" fontAlgn="base">
        <a:lnSpc>
          <a:spcPct val="80000"/>
        </a:lnSpc>
        <a:spcBef>
          <a:spcPct val="0"/>
        </a:spcBef>
        <a:spcAft>
          <a:spcPct val="0"/>
        </a:spcAft>
        <a:defRPr sz="4000">
          <a:solidFill>
            <a:srgbClr val="FFFFFF"/>
          </a:solidFill>
          <a:latin typeface="Arial Rounded MT Bold" pitchFamily="34" charset="0"/>
        </a:defRPr>
      </a:lvl4pPr>
      <a:lvl5pPr algn="l" rtl="0" fontAlgn="base">
        <a:lnSpc>
          <a:spcPct val="80000"/>
        </a:lnSpc>
        <a:spcBef>
          <a:spcPct val="0"/>
        </a:spcBef>
        <a:spcAft>
          <a:spcPct val="0"/>
        </a:spcAft>
        <a:defRPr sz="4000">
          <a:solidFill>
            <a:srgbClr val="FFFFFF"/>
          </a:solidFill>
          <a:latin typeface="Arial Rounded MT Bold" pitchFamily="34" charset="0"/>
        </a:defRPr>
      </a:lvl5pPr>
      <a:lvl6pPr marL="457200" algn="l" rtl="0" fontAlgn="base">
        <a:lnSpc>
          <a:spcPct val="80000"/>
        </a:lnSpc>
        <a:spcBef>
          <a:spcPct val="0"/>
        </a:spcBef>
        <a:spcAft>
          <a:spcPct val="0"/>
        </a:spcAft>
        <a:defRPr sz="4000">
          <a:solidFill>
            <a:srgbClr val="FFFFFF"/>
          </a:solidFill>
          <a:latin typeface="Arial Rounded MT Bold" pitchFamily="34" charset="0"/>
        </a:defRPr>
      </a:lvl6pPr>
      <a:lvl7pPr marL="914400" algn="l" rtl="0" fontAlgn="base">
        <a:lnSpc>
          <a:spcPct val="80000"/>
        </a:lnSpc>
        <a:spcBef>
          <a:spcPct val="0"/>
        </a:spcBef>
        <a:spcAft>
          <a:spcPct val="0"/>
        </a:spcAft>
        <a:defRPr sz="4000">
          <a:solidFill>
            <a:srgbClr val="FFFFFF"/>
          </a:solidFill>
          <a:latin typeface="Arial Rounded MT Bold" pitchFamily="34" charset="0"/>
        </a:defRPr>
      </a:lvl7pPr>
      <a:lvl8pPr marL="1371600" algn="l" rtl="0" fontAlgn="base">
        <a:lnSpc>
          <a:spcPct val="80000"/>
        </a:lnSpc>
        <a:spcBef>
          <a:spcPct val="0"/>
        </a:spcBef>
        <a:spcAft>
          <a:spcPct val="0"/>
        </a:spcAft>
        <a:defRPr sz="4000">
          <a:solidFill>
            <a:srgbClr val="FFFFFF"/>
          </a:solidFill>
          <a:latin typeface="Arial Rounded MT Bold" pitchFamily="34" charset="0"/>
        </a:defRPr>
      </a:lvl8pPr>
      <a:lvl9pPr marL="1828800" algn="l" rtl="0" fontAlgn="base">
        <a:lnSpc>
          <a:spcPct val="80000"/>
        </a:lnSpc>
        <a:spcBef>
          <a:spcPct val="0"/>
        </a:spcBef>
        <a:spcAft>
          <a:spcPct val="0"/>
        </a:spcAft>
        <a:defRPr sz="4000">
          <a:solidFill>
            <a:srgbClr val="FFFFFF"/>
          </a:solidFill>
          <a:latin typeface="Arial Rounded MT Bold"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332656"/>
            <a:ext cx="8748713" cy="757130"/>
          </a:xfrm>
          <a:noFill/>
        </p:spPr>
        <p:txBody>
          <a:bodyPr anchor="t">
            <a:spAutoFit/>
          </a:bodyPr>
          <a:lstStyle/>
          <a:p>
            <a:pPr algn="r"/>
            <a:r>
              <a:rPr lang="de-DE" sz="5400" dirty="0">
                <a:ln>
                  <a:solidFill>
                    <a:srgbClr val="000000"/>
                  </a:solidFill>
                </a:ln>
                <a:solidFill>
                  <a:schemeClr val="bg1"/>
                </a:solidFill>
              </a:rPr>
              <a:t>Jesus </a:t>
            </a:r>
            <a:r>
              <a:rPr lang="de-DE" sz="5400" dirty="0" smtClean="0">
                <a:ln>
                  <a:solidFill>
                    <a:srgbClr val="000000"/>
                  </a:solidFill>
                </a:ln>
                <a:solidFill>
                  <a:schemeClr val="bg1"/>
                </a:solidFill>
              </a:rPr>
              <a:t>ist auferstanden!</a:t>
            </a:r>
            <a:endParaRPr lang="de-CH" sz="5400" dirty="0">
              <a:ln>
                <a:solidFill>
                  <a:srgbClr val="000000"/>
                </a:solidFill>
              </a:ln>
              <a:solidFill>
                <a:schemeClr val="bg1"/>
              </a:solidFill>
            </a:endParaRPr>
          </a:p>
        </p:txBody>
      </p:sp>
      <p:sp>
        <p:nvSpPr>
          <p:cNvPr id="3" name="Rectangle 2"/>
          <p:cNvSpPr txBox="1">
            <a:spLocks noChangeArrowheads="1"/>
          </p:cNvSpPr>
          <p:nvPr/>
        </p:nvSpPr>
        <p:spPr bwMode="auto">
          <a:xfrm>
            <a:off x="2411760" y="2708920"/>
            <a:ext cx="6480720" cy="486287"/>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algn="r"/>
            <a:r>
              <a:rPr lang="de-DE" sz="3200" dirty="0" smtClean="0">
                <a:ln>
                  <a:solidFill>
                    <a:srgbClr val="000000"/>
                  </a:solidFill>
                </a:ln>
                <a:solidFill>
                  <a:schemeClr val="bg1"/>
                </a:solidFill>
              </a:rPr>
              <a:t>Gedanken zur Auferstehung</a:t>
            </a:r>
            <a:endParaRPr lang="de-CH" sz="32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965091" cy="2308324"/>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„Wir wissen ja, dass Christus, nachdem er von den Toten auferstanden ist, nicht mehr sterben wird; der </a:t>
            </a:r>
            <a:r>
              <a:rPr lang="de-CH" sz="3600" dirty="0" smtClean="0">
                <a:ln>
                  <a:solidFill>
                    <a:srgbClr val="000000"/>
                  </a:solidFill>
                </a:ln>
              </a:rPr>
              <a:t>Tod</a:t>
            </a:r>
            <a:br>
              <a:rPr lang="de-CH" sz="3600" dirty="0" smtClean="0">
                <a:ln>
                  <a:solidFill>
                    <a:srgbClr val="000000"/>
                  </a:solidFill>
                </a:ln>
              </a:rPr>
            </a:br>
            <a:r>
              <a:rPr lang="de-CH" sz="3600" dirty="0" smtClean="0">
                <a:ln>
                  <a:solidFill>
                    <a:srgbClr val="000000"/>
                  </a:solidFill>
                </a:ln>
              </a:rPr>
              <a:t>hat </a:t>
            </a:r>
            <a:r>
              <a:rPr lang="de-CH" sz="3600" dirty="0">
                <a:ln>
                  <a:solidFill>
                    <a:srgbClr val="000000"/>
                  </a:solidFill>
                </a:ln>
              </a:rPr>
              <a:t>keine Macht mehr über ihn.“</a:t>
            </a:r>
          </a:p>
        </p:txBody>
      </p:sp>
      <p:sp>
        <p:nvSpPr>
          <p:cNvPr id="933891" name="Rectangle 3"/>
          <p:cNvSpPr>
            <a:spLocks noChangeArrowheads="1"/>
          </p:cNvSpPr>
          <p:nvPr/>
        </p:nvSpPr>
        <p:spPr bwMode="auto">
          <a:xfrm>
            <a:off x="971598" y="2492896"/>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6,9</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962627353"/>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965091" cy="255454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„Ich war tot, aber jetzt lebe ich in alle Ewigkeit, und ich habe die Schlüssel zum Tod und zum Totenreich.“</a:t>
            </a:r>
          </a:p>
        </p:txBody>
      </p:sp>
      <p:sp>
        <p:nvSpPr>
          <p:cNvPr id="933891" name="Rectangle 3"/>
          <p:cNvSpPr>
            <a:spLocks noChangeArrowheads="1"/>
          </p:cNvSpPr>
          <p:nvPr/>
        </p:nvSpPr>
        <p:spPr bwMode="auto">
          <a:xfrm>
            <a:off x="107504" y="3212976"/>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Offenbarung 1,18</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909201678"/>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965091"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„Gott hat Jesus aus der Gewalt des Todes befreit und hat ihn auferweckt; es zeigte sich, dass der Tod keine Macht über ihn hatte und ihn nicht festhalten konnte.“</a:t>
            </a:r>
          </a:p>
        </p:txBody>
      </p:sp>
      <p:sp>
        <p:nvSpPr>
          <p:cNvPr id="933891" name="Rectangle 3"/>
          <p:cNvSpPr>
            <a:spLocks noChangeArrowheads="1"/>
          </p:cNvSpPr>
          <p:nvPr/>
        </p:nvSpPr>
        <p:spPr bwMode="auto">
          <a:xfrm>
            <a:off x="1043608" y="2992477"/>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15,55</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72882769"/>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96000" b="-39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7" y="82367"/>
            <a:ext cx="9001000" cy="258532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5400" dirty="0">
                <a:ln>
                  <a:solidFill>
                    <a:srgbClr val="000000"/>
                  </a:solidFill>
                </a:ln>
              </a:rPr>
              <a:t>„Tod, wo ist dein Sieg? Tod, wo ist dein tödlicher Stachel?“</a:t>
            </a:r>
          </a:p>
        </p:txBody>
      </p:sp>
      <p:sp>
        <p:nvSpPr>
          <p:cNvPr id="933891" name="Rectangle 3"/>
          <p:cNvSpPr>
            <a:spLocks noChangeArrowheads="1"/>
          </p:cNvSpPr>
          <p:nvPr/>
        </p:nvSpPr>
        <p:spPr bwMode="auto">
          <a:xfrm>
            <a:off x="827584" y="2852936"/>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15,55</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807784049"/>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95536" y="188640"/>
            <a:ext cx="7992888" cy="387798"/>
          </a:xfrm>
          <a:noFill/>
        </p:spPr>
        <p:txBody>
          <a:bodyPr wrap="square" anchor="t">
            <a:spAutoFit/>
          </a:bodyPr>
          <a:lstStyle/>
          <a:p>
            <a:pPr marL="1117600" indent="-1117600" algn="l"/>
            <a:r>
              <a:rPr lang="de-DE" sz="2400" dirty="0">
                <a:ln>
                  <a:solidFill>
                    <a:srgbClr val="000000"/>
                  </a:solidFill>
                </a:ln>
                <a:solidFill>
                  <a:schemeClr val="bg1"/>
                </a:solidFill>
              </a:rPr>
              <a:t>I.    </a:t>
            </a:r>
            <a:r>
              <a:rPr lang="de-DE" sz="2400" dirty="0" smtClean="0">
                <a:ln>
                  <a:solidFill>
                    <a:srgbClr val="000000"/>
                  </a:solidFill>
                </a:ln>
                <a:solidFill>
                  <a:schemeClr val="bg1"/>
                </a:solidFill>
              </a:rPr>
              <a:t>Wir haben eine garantierte Zukunft…</a:t>
            </a:r>
            <a:endParaRPr lang="de-CH" sz="2400" dirty="0">
              <a:ln>
                <a:solidFill>
                  <a:srgbClr val="000000"/>
                </a:solidFill>
              </a:ln>
              <a:solidFill>
                <a:schemeClr val="bg1"/>
              </a:solidFill>
            </a:endParaRPr>
          </a:p>
        </p:txBody>
      </p:sp>
      <p:sp>
        <p:nvSpPr>
          <p:cNvPr id="3" name="Rectangle 2"/>
          <p:cNvSpPr txBox="1">
            <a:spLocks noChangeArrowheads="1"/>
          </p:cNvSpPr>
          <p:nvPr/>
        </p:nvSpPr>
        <p:spPr bwMode="auto">
          <a:xfrm>
            <a:off x="107504" y="1340768"/>
            <a:ext cx="8784976" cy="1175706"/>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marL="1117600" indent="-1117600" algn="l"/>
            <a:r>
              <a:rPr lang="de-DE" kern="0" dirty="0" smtClean="0">
                <a:ln>
                  <a:solidFill>
                    <a:srgbClr val="000000"/>
                  </a:solidFill>
                </a:ln>
                <a:solidFill>
                  <a:srgbClr val="FFFF00"/>
                </a:solidFill>
              </a:rPr>
              <a:t>B.    …denn wir bekommen einen neuen Körper</a:t>
            </a:r>
            <a:endParaRPr lang="de-CH" kern="0" dirty="0">
              <a:ln>
                <a:solidFill>
                  <a:srgbClr val="000000"/>
                </a:solidFill>
              </a:ln>
              <a:solidFill>
                <a:srgbClr val="FFFF00"/>
              </a:solidFill>
            </a:endParaRPr>
          </a:p>
        </p:txBody>
      </p:sp>
    </p:spTree>
    <p:extLst>
      <p:ext uri="{BB962C8B-B14F-4D97-AF65-F5344CB8AC3E}">
        <p14:creationId xmlns:p14="http://schemas.microsoft.com/office/powerpoint/2010/main" val="580881336"/>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000" b="-1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547664" y="82367"/>
            <a:ext cx="7488832"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„Jesus wird unseren unvollkommenen Körper umwandeln und wird ihn seinem eigenen Körper gleichmachen, der Gottes Herrlichkeit widerspiegelt. Er hat die Macht dazu, genauso, wie er auch die Macht hat, das ganze Universum seiner Herrschaft zu unterstellen.“</a:t>
            </a:r>
          </a:p>
        </p:txBody>
      </p:sp>
      <p:sp>
        <p:nvSpPr>
          <p:cNvPr id="933891" name="Rectangle 3"/>
          <p:cNvSpPr>
            <a:spLocks noChangeArrowheads="1"/>
          </p:cNvSpPr>
          <p:nvPr/>
        </p:nvSpPr>
        <p:spPr bwMode="auto">
          <a:xfrm>
            <a:off x="971599" y="4365104"/>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Philipper-Brief 3,21</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13318082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965091"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„In die Erde wird ein irdischer Körper gelegt. Auferweckt </a:t>
            </a:r>
            <a:r>
              <a:rPr lang="de-CH" sz="4000" dirty="0" smtClean="0">
                <a:ln>
                  <a:solidFill>
                    <a:srgbClr val="000000"/>
                  </a:solidFill>
                </a:ln>
              </a:rPr>
              <a:t>wird</a:t>
            </a:r>
            <a:br>
              <a:rPr lang="de-CH" sz="4000" dirty="0" smtClean="0">
                <a:ln>
                  <a:solidFill>
                    <a:srgbClr val="000000"/>
                  </a:solidFill>
                </a:ln>
              </a:rPr>
            </a:br>
            <a:r>
              <a:rPr lang="de-CH" sz="4000" dirty="0" smtClean="0">
                <a:ln>
                  <a:solidFill>
                    <a:srgbClr val="000000"/>
                  </a:solidFill>
                </a:ln>
              </a:rPr>
              <a:t>ein </a:t>
            </a:r>
            <a:r>
              <a:rPr lang="de-CH" sz="4000" dirty="0">
                <a:ln>
                  <a:solidFill>
                    <a:srgbClr val="000000"/>
                  </a:solidFill>
                </a:ln>
              </a:rPr>
              <a:t>Körper, der durch Gottes Geist erneuert ist. Erst ist er schwach, dann aber voller Kraft“</a:t>
            </a:r>
          </a:p>
        </p:txBody>
      </p:sp>
      <p:sp>
        <p:nvSpPr>
          <p:cNvPr id="933891" name="Rectangle 3"/>
          <p:cNvSpPr>
            <a:spLocks noChangeArrowheads="1"/>
          </p:cNvSpPr>
          <p:nvPr/>
        </p:nvSpPr>
        <p:spPr bwMode="auto">
          <a:xfrm>
            <a:off x="958710" y="3429000"/>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15,43-44</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47084729"/>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251520" y="188640"/>
            <a:ext cx="8784976" cy="1323439"/>
          </a:xfrm>
          <a:noFill/>
        </p:spPr>
        <p:txBody>
          <a:bodyPr wrap="square" anchor="t">
            <a:spAutoFit/>
          </a:bodyPr>
          <a:lstStyle/>
          <a:p>
            <a:pPr marL="1117600" indent="-1117600" algn="l"/>
            <a:r>
              <a:rPr lang="de-DE" sz="5000" dirty="0" smtClean="0">
                <a:ln>
                  <a:solidFill>
                    <a:srgbClr val="000000"/>
                  </a:solidFill>
                </a:ln>
                <a:solidFill>
                  <a:schemeClr val="bg1"/>
                </a:solidFill>
              </a:rPr>
              <a:t>II.   Wir haben eine lebenswerte Gegenwart</a:t>
            </a:r>
            <a:endParaRPr lang="de-CH" sz="5000" dirty="0">
              <a:ln>
                <a:solidFill>
                  <a:srgbClr val="000000"/>
                </a:solidFill>
              </a:ln>
              <a:solidFill>
                <a:schemeClr val="bg1"/>
              </a:solidFill>
            </a:endParaRPr>
          </a:p>
        </p:txBody>
      </p:sp>
    </p:spTree>
    <p:extLst>
      <p:ext uri="{BB962C8B-B14F-4D97-AF65-F5344CB8AC3E}">
        <p14:creationId xmlns:p14="http://schemas.microsoft.com/office/powerpoint/2010/main" val="965090071"/>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965091"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„Durch die Taufe sind wir mit Christus gestorben und sind daher auch mit ihm begraben worden. Weil nun aber Christus durch die unvergleichlich herrliche Macht des Vaters von den Toten auferstanden ist, ist auch unser Leben neu geworden, und das bedeutet: Wir sollen jetzt ein neues Leben führen.“</a:t>
            </a:r>
          </a:p>
        </p:txBody>
      </p:sp>
      <p:sp>
        <p:nvSpPr>
          <p:cNvPr id="933891" name="Rectangle 3"/>
          <p:cNvSpPr>
            <a:spLocks noChangeArrowheads="1"/>
          </p:cNvSpPr>
          <p:nvPr/>
        </p:nvSpPr>
        <p:spPr bwMode="auto">
          <a:xfrm>
            <a:off x="827584" y="4221088"/>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6,4</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79215478"/>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2987824" y="82367"/>
            <a:ext cx="6120680"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„Wenn jemand zu Christus gehört, ist er eine neue Schöpfung. Das Alte ist vergangen; etwas ganz Neues hat begonnen!“</a:t>
            </a:r>
          </a:p>
        </p:txBody>
      </p:sp>
      <p:sp>
        <p:nvSpPr>
          <p:cNvPr id="933891" name="Rectangle 3"/>
          <p:cNvSpPr>
            <a:spLocks noChangeArrowheads="1"/>
          </p:cNvSpPr>
          <p:nvPr/>
        </p:nvSpPr>
        <p:spPr bwMode="auto">
          <a:xfrm>
            <a:off x="899592" y="3068960"/>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2.Korinther-Brief 5,17</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45389652"/>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929166" cy="156966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„Herr, uns ist eingefallen, dass dieser Betrüger, als er noch lebte, behauptet hat: ›Nach drei Tagen werde ich auferstehen.‹“</a:t>
            </a:r>
          </a:p>
        </p:txBody>
      </p:sp>
      <p:sp>
        <p:nvSpPr>
          <p:cNvPr id="933891" name="Rectangle 3"/>
          <p:cNvSpPr>
            <a:spLocks noChangeArrowheads="1"/>
          </p:cNvSpPr>
          <p:nvPr/>
        </p:nvSpPr>
        <p:spPr bwMode="auto">
          <a:xfrm>
            <a:off x="827584" y="2132856"/>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Matthäus-Evangelium 27,63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247991773"/>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95536" y="188640"/>
            <a:ext cx="7992888" cy="387798"/>
          </a:xfrm>
          <a:noFill/>
        </p:spPr>
        <p:txBody>
          <a:bodyPr wrap="square" anchor="t">
            <a:spAutoFit/>
          </a:bodyPr>
          <a:lstStyle/>
          <a:p>
            <a:pPr marL="1117600" indent="-1117600" algn="l"/>
            <a:r>
              <a:rPr lang="de-DE" sz="2400" dirty="0" smtClean="0">
                <a:ln>
                  <a:solidFill>
                    <a:srgbClr val="000000"/>
                  </a:solidFill>
                </a:ln>
                <a:solidFill>
                  <a:schemeClr val="bg1"/>
                </a:solidFill>
              </a:rPr>
              <a:t>II.    Wir haben eine lebenswerte Gegenwart…</a:t>
            </a:r>
            <a:endParaRPr lang="de-CH" sz="2400" dirty="0">
              <a:ln>
                <a:solidFill>
                  <a:srgbClr val="000000"/>
                </a:solidFill>
              </a:ln>
              <a:solidFill>
                <a:schemeClr val="bg1"/>
              </a:solidFill>
            </a:endParaRPr>
          </a:p>
        </p:txBody>
      </p:sp>
      <p:sp>
        <p:nvSpPr>
          <p:cNvPr id="3" name="Rectangle 2"/>
          <p:cNvSpPr txBox="1">
            <a:spLocks noChangeArrowheads="1"/>
          </p:cNvSpPr>
          <p:nvPr/>
        </p:nvSpPr>
        <p:spPr bwMode="auto">
          <a:xfrm>
            <a:off x="539552" y="1340768"/>
            <a:ext cx="8496944" cy="1175706"/>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marL="1117600" indent="-1117600" algn="l"/>
            <a:r>
              <a:rPr lang="de-DE" kern="0" dirty="0" smtClean="0">
                <a:ln>
                  <a:solidFill>
                    <a:srgbClr val="000000"/>
                  </a:solidFill>
                </a:ln>
                <a:solidFill>
                  <a:srgbClr val="FFFF00"/>
                </a:solidFill>
              </a:rPr>
              <a:t>A.    …weil wir einen lebenden Gott haben</a:t>
            </a:r>
            <a:endParaRPr lang="de-CH" kern="0" dirty="0">
              <a:ln>
                <a:solidFill>
                  <a:srgbClr val="000000"/>
                </a:solidFill>
              </a:ln>
              <a:solidFill>
                <a:srgbClr val="FFFF00"/>
              </a:solidFill>
            </a:endParaRPr>
          </a:p>
        </p:txBody>
      </p:sp>
    </p:spTree>
    <p:extLst>
      <p:ext uri="{BB962C8B-B14F-4D97-AF65-F5344CB8AC3E}">
        <p14:creationId xmlns:p14="http://schemas.microsoft.com/office/powerpoint/2010/main" val="2941690199"/>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2000" r="-2000"/>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8496944" cy="258532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5400" dirty="0">
                <a:ln>
                  <a:solidFill>
                    <a:srgbClr val="000000"/>
                  </a:solidFill>
                </a:ln>
              </a:rPr>
              <a:t>„Durch die Kraft seines Wortes trägt er das ganze Universum.“</a:t>
            </a:r>
          </a:p>
        </p:txBody>
      </p:sp>
      <p:sp>
        <p:nvSpPr>
          <p:cNvPr id="947203" name="Rectangle 3"/>
          <p:cNvSpPr>
            <a:spLocks noChangeArrowheads="1"/>
          </p:cNvSpPr>
          <p:nvPr/>
        </p:nvSpPr>
        <p:spPr bwMode="auto">
          <a:xfrm>
            <a:off x="868756" y="2852936"/>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Hebräer 1,3</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255886257"/>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8496944"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„Jesus ist ja nicht ein </a:t>
            </a:r>
            <a:r>
              <a:rPr lang="de-CH" sz="3200" dirty="0" err="1" smtClean="0">
                <a:ln>
                  <a:solidFill>
                    <a:srgbClr val="000000"/>
                  </a:solidFill>
                </a:ln>
              </a:rPr>
              <a:t>Hoherpriester</a:t>
            </a:r>
            <a:r>
              <a:rPr lang="de-CH" sz="3200" dirty="0" smtClean="0">
                <a:ln>
                  <a:solidFill>
                    <a:srgbClr val="000000"/>
                  </a:solidFill>
                </a:ln>
              </a:rPr>
              <a:t>,</a:t>
            </a:r>
            <a:br>
              <a:rPr lang="de-CH" sz="3200" dirty="0" smtClean="0">
                <a:ln>
                  <a:solidFill>
                    <a:srgbClr val="000000"/>
                  </a:solidFill>
                </a:ln>
              </a:rPr>
            </a:br>
            <a:r>
              <a:rPr lang="de-CH" sz="3200" dirty="0" smtClean="0">
                <a:ln>
                  <a:solidFill>
                    <a:srgbClr val="000000"/>
                  </a:solidFill>
                </a:ln>
              </a:rPr>
              <a:t>der </a:t>
            </a:r>
            <a:r>
              <a:rPr lang="de-CH" sz="3200" dirty="0">
                <a:ln>
                  <a:solidFill>
                    <a:srgbClr val="000000"/>
                  </a:solidFill>
                </a:ln>
              </a:rPr>
              <a:t>uns in unserer Schwachheit nicht verstehen könnte. Vielmehr war er – genau wie wir – Versuchungen aller Art ausgesetzt, allerdings mit dem entscheidenden Unterschied, dass er ohne Sünde blieb.“</a:t>
            </a:r>
          </a:p>
        </p:txBody>
      </p:sp>
      <p:sp>
        <p:nvSpPr>
          <p:cNvPr id="947203" name="Rectangle 3"/>
          <p:cNvSpPr>
            <a:spLocks noChangeArrowheads="1"/>
          </p:cNvSpPr>
          <p:nvPr/>
        </p:nvSpPr>
        <p:spPr bwMode="auto">
          <a:xfrm>
            <a:off x="899592" y="4636087"/>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Hebräer 4,15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007310571"/>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47202" name="Rectangle 2"/>
          <p:cNvSpPr>
            <a:spLocks noGrp="1" noChangeArrowheads="1"/>
          </p:cNvSpPr>
          <p:nvPr>
            <p:ph type="ctrTitle"/>
          </p:nvPr>
        </p:nvSpPr>
        <p:spPr>
          <a:xfrm>
            <a:off x="35496" y="33586"/>
            <a:ext cx="8136904"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„Wir wollen also voll Zuversicht vor den Thron unseres gnädigen Gottes treten, damit er uns sein Erbarmen schenkt und uns seine Gnade erfahren lässt und wir zur rechten Zeit die Hilfe bekommen, die wir brauchen.“</a:t>
            </a:r>
          </a:p>
        </p:txBody>
      </p:sp>
      <p:sp>
        <p:nvSpPr>
          <p:cNvPr id="947203" name="Rectangle 3"/>
          <p:cNvSpPr>
            <a:spLocks noChangeArrowheads="1"/>
          </p:cNvSpPr>
          <p:nvPr/>
        </p:nvSpPr>
        <p:spPr bwMode="auto">
          <a:xfrm>
            <a:off x="872519" y="4581128"/>
            <a:ext cx="7993062"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Hebräer 4,16</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570190289"/>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4000" r="-4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317019" cy="304698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„Christus steht hoch über allen Mächten und Gewalten, hoch über allem, was Autorität besitzt und Einfluss </a:t>
            </a:r>
            <a:r>
              <a:rPr lang="de-CH" sz="3200" dirty="0" smtClean="0">
                <a:ln>
                  <a:solidFill>
                    <a:srgbClr val="000000"/>
                  </a:solidFill>
                </a:ln>
              </a:rPr>
              <a:t>ausübt;</a:t>
            </a:r>
            <a:br>
              <a:rPr lang="de-CH" sz="3200" dirty="0" smtClean="0">
                <a:ln>
                  <a:solidFill>
                    <a:srgbClr val="000000"/>
                  </a:solidFill>
                </a:ln>
              </a:rPr>
            </a:br>
            <a:r>
              <a:rPr lang="de-CH" sz="3200" dirty="0" smtClean="0">
                <a:ln>
                  <a:solidFill>
                    <a:srgbClr val="000000"/>
                  </a:solidFill>
                </a:ln>
              </a:rPr>
              <a:t>er </a:t>
            </a:r>
            <a:r>
              <a:rPr lang="de-CH" sz="3200" dirty="0">
                <a:ln>
                  <a:solidFill>
                    <a:srgbClr val="000000"/>
                  </a:solidFill>
                </a:ln>
              </a:rPr>
              <a:t>herrscht über alles, was Rang und Namen hat – nicht nur in dieser Welt, sondern auch in der zukünftigen.“</a:t>
            </a:r>
          </a:p>
        </p:txBody>
      </p:sp>
      <p:sp>
        <p:nvSpPr>
          <p:cNvPr id="933891" name="Rectangle 3"/>
          <p:cNvSpPr>
            <a:spLocks noChangeArrowheads="1"/>
          </p:cNvSpPr>
          <p:nvPr/>
        </p:nvSpPr>
        <p:spPr bwMode="auto">
          <a:xfrm>
            <a:off x="899592" y="3356992"/>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1,21</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99321027"/>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79512" y="44450"/>
            <a:ext cx="8784976"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6000" dirty="0" smtClean="0">
                <a:ln>
                  <a:solidFill>
                    <a:srgbClr val="000000"/>
                  </a:solidFill>
                </a:ln>
              </a:rPr>
              <a:t>„Gott </a:t>
            </a:r>
            <a:r>
              <a:rPr lang="de-CH" sz="6000" dirty="0">
                <a:ln>
                  <a:solidFill>
                    <a:srgbClr val="000000"/>
                  </a:solidFill>
                </a:ln>
              </a:rPr>
              <a:t>ist für uns; wer kann uns da noch etwas anhaben?“</a:t>
            </a:r>
          </a:p>
        </p:txBody>
      </p:sp>
      <p:sp>
        <p:nvSpPr>
          <p:cNvPr id="933891" name="Rectangle 3"/>
          <p:cNvSpPr>
            <a:spLocks noChangeArrowheads="1"/>
          </p:cNvSpPr>
          <p:nvPr/>
        </p:nvSpPr>
        <p:spPr bwMode="auto">
          <a:xfrm>
            <a:off x="894237"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8,31</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340307604"/>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79512" y="44450"/>
            <a:ext cx="8784976" cy="2862322"/>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600" dirty="0">
                <a:ln>
                  <a:solidFill>
                    <a:srgbClr val="000000"/>
                  </a:solidFill>
                </a:ln>
              </a:rPr>
              <a:t>„Was kann uns da noch von Christus und seiner Liebe trennen? Not? Angst? Verfolgung? Hunger? Entbehrungen? </a:t>
            </a:r>
            <a:r>
              <a:rPr lang="de-CH" sz="3600" dirty="0" smtClean="0">
                <a:ln>
                  <a:solidFill>
                    <a:srgbClr val="000000"/>
                  </a:solidFill>
                </a:ln>
              </a:rPr>
              <a:t>Lebensgefahr?</a:t>
            </a:r>
            <a:br>
              <a:rPr lang="de-CH" sz="3600" dirty="0" smtClean="0">
                <a:ln>
                  <a:solidFill>
                    <a:srgbClr val="000000"/>
                  </a:solidFill>
                </a:ln>
              </a:rPr>
            </a:br>
            <a:r>
              <a:rPr lang="de-CH" sz="3600" dirty="0" smtClean="0">
                <a:ln>
                  <a:solidFill>
                    <a:srgbClr val="000000"/>
                  </a:solidFill>
                </a:ln>
              </a:rPr>
              <a:t>Das </a:t>
            </a:r>
            <a:r>
              <a:rPr lang="de-CH" sz="3600" dirty="0">
                <a:ln>
                  <a:solidFill>
                    <a:srgbClr val="000000"/>
                  </a:solidFill>
                </a:ln>
              </a:rPr>
              <a:t>Schwert des Henkers?“</a:t>
            </a:r>
          </a:p>
        </p:txBody>
      </p:sp>
      <p:sp>
        <p:nvSpPr>
          <p:cNvPr id="933891" name="Rectangle 3"/>
          <p:cNvSpPr>
            <a:spLocks noChangeArrowheads="1"/>
          </p:cNvSpPr>
          <p:nvPr/>
        </p:nvSpPr>
        <p:spPr bwMode="auto">
          <a:xfrm>
            <a:off x="901597" y="5229200"/>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8,35</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713081305"/>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79512" y="44450"/>
            <a:ext cx="8928992" cy="452431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„Ja, ich bin überzeugt, dass weder Tod noch Leben, weder Engel noch unsichtbare Mächte, weder Gegenwärtiges noch Zukünftiges, noch gottfeindliche Kräfte, weder Hohes noch Tiefes, noch sonst irgendetwas in der ganzen </a:t>
            </a:r>
            <a:r>
              <a:rPr lang="de-CH" sz="3200" dirty="0" smtClean="0">
                <a:ln>
                  <a:solidFill>
                    <a:srgbClr val="000000"/>
                  </a:solidFill>
                </a:ln>
              </a:rPr>
              <a:t>Schöpfung</a:t>
            </a:r>
            <a:br>
              <a:rPr lang="de-CH" sz="3200" dirty="0" smtClean="0">
                <a:ln>
                  <a:solidFill>
                    <a:srgbClr val="000000"/>
                  </a:solidFill>
                </a:ln>
              </a:rPr>
            </a:br>
            <a:r>
              <a:rPr lang="de-CH" sz="3200" dirty="0" smtClean="0">
                <a:ln>
                  <a:solidFill>
                    <a:srgbClr val="000000"/>
                  </a:solidFill>
                </a:ln>
              </a:rPr>
              <a:t>uns </a:t>
            </a:r>
            <a:r>
              <a:rPr lang="de-CH" sz="3200" dirty="0">
                <a:ln>
                  <a:solidFill>
                    <a:srgbClr val="000000"/>
                  </a:solidFill>
                </a:ln>
              </a:rPr>
              <a:t>je von der Liebe Gottes trennen kann, die uns geschenkt ist in Jesus Christus, unserem Herrn.“</a:t>
            </a:r>
          </a:p>
        </p:txBody>
      </p:sp>
      <p:sp>
        <p:nvSpPr>
          <p:cNvPr id="933891" name="Rectangle 3"/>
          <p:cNvSpPr>
            <a:spLocks noChangeArrowheads="1"/>
          </p:cNvSpPr>
          <p:nvPr/>
        </p:nvSpPr>
        <p:spPr bwMode="auto">
          <a:xfrm>
            <a:off x="894237" y="515719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Römer-Brief 8,38-39</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837396956"/>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95536" y="188640"/>
            <a:ext cx="7992888" cy="387798"/>
          </a:xfrm>
          <a:noFill/>
        </p:spPr>
        <p:txBody>
          <a:bodyPr wrap="square" anchor="t">
            <a:spAutoFit/>
          </a:bodyPr>
          <a:lstStyle/>
          <a:p>
            <a:pPr marL="1117600" indent="-1117600" algn="l"/>
            <a:r>
              <a:rPr lang="de-DE" sz="2400" dirty="0" smtClean="0">
                <a:ln>
                  <a:solidFill>
                    <a:srgbClr val="000000"/>
                  </a:solidFill>
                </a:ln>
                <a:solidFill>
                  <a:schemeClr val="bg1"/>
                </a:solidFill>
              </a:rPr>
              <a:t>II.    Wir haben eine lebenswerte Gegenwart…</a:t>
            </a:r>
            <a:endParaRPr lang="de-CH" sz="2400" dirty="0">
              <a:ln>
                <a:solidFill>
                  <a:srgbClr val="000000"/>
                </a:solidFill>
              </a:ln>
              <a:solidFill>
                <a:schemeClr val="bg1"/>
              </a:solidFill>
            </a:endParaRPr>
          </a:p>
        </p:txBody>
      </p:sp>
      <p:sp>
        <p:nvSpPr>
          <p:cNvPr id="3" name="Rectangle 2"/>
          <p:cNvSpPr txBox="1">
            <a:spLocks noChangeArrowheads="1"/>
          </p:cNvSpPr>
          <p:nvPr/>
        </p:nvSpPr>
        <p:spPr bwMode="auto">
          <a:xfrm>
            <a:off x="395536" y="1340768"/>
            <a:ext cx="8424936" cy="1175706"/>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marL="1117600" indent="-1117600" algn="l"/>
            <a:r>
              <a:rPr lang="de-DE" kern="0" dirty="0" smtClean="0">
                <a:ln>
                  <a:solidFill>
                    <a:srgbClr val="000000"/>
                  </a:solidFill>
                </a:ln>
                <a:solidFill>
                  <a:srgbClr val="FFFF00"/>
                </a:solidFill>
              </a:rPr>
              <a:t>B.    …weil wir nichts zu verlieren haben</a:t>
            </a:r>
            <a:endParaRPr lang="de-CH" kern="0" dirty="0">
              <a:ln>
                <a:solidFill>
                  <a:srgbClr val="000000"/>
                </a:solidFill>
              </a:ln>
              <a:solidFill>
                <a:srgbClr val="FFFF00"/>
              </a:solidFill>
            </a:endParaRPr>
          </a:p>
        </p:txBody>
      </p:sp>
    </p:spTree>
    <p:extLst>
      <p:ext uri="{BB962C8B-B14F-4D97-AF65-F5344CB8AC3E}">
        <p14:creationId xmlns:p14="http://schemas.microsoft.com/office/powerpoint/2010/main" val="4249913779"/>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35496" y="44624"/>
            <a:ext cx="9072595" cy="5016758"/>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smtClean="0">
                <a:ln>
                  <a:solidFill>
                    <a:srgbClr val="000000"/>
                  </a:solidFill>
                </a:ln>
              </a:rPr>
              <a:t>In </a:t>
            </a:r>
            <a:r>
              <a:rPr lang="de-CH" sz="3200" dirty="0">
                <a:ln>
                  <a:solidFill>
                    <a:srgbClr val="000000"/>
                  </a:solidFill>
                </a:ln>
              </a:rPr>
              <a:t>Ephesus hatte ich mit Gegnern des Evangeliums eine Auseinandersetzung, die wie ein Kampf mit wilden Tieren war, ein Kampf auf Leben und Tod. Weshalb hätte ich mich darauf einlassen sollen, wenn ich nicht überzeugt wäre, dass es eine Auferstehung der Toten gibt? Wenn die Toten nicht auferstehen, können wir es gleich mit denen halten, die sagen: »Kommt, wir essen und trinken, denn morgen sind wir tot!«</a:t>
            </a:r>
          </a:p>
        </p:txBody>
      </p:sp>
      <p:sp>
        <p:nvSpPr>
          <p:cNvPr id="933891" name="Rectangle 3"/>
          <p:cNvSpPr>
            <a:spLocks noChangeArrowheads="1"/>
          </p:cNvSpPr>
          <p:nvPr/>
        </p:nvSpPr>
        <p:spPr bwMode="auto">
          <a:xfrm>
            <a:off x="971599" y="5085184"/>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15,32</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86341250"/>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107505" y="44450"/>
            <a:ext cx="8352927" cy="403187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„Befiehl deshalb bitte, dass das Grab bis zum dritten Tag bewacht wird! Sonst könnten seine Jünger kommen und den Leichnam stehlen und dann dem Volk gegenüber behaupten, er sei von den Toten auferstanden. Dieser zweite Betrug wäre noch schlimmer als der erste.“</a:t>
            </a:r>
          </a:p>
        </p:txBody>
      </p:sp>
      <p:sp>
        <p:nvSpPr>
          <p:cNvPr id="933891" name="Rectangle 3"/>
          <p:cNvSpPr>
            <a:spLocks noChangeArrowheads="1"/>
          </p:cNvSpPr>
          <p:nvPr/>
        </p:nvSpPr>
        <p:spPr bwMode="auto">
          <a:xfrm>
            <a:off x="899592" y="4077072"/>
            <a:ext cx="7993063" cy="400110"/>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Matthäus-Evangelium 27,64</a:t>
            </a:r>
            <a:endParaRPr lang="de-CH" sz="20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833978607"/>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965091"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„Wenn wir leben, leben wir für den Herrn, und auch wenn wir sterben, gehören wir dem Herrn. Im Leben wie im Sterben gehören wir dem Herrn.“</a:t>
            </a:r>
          </a:p>
        </p:txBody>
      </p:sp>
      <p:sp>
        <p:nvSpPr>
          <p:cNvPr id="933891" name="Rectangle 3"/>
          <p:cNvSpPr>
            <a:spLocks noChangeArrowheads="1"/>
          </p:cNvSpPr>
          <p:nvPr/>
        </p:nvSpPr>
        <p:spPr bwMode="auto">
          <a:xfrm>
            <a:off x="755576" y="3212976"/>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14,8</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106118083"/>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82367"/>
            <a:ext cx="8965091" cy="341632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5400" dirty="0">
                <a:ln>
                  <a:solidFill>
                    <a:srgbClr val="000000"/>
                  </a:solidFill>
                </a:ln>
              </a:rPr>
              <a:t>„Der Inhalt meines Lebens ist Christus, und deshalb ist Sterben für mich ein Gewinn.“</a:t>
            </a:r>
          </a:p>
        </p:txBody>
      </p:sp>
      <p:sp>
        <p:nvSpPr>
          <p:cNvPr id="933891" name="Rectangle 3"/>
          <p:cNvSpPr>
            <a:spLocks noChangeArrowheads="1"/>
          </p:cNvSpPr>
          <p:nvPr/>
        </p:nvSpPr>
        <p:spPr bwMode="auto">
          <a:xfrm>
            <a:off x="827584" y="3429000"/>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Philipper-Brief 1,21</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436033909"/>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79388" y="333375"/>
            <a:ext cx="8496300" cy="1007393"/>
          </a:xfrm>
        </p:spPr>
        <p:txBody>
          <a:bodyPr/>
          <a:lstStyle/>
          <a:p>
            <a:pPr algn="l"/>
            <a:r>
              <a:rPr lang="de-CH" sz="7200" dirty="0">
                <a:ln>
                  <a:solidFill>
                    <a:srgbClr val="000000"/>
                  </a:solidFill>
                </a:ln>
                <a:solidFill>
                  <a:schemeClr val="bg1"/>
                </a:solidFill>
              </a:rPr>
              <a:t>Schlussgedanke</a:t>
            </a:r>
            <a:r>
              <a:rPr lang="de-DE" sz="7200" dirty="0">
                <a:solidFill>
                  <a:schemeClr val="bg1"/>
                </a:solidFill>
              </a:rPr>
              <a:t> </a:t>
            </a:r>
            <a:endParaRPr lang="de-CH" sz="7200" dirty="0">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307677"/>
            <a:ext cx="5220675" cy="6001643"/>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„Gepriesen sei Gott, der Vater unseres Herrn Jesus Christus! In seinem grossen Erbarmen hat er uns durch die Auferstehung Jesu Christi von den Toten ein neues Leben geschenkt. Wir sind von neuem geboren und haben jetzt eine sichere Hoffnung.“</a:t>
            </a:r>
          </a:p>
        </p:txBody>
      </p:sp>
      <p:sp>
        <p:nvSpPr>
          <p:cNvPr id="933891" name="Rectangle 3"/>
          <p:cNvSpPr>
            <a:spLocks noChangeArrowheads="1"/>
          </p:cNvSpPr>
          <p:nvPr/>
        </p:nvSpPr>
        <p:spPr bwMode="auto">
          <a:xfrm>
            <a:off x="956804" y="5473210"/>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1.Petrus-Brief 1,3</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729861664"/>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7000" r="-7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27384"/>
            <a:ext cx="8965091" cy="4524315"/>
          </a:xfrm>
          <a:solidFill>
            <a:schemeClr val="bg1">
              <a:alpha val="38000"/>
            </a:schemeClr>
          </a:solid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solidFill>
                  <a:srgbClr val="FFFF00"/>
                </a:solidFill>
              </a:rPr>
              <a:t>„Was ich bezeuge, ist nichts anderes als das, was die Propheten angekündigt haben und wovon bereits Mose gesprochen hat: dass nämlich der Messias leiden und sterben müsse und dass er als Erster von den Toten auferstehen werde, um dann allen Völkern das Licht des Evangeliums zu bringen, sowohl dem jüdischen Volk als auch den anderen Völkern.“</a:t>
            </a:r>
          </a:p>
        </p:txBody>
      </p:sp>
      <p:sp>
        <p:nvSpPr>
          <p:cNvPr id="933891" name="Rectangle 3"/>
          <p:cNvSpPr>
            <a:spLocks noChangeArrowheads="1"/>
          </p:cNvSpPr>
          <p:nvPr/>
        </p:nvSpPr>
        <p:spPr bwMode="auto">
          <a:xfrm>
            <a:off x="5580112" y="5301208"/>
            <a:ext cx="3384550" cy="369332"/>
          </a:xfrm>
          <a:prstGeom prst="rect">
            <a:avLst/>
          </a:prstGeom>
          <a:solidFill>
            <a:schemeClr val="bg1">
              <a:alpha val="30000"/>
            </a:schemeClr>
          </a:solidFill>
          <a:ln w="9525" algn="ctr">
            <a:noFill/>
            <a:miter lim="800000"/>
            <a:headEnd/>
            <a:tailEnd/>
          </a:ln>
          <a:effectLst>
            <a:outerShdw dist="35921" dir="2700000" algn="ctr" rotWithShape="0">
              <a:srgbClr val="000000"/>
            </a:outerShdw>
          </a:effectLst>
        </p:spPr>
        <p:txBody>
          <a:bodyPr wrap="square">
            <a:spAutoFit/>
          </a:bodyPr>
          <a:lstStyle/>
          <a:p>
            <a:pPr algn="r">
              <a:spcBef>
                <a:spcPct val="50000"/>
              </a:spcBef>
            </a:pPr>
            <a:r>
              <a:rPr lang="de-CH" sz="1800" dirty="0" smtClean="0">
                <a:ln>
                  <a:solidFill>
                    <a:srgbClr val="000000"/>
                  </a:solidFill>
                </a:ln>
                <a:solidFill>
                  <a:srgbClr val="FFFF00"/>
                </a:solidFill>
                <a:latin typeface="Arial Rounded MT Bold" pitchFamily="34" charset="0"/>
              </a:rPr>
              <a:t>Apostelgeschichte 26,22-23</a:t>
            </a:r>
            <a:endParaRPr lang="de-CH" sz="1800" dirty="0">
              <a:ln>
                <a:solidFill>
                  <a:srgbClr val="000000"/>
                </a:solidFill>
              </a:ln>
              <a:solidFill>
                <a:srgbClr val="FFFF00"/>
              </a:solidFill>
              <a:latin typeface="Arial Rounded MT Bold" pitchFamily="34" charset="0"/>
            </a:endParaRPr>
          </a:p>
        </p:txBody>
      </p:sp>
    </p:spTree>
    <p:extLst>
      <p:ext uri="{BB962C8B-B14F-4D97-AF65-F5344CB8AC3E}">
        <p14:creationId xmlns:p14="http://schemas.microsoft.com/office/powerpoint/2010/main" val="710278633"/>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7000" r="-17000"/>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5" y="-27384"/>
            <a:ext cx="8965091" cy="3170099"/>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4000" dirty="0">
                <a:ln>
                  <a:solidFill>
                    <a:srgbClr val="000000"/>
                  </a:solidFill>
                </a:ln>
              </a:rPr>
              <a:t>„Wenn Christus nicht auferstanden ist, ist euer Glaube eine Illusion; die Schuld, die ihr durch eure Sünden auf euch geladen habt, liegt dann immer noch auf euch.“</a:t>
            </a:r>
          </a:p>
        </p:txBody>
      </p:sp>
      <p:sp>
        <p:nvSpPr>
          <p:cNvPr id="933891" name="Rectangle 3"/>
          <p:cNvSpPr>
            <a:spLocks noChangeArrowheads="1"/>
          </p:cNvSpPr>
          <p:nvPr/>
        </p:nvSpPr>
        <p:spPr bwMode="auto">
          <a:xfrm>
            <a:off x="827584" y="3284984"/>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15,17</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3691857906"/>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71406" y="93980"/>
            <a:ext cx="8893256" cy="3539430"/>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3200" dirty="0">
                <a:ln>
                  <a:solidFill>
                    <a:srgbClr val="000000"/>
                  </a:solidFill>
                </a:ln>
              </a:rPr>
              <a:t>„Ihr wurdet zusammen mit Jesus begraben, als ihr getauft wurdet, und weil ihr mit ihm verbunden seid, seid ihr dann auch zusammen mit ihm auferweckt worden. Denn ihr habt auf die Macht </a:t>
            </a:r>
            <a:r>
              <a:rPr lang="de-CH" sz="3200" dirty="0" smtClean="0">
                <a:ln>
                  <a:solidFill>
                    <a:srgbClr val="000000"/>
                  </a:solidFill>
                </a:ln>
              </a:rPr>
              <a:t>Gottes</a:t>
            </a:r>
            <a:br>
              <a:rPr lang="de-CH" sz="3200" dirty="0" smtClean="0">
                <a:ln>
                  <a:solidFill>
                    <a:srgbClr val="000000"/>
                  </a:solidFill>
                </a:ln>
              </a:rPr>
            </a:br>
            <a:r>
              <a:rPr lang="de-CH" sz="3200" dirty="0" smtClean="0">
                <a:ln>
                  <a:solidFill>
                    <a:srgbClr val="000000"/>
                  </a:solidFill>
                </a:ln>
              </a:rPr>
              <a:t>vertraut</a:t>
            </a:r>
            <a:r>
              <a:rPr lang="de-CH" sz="3200" dirty="0">
                <a:ln>
                  <a:solidFill>
                    <a:srgbClr val="000000"/>
                  </a:solidFill>
                </a:ln>
              </a:rPr>
              <a:t>, der Christus von den Toten auferweckt hat.“</a:t>
            </a:r>
          </a:p>
        </p:txBody>
      </p:sp>
      <p:sp>
        <p:nvSpPr>
          <p:cNvPr id="933891" name="Rectangle 3"/>
          <p:cNvSpPr>
            <a:spLocks noChangeArrowheads="1"/>
          </p:cNvSpPr>
          <p:nvPr/>
        </p:nvSpPr>
        <p:spPr bwMode="auto">
          <a:xfrm>
            <a:off x="971598" y="4293096"/>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2,12</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1986910235"/>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79512" y="188640"/>
            <a:ext cx="8784976" cy="1421928"/>
          </a:xfrm>
          <a:noFill/>
        </p:spPr>
        <p:txBody>
          <a:bodyPr wrap="square" anchor="t">
            <a:spAutoFit/>
          </a:bodyPr>
          <a:lstStyle/>
          <a:p>
            <a:pPr marL="1117600" indent="-1117600" algn="l"/>
            <a:r>
              <a:rPr lang="de-DE" sz="5400" dirty="0">
                <a:ln>
                  <a:solidFill>
                    <a:srgbClr val="000000"/>
                  </a:solidFill>
                </a:ln>
                <a:solidFill>
                  <a:schemeClr val="bg1"/>
                </a:solidFill>
              </a:rPr>
              <a:t>I.    </a:t>
            </a:r>
            <a:r>
              <a:rPr lang="de-DE" sz="5400" dirty="0" smtClean="0">
                <a:ln>
                  <a:solidFill>
                    <a:srgbClr val="000000"/>
                  </a:solidFill>
                </a:ln>
                <a:solidFill>
                  <a:schemeClr val="bg1"/>
                </a:solidFill>
              </a:rPr>
              <a:t>Wir haben eine garantierte Zukunft…</a:t>
            </a:r>
            <a:endParaRPr lang="de-CH" sz="5400" dirty="0">
              <a:ln>
                <a:solidFill>
                  <a:srgbClr val="000000"/>
                </a:solidFill>
              </a:ln>
              <a:solidFill>
                <a:schemeClr val="bg1"/>
              </a:solidFill>
            </a:endParaRPr>
          </a:p>
        </p:txBody>
      </p:sp>
    </p:spTree>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933890" name="Rectangle 2"/>
          <p:cNvSpPr>
            <a:spLocks noGrp="1" noChangeArrowheads="1"/>
          </p:cNvSpPr>
          <p:nvPr>
            <p:ph type="ctrTitle"/>
          </p:nvPr>
        </p:nvSpPr>
        <p:spPr>
          <a:xfrm>
            <a:off x="4860032" y="-35334"/>
            <a:ext cx="4283967" cy="4401205"/>
          </a:xfrm>
          <a:noFill/>
          <a:ln/>
          <a:effectLst>
            <a:outerShdw dist="35921" dir="2700000" algn="ctr" rotWithShape="0">
              <a:srgbClr val="000066"/>
            </a:outerShdw>
          </a:effectLst>
        </p:spPr>
        <p:txBody>
          <a:bodyPr wrap="square" anchor="t">
            <a:spAutoFit/>
          </a:bodyPr>
          <a:lstStyle/>
          <a:p>
            <a:pPr algn="l">
              <a:lnSpc>
                <a:spcPct val="100000"/>
              </a:lnSpc>
              <a:spcBef>
                <a:spcPct val="50000"/>
              </a:spcBef>
            </a:pPr>
            <a:r>
              <a:rPr lang="de-CH" sz="2800" dirty="0">
                <a:ln>
                  <a:solidFill>
                    <a:srgbClr val="000000"/>
                  </a:solidFill>
                </a:ln>
              </a:rPr>
              <a:t>„Christus ist von den Toten </a:t>
            </a:r>
            <a:r>
              <a:rPr lang="de-CH" sz="2800" dirty="0" smtClean="0">
                <a:ln>
                  <a:solidFill>
                    <a:srgbClr val="000000"/>
                  </a:solidFill>
                </a:ln>
              </a:rPr>
              <a:t>auferstanden! Er </a:t>
            </a:r>
            <a:r>
              <a:rPr lang="de-CH" sz="2800" dirty="0">
                <a:ln>
                  <a:solidFill>
                    <a:srgbClr val="000000"/>
                  </a:solidFill>
                </a:ln>
              </a:rPr>
              <a:t>ist der Erste, den Gott auferweckt hat, und seine Auferstehung gibt uns die Gewähr, dass auch die, die im Glauben an ihn gestorben sind, auferstehen werden.“</a:t>
            </a:r>
          </a:p>
        </p:txBody>
      </p:sp>
      <p:sp>
        <p:nvSpPr>
          <p:cNvPr id="933891" name="Rectangle 3"/>
          <p:cNvSpPr>
            <a:spLocks noChangeArrowheads="1"/>
          </p:cNvSpPr>
          <p:nvPr/>
        </p:nvSpPr>
        <p:spPr bwMode="auto">
          <a:xfrm>
            <a:off x="1011196" y="4509120"/>
            <a:ext cx="7993063" cy="369332"/>
          </a:xfrm>
          <a:prstGeom prst="rect">
            <a:avLst/>
          </a:prstGeom>
          <a:noFill/>
          <a:ln w="9525" algn="ctr">
            <a:noFill/>
            <a:miter lim="800000"/>
            <a:headEnd/>
            <a:tailEnd/>
          </a:ln>
          <a:effectLst>
            <a:outerShdw dist="35921" dir="2700000" algn="ctr" rotWithShape="0">
              <a:srgbClr val="000000"/>
            </a:outerShdw>
          </a:effec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1.Korinther-Brief 15,20</a:t>
            </a:r>
            <a:endParaRPr lang="de-CH" sz="1800" dirty="0">
              <a:ln>
                <a:solidFill>
                  <a:srgbClr val="000000"/>
                </a:solidFill>
              </a:ln>
              <a:solidFill>
                <a:srgbClr val="FFFFFF"/>
              </a:solidFill>
              <a:latin typeface="Arial Rounded MT Bold" pitchFamily="34" charset="0"/>
            </a:endParaRPr>
          </a:p>
        </p:txBody>
      </p:sp>
    </p:spTree>
    <p:extLst>
      <p:ext uri="{BB962C8B-B14F-4D97-AF65-F5344CB8AC3E}">
        <p14:creationId xmlns:p14="http://schemas.microsoft.com/office/powerpoint/2010/main" val="4086747972"/>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395536" y="188640"/>
            <a:ext cx="7992888" cy="387798"/>
          </a:xfrm>
          <a:noFill/>
        </p:spPr>
        <p:txBody>
          <a:bodyPr wrap="square" anchor="t">
            <a:spAutoFit/>
          </a:bodyPr>
          <a:lstStyle/>
          <a:p>
            <a:pPr marL="1117600" indent="-1117600" algn="l"/>
            <a:r>
              <a:rPr lang="de-DE" sz="2400" dirty="0">
                <a:ln>
                  <a:solidFill>
                    <a:srgbClr val="000000"/>
                  </a:solidFill>
                </a:ln>
                <a:solidFill>
                  <a:schemeClr val="bg1"/>
                </a:solidFill>
              </a:rPr>
              <a:t>I.    </a:t>
            </a:r>
            <a:r>
              <a:rPr lang="de-DE" sz="2400" dirty="0" smtClean="0">
                <a:ln>
                  <a:solidFill>
                    <a:srgbClr val="000000"/>
                  </a:solidFill>
                </a:ln>
                <a:solidFill>
                  <a:schemeClr val="bg1"/>
                </a:solidFill>
              </a:rPr>
              <a:t>Wir haben eine garantierte Zukunft…</a:t>
            </a:r>
            <a:endParaRPr lang="de-CH" sz="2400" dirty="0">
              <a:ln>
                <a:solidFill>
                  <a:srgbClr val="000000"/>
                </a:solidFill>
              </a:ln>
              <a:solidFill>
                <a:schemeClr val="bg1"/>
              </a:solidFill>
            </a:endParaRPr>
          </a:p>
        </p:txBody>
      </p:sp>
      <p:sp>
        <p:nvSpPr>
          <p:cNvPr id="3" name="Rectangle 2"/>
          <p:cNvSpPr txBox="1">
            <a:spLocks noChangeArrowheads="1"/>
          </p:cNvSpPr>
          <p:nvPr/>
        </p:nvSpPr>
        <p:spPr bwMode="auto">
          <a:xfrm>
            <a:off x="251520" y="1340768"/>
            <a:ext cx="8712968" cy="634020"/>
          </a:xfrm>
          <a:prstGeom prst="rect">
            <a:avLst/>
          </a:prstGeom>
          <a:noFill/>
          <a:ln w="9525">
            <a:noFill/>
            <a:miter lim="800000"/>
            <a:headEnd/>
            <a:tailEnd/>
          </a:ln>
          <a:effectLst>
            <a:outerShdw dist="35921" dir="2700000" algn="ctr" rotWithShape="0">
              <a:srgbClr val="000000"/>
            </a:outerShdw>
          </a:effectLst>
        </p:spPr>
        <p:txBody>
          <a:bodyPr vert="horz" wrap="square" lIns="91440" tIns="45720" rIns="91440" bIns="45720" numCol="1" anchor="t" anchorCtr="0" compatLnSpc="1">
            <a:prstTxWarp prst="textNoShape">
              <a:avLst/>
            </a:prstTxWarp>
            <a:spAutoFit/>
          </a:bodyPr>
          <a:lstStyle>
            <a:lvl1pPr algn="ctr" rtl="0" fontAlgn="base">
              <a:lnSpc>
                <a:spcPct val="80000"/>
              </a:lnSpc>
              <a:spcBef>
                <a:spcPct val="0"/>
              </a:spcBef>
              <a:spcAft>
                <a:spcPct val="0"/>
              </a:spcAft>
              <a:defRPr sz="4400">
                <a:solidFill>
                  <a:srgbClr val="FFFFFF"/>
                </a:solidFill>
                <a:latin typeface="+mj-lt"/>
                <a:ea typeface="+mj-ea"/>
                <a:cs typeface="+mj-cs"/>
              </a:defRPr>
            </a:lvl1pPr>
            <a:lvl2pPr algn="ctr" rtl="0" fontAlgn="base">
              <a:lnSpc>
                <a:spcPct val="80000"/>
              </a:lnSpc>
              <a:spcBef>
                <a:spcPct val="0"/>
              </a:spcBef>
              <a:spcAft>
                <a:spcPct val="0"/>
              </a:spcAft>
              <a:defRPr sz="4000">
                <a:solidFill>
                  <a:srgbClr val="FFFFFF"/>
                </a:solidFill>
                <a:latin typeface="Arial Rounded MT Bold" pitchFamily="34" charset="0"/>
              </a:defRPr>
            </a:lvl2pPr>
            <a:lvl3pPr algn="ctr" rtl="0" fontAlgn="base">
              <a:lnSpc>
                <a:spcPct val="80000"/>
              </a:lnSpc>
              <a:spcBef>
                <a:spcPct val="0"/>
              </a:spcBef>
              <a:spcAft>
                <a:spcPct val="0"/>
              </a:spcAft>
              <a:defRPr sz="4000">
                <a:solidFill>
                  <a:srgbClr val="FFFFFF"/>
                </a:solidFill>
                <a:latin typeface="Arial Rounded MT Bold" pitchFamily="34" charset="0"/>
              </a:defRPr>
            </a:lvl3pPr>
            <a:lvl4pPr algn="ctr" rtl="0" fontAlgn="base">
              <a:lnSpc>
                <a:spcPct val="80000"/>
              </a:lnSpc>
              <a:spcBef>
                <a:spcPct val="0"/>
              </a:spcBef>
              <a:spcAft>
                <a:spcPct val="0"/>
              </a:spcAft>
              <a:defRPr sz="4000">
                <a:solidFill>
                  <a:srgbClr val="FFFFFF"/>
                </a:solidFill>
                <a:latin typeface="Arial Rounded MT Bold" pitchFamily="34" charset="0"/>
              </a:defRPr>
            </a:lvl4pPr>
            <a:lvl5pPr algn="ctr" rtl="0" fontAlgn="base">
              <a:lnSpc>
                <a:spcPct val="80000"/>
              </a:lnSpc>
              <a:spcBef>
                <a:spcPct val="0"/>
              </a:spcBef>
              <a:spcAft>
                <a:spcPct val="0"/>
              </a:spcAft>
              <a:defRPr sz="4000">
                <a:solidFill>
                  <a:srgbClr val="FFFFFF"/>
                </a:solidFill>
                <a:latin typeface="Arial Rounded MT Bold" pitchFamily="34" charset="0"/>
              </a:defRPr>
            </a:lvl5pPr>
            <a:lvl6pPr marL="457200" algn="ctr" rtl="0" fontAlgn="base">
              <a:lnSpc>
                <a:spcPct val="80000"/>
              </a:lnSpc>
              <a:spcBef>
                <a:spcPct val="0"/>
              </a:spcBef>
              <a:spcAft>
                <a:spcPct val="0"/>
              </a:spcAft>
              <a:defRPr sz="4000">
                <a:solidFill>
                  <a:srgbClr val="FFFFFF"/>
                </a:solidFill>
                <a:latin typeface="Arial Rounded MT Bold" pitchFamily="34" charset="0"/>
              </a:defRPr>
            </a:lvl6pPr>
            <a:lvl7pPr marL="914400" algn="ctr" rtl="0" fontAlgn="base">
              <a:lnSpc>
                <a:spcPct val="80000"/>
              </a:lnSpc>
              <a:spcBef>
                <a:spcPct val="0"/>
              </a:spcBef>
              <a:spcAft>
                <a:spcPct val="0"/>
              </a:spcAft>
              <a:defRPr sz="4000">
                <a:solidFill>
                  <a:srgbClr val="FFFFFF"/>
                </a:solidFill>
                <a:latin typeface="Arial Rounded MT Bold" pitchFamily="34" charset="0"/>
              </a:defRPr>
            </a:lvl7pPr>
            <a:lvl8pPr marL="1371600" algn="ctr" rtl="0" fontAlgn="base">
              <a:lnSpc>
                <a:spcPct val="80000"/>
              </a:lnSpc>
              <a:spcBef>
                <a:spcPct val="0"/>
              </a:spcBef>
              <a:spcAft>
                <a:spcPct val="0"/>
              </a:spcAft>
              <a:defRPr sz="4000">
                <a:solidFill>
                  <a:srgbClr val="FFFFFF"/>
                </a:solidFill>
                <a:latin typeface="Arial Rounded MT Bold" pitchFamily="34" charset="0"/>
              </a:defRPr>
            </a:lvl8pPr>
            <a:lvl9pPr marL="1828800" algn="ctr" rtl="0" fontAlgn="base">
              <a:lnSpc>
                <a:spcPct val="80000"/>
              </a:lnSpc>
              <a:spcBef>
                <a:spcPct val="0"/>
              </a:spcBef>
              <a:spcAft>
                <a:spcPct val="0"/>
              </a:spcAft>
              <a:defRPr sz="4000">
                <a:solidFill>
                  <a:srgbClr val="FFFFFF"/>
                </a:solidFill>
                <a:latin typeface="Arial Rounded MT Bold" pitchFamily="34" charset="0"/>
              </a:defRPr>
            </a:lvl9pPr>
          </a:lstStyle>
          <a:p>
            <a:pPr marL="1117600" indent="-1117600" algn="l"/>
            <a:r>
              <a:rPr lang="de-DE" kern="0" dirty="0" smtClean="0">
                <a:ln>
                  <a:solidFill>
                    <a:srgbClr val="000000"/>
                  </a:solidFill>
                </a:ln>
                <a:solidFill>
                  <a:srgbClr val="FFFF00"/>
                </a:solidFill>
              </a:rPr>
              <a:t>A. …denn der Tod ist besiegt</a:t>
            </a:r>
            <a:endParaRPr lang="de-CH" kern="0" dirty="0">
              <a:ln>
                <a:solidFill>
                  <a:srgbClr val="000000"/>
                </a:solidFill>
              </a:ln>
              <a:solidFill>
                <a:srgbClr val="FFFF00"/>
              </a:solidFill>
            </a:endParaRPr>
          </a:p>
        </p:txBody>
      </p:sp>
    </p:spTree>
    <p:extLst>
      <p:ext uri="{BB962C8B-B14F-4D97-AF65-F5344CB8AC3E}">
        <p14:creationId xmlns:p14="http://schemas.microsoft.com/office/powerpoint/2010/main" val="3122155088"/>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01072134">
  <a:themeElements>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1_01072134">
      <a:majorFont>
        <a:latin typeface="Arial Rounded MT Bold"/>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outerShdw dist="35921" dir="2700000" algn="ctr" rotWithShape="0">
            <a:srgbClr val="000000"/>
          </a:outerShdw>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de-CH" sz="4800" b="0" i="0" u="none" strike="noStrike" cap="none" normalizeH="0" baseline="0" smtClean="0">
            <a:ln>
              <a:noFill/>
            </a:ln>
            <a:solidFill>
              <a:schemeClr val="tx1"/>
            </a:solidFill>
            <a:effectLst/>
            <a:latin typeface="Arial" charset="0"/>
          </a:defRPr>
        </a:defPPr>
      </a:lstStyle>
    </a:lnDef>
  </a:objectDefaults>
  <a:extraClrSchemeLst>
    <a:extraClrScheme>
      <a:clrScheme name="1_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1_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1_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1_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1_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1_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1_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1_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1_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1_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1_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1_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1_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951</Words>
  <Application>Microsoft Office PowerPoint</Application>
  <PresentationFormat>Bildschirmpräsentation (4:3)</PresentationFormat>
  <Paragraphs>63</Paragraphs>
  <Slides>34</Slides>
  <Notes>0</Notes>
  <HiddenSlides>0</HiddenSlides>
  <MMClips>0</MMClips>
  <ScaleCrop>false</ScaleCrop>
  <HeadingPairs>
    <vt:vector size="4" baseType="variant">
      <vt:variant>
        <vt:lpstr>Design</vt:lpstr>
      </vt:variant>
      <vt:variant>
        <vt:i4>2</vt:i4>
      </vt:variant>
      <vt:variant>
        <vt:lpstr>Folientitel</vt:lpstr>
      </vt:variant>
      <vt:variant>
        <vt:i4>34</vt:i4>
      </vt:variant>
    </vt:vector>
  </HeadingPairs>
  <TitlesOfParts>
    <vt:vector size="36" baseType="lpstr">
      <vt:lpstr>01072134</vt:lpstr>
      <vt:lpstr>1_01072134</vt:lpstr>
      <vt:lpstr>Jesus ist auferstanden!</vt:lpstr>
      <vt:lpstr>„Herr, uns ist eingefallen, dass dieser Betrüger, als er noch lebte, behauptet hat: ›Nach drei Tagen werde ich auferstehen.‹“</vt:lpstr>
      <vt:lpstr>„Befiehl deshalb bitte, dass das Grab bis zum dritten Tag bewacht wird! Sonst könnten seine Jünger kommen und den Leichnam stehlen und dann dem Volk gegenüber behaupten, er sei von den Toten auferstanden. Dieser zweite Betrug wäre noch schlimmer als der erste.“</vt:lpstr>
      <vt:lpstr>„Was ich bezeuge, ist nichts anderes als das, was die Propheten angekündigt haben und wovon bereits Mose gesprochen hat: dass nämlich der Messias leiden und sterben müsse und dass er als Erster von den Toten auferstehen werde, um dann allen Völkern das Licht des Evangeliums zu bringen, sowohl dem jüdischen Volk als auch den anderen Völkern.“</vt:lpstr>
      <vt:lpstr>„Wenn Christus nicht auferstanden ist, ist euer Glaube eine Illusion; die Schuld, die ihr durch eure Sünden auf euch geladen habt, liegt dann immer noch auf euch.“</vt:lpstr>
      <vt:lpstr>„Ihr wurdet zusammen mit Jesus begraben, als ihr getauft wurdet, und weil ihr mit ihm verbunden seid, seid ihr dann auch zusammen mit ihm auferweckt worden. Denn ihr habt auf die Macht Gottes vertraut, der Christus von den Toten auferweckt hat.“</vt:lpstr>
      <vt:lpstr>I.    Wir haben eine garantierte Zukunft…</vt:lpstr>
      <vt:lpstr>„Christus ist von den Toten auferstanden! Er ist der Erste, den Gott auferweckt hat, und seine Auferstehung gibt uns die Gewähr, dass auch die, die im Glauben an ihn gestorben sind, auferstehen werden.“</vt:lpstr>
      <vt:lpstr>I.    Wir haben eine garantierte Zukunft…</vt:lpstr>
      <vt:lpstr>„Wir wissen ja, dass Christus, nachdem er von den Toten auferstanden ist, nicht mehr sterben wird; der Tod hat keine Macht mehr über ihn.“</vt:lpstr>
      <vt:lpstr>„Ich war tot, aber jetzt lebe ich in alle Ewigkeit, und ich habe die Schlüssel zum Tod und zum Totenreich.“</vt:lpstr>
      <vt:lpstr>„Gott hat Jesus aus der Gewalt des Todes befreit und hat ihn auferweckt; es zeigte sich, dass der Tod keine Macht über ihn hatte und ihn nicht festhalten konnte.“</vt:lpstr>
      <vt:lpstr>„Tod, wo ist dein Sieg? Tod, wo ist dein tödlicher Stachel?“</vt:lpstr>
      <vt:lpstr>I.    Wir haben eine garantierte Zukunft…</vt:lpstr>
      <vt:lpstr>„Jesus wird unseren unvollkommenen Körper umwandeln und wird ihn seinem eigenen Körper gleichmachen, der Gottes Herrlichkeit widerspiegelt. Er hat die Macht dazu, genauso, wie er auch die Macht hat, das ganze Universum seiner Herrschaft zu unterstellen.“</vt:lpstr>
      <vt:lpstr>„In die Erde wird ein irdischer Körper gelegt. Auferweckt wird ein Körper, der durch Gottes Geist erneuert ist. Erst ist er schwach, dann aber voller Kraft“</vt:lpstr>
      <vt:lpstr>II.   Wir haben eine lebenswerte Gegenwart</vt:lpstr>
      <vt:lpstr>„Durch die Taufe sind wir mit Christus gestorben und sind daher auch mit ihm begraben worden. Weil nun aber Christus durch die unvergleichlich herrliche Macht des Vaters von den Toten auferstanden ist, ist auch unser Leben neu geworden, und das bedeutet: Wir sollen jetzt ein neues Leben führen.“</vt:lpstr>
      <vt:lpstr>„Wenn jemand zu Christus gehört, ist er eine neue Schöpfung. Das Alte ist vergangen; etwas ganz Neues hat begonnen!“</vt:lpstr>
      <vt:lpstr>II.    Wir haben eine lebenswerte Gegenwart…</vt:lpstr>
      <vt:lpstr>„Durch die Kraft seines Wortes trägt er das ganze Universum.“</vt:lpstr>
      <vt:lpstr>„Jesus ist ja nicht ein Hoherpriester, der uns in unserer Schwachheit nicht verstehen könnte. Vielmehr war er – genau wie wir – Versuchungen aller Art ausgesetzt, allerdings mit dem entscheidenden Unterschied, dass er ohne Sünde blieb.“</vt:lpstr>
      <vt:lpstr>„Wir wollen also voll Zuversicht vor den Thron unseres gnädigen Gottes treten, damit er uns sein Erbarmen schenkt und uns seine Gnade erfahren lässt und wir zur rechten Zeit die Hilfe bekommen, die wir brauchen.“</vt:lpstr>
      <vt:lpstr>„Christus steht hoch über allen Mächten und Gewalten, hoch über allem, was Autorität besitzt und Einfluss ausübt; er herrscht über alles, was Rang und Namen hat – nicht nur in dieser Welt, sondern auch in der zukünftigen.“</vt:lpstr>
      <vt:lpstr>„Gott ist für uns; wer kann uns da noch etwas anhaben?“</vt:lpstr>
      <vt:lpstr>„Was kann uns da noch von Christus und seiner Liebe trennen? Not? Angst? Verfolgung? Hunger? Entbehrungen? Lebensgefahr? Das Schwert des Henkers?“</vt:lpstr>
      <vt:lpstr>„Ja, ich bin überzeugt, dass weder Tod noch Leben, weder Engel noch unsichtbare Mächte, weder Gegenwärtiges noch Zukünftiges, noch gottfeindliche Kräfte, weder Hohes noch Tiefes, noch sonst irgendetwas in der ganzen Schöpfung uns je von der Liebe Gottes trennen kann, die uns geschenkt ist in Jesus Christus, unserem Herrn.“</vt:lpstr>
      <vt:lpstr>II.    Wir haben eine lebenswerte Gegenwart…</vt:lpstr>
      <vt:lpstr>In Ephesus hatte ich mit Gegnern des Evangeliums eine Auseinandersetzung, die wie ein Kampf mit wilden Tieren war, ein Kampf auf Leben und Tod. Weshalb hätte ich mich darauf einlassen sollen, wenn ich nicht überzeugt wäre, dass es eine Auferstehung der Toten gibt? Wenn die Toten nicht auferstehen, können wir es gleich mit denen halten, die sagen: »Kommt, wir essen und trinken, denn morgen sind wir tot!«</vt:lpstr>
      <vt:lpstr>„Wenn wir leben, leben wir für den Herrn, und auch wenn wir sterben, gehören wir dem Herrn. Im Leben wie im Sterben gehören wir dem Herrn.“</vt:lpstr>
      <vt:lpstr>„Der Inhalt meines Lebens ist Christus, und deshalb ist Sterben für mich ein Gewinn.“</vt:lpstr>
      <vt:lpstr>Schlussgedanke </vt:lpstr>
      <vt:lpstr>„Gepriesen sei Gott, der Vater unseres Herrn Jesus Christus! In seinem grossen Erbarmen hat er uns durch die Auferstehung Jesu Christi von den Toten ein neues Leben geschenkt. Wir sind von neuem geboren und haben jetzt eine sichere Hoffnung.“</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ist auferstanden! - Gedanken zur Auferstehung - Folien</dc:title>
  <dc:creator>Jürg Birnstiel</dc:creator>
  <cp:lastModifiedBy>Me</cp:lastModifiedBy>
  <cp:revision>1020</cp:revision>
  <cp:lastPrinted>1601-01-01T00:00:00Z</cp:lastPrinted>
  <dcterms:created xsi:type="dcterms:W3CDTF">2005-04-13T18:10:29Z</dcterms:created>
  <dcterms:modified xsi:type="dcterms:W3CDTF">2013-07-03T20:05:34Z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