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45"/>
  </p:notesMasterIdLst>
  <p:handoutMasterIdLst>
    <p:handoutMasterId r:id="rId46"/>
  </p:handoutMasterIdLst>
  <p:sldIdLst>
    <p:sldId id="735" r:id="rId2"/>
    <p:sldId id="1105" r:id="rId3"/>
    <p:sldId id="1151" r:id="rId4"/>
    <p:sldId id="1152" r:id="rId5"/>
    <p:sldId id="1153" r:id="rId6"/>
    <p:sldId id="1154" r:id="rId7"/>
    <p:sldId id="1155" r:id="rId8"/>
    <p:sldId id="1156" r:id="rId9"/>
    <p:sldId id="1157" r:id="rId10"/>
    <p:sldId id="1158" r:id="rId11"/>
    <p:sldId id="1159" r:id="rId12"/>
    <p:sldId id="1160" r:id="rId13"/>
    <p:sldId id="1161" r:id="rId14"/>
    <p:sldId id="1162" r:id="rId15"/>
    <p:sldId id="1077" r:id="rId16"/>
    <p:sldId id="1163" r:id="rId17"/>
    <p:sldId id="1164" r:id="rId18"/>
    <p:sldId id="1165" r:id="rId19"/>
    <p:sldId id="1166" r:id="rId20"/>
    <p:sldId id="1167" r:id="rId21"/>
    <p:sldId id="1168" r:id="rId22"/>
    <p:sldId id="1169" r:id="rId23"/>
    <p:sldId id="1170" r:id="rId24"/>
    <p:sldId id="1171" r:id="rId25"/>
    <p:sldId id="1172" r:id="rId26"/>
    <p:sldId id="1173" r:id="rId27"/>
    <p:sldId id="962" r:id="rId28"/>
    <p:sldId id="1174" r:id="rId29"/>
    <p:sldId id="1175" r:id="rId30"/>
    <p:sldId id="1176" r:id="rId31"/>
    <p:sldId id="1177" r:id="rId32"/>
    <p:sldId id="1178" r:id="rId33"/>
    <p:sldId id="1179" r:id="rId34"/>
    <p:sldId id="1180" r:id="rId35"/>
    <p:sldId id="1184" r:id="rId36"/>
    <p:sldId id="1181" r:id="rId37"/>
    <p:sldId id="1182" r:id="rId38"/>
    <p:sldId id="1183" r:id="rId39"/>
    <p:sldId id="1185" r:id="rId40"/>
    <p:sldId id="1186" r:id="rId41"/>
    <p:sldId id="259" r:id="rId42"/>
    <p:sldId id="1187" r:id="rId43"/>
    <p:sldId id="1188" r:id="rId44"/>
  </p:sldIdLst>
  <p:sldSz cx="1219200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4B6473"/>
    <a:srgbClr val="4B96AA"/>
    <a:srgbClr val="B588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98" autoAdjust="0"/>
  </p:normalViewPr>
  <p:slideViewPr>
    <p:cSldViewPr>
      <p:cViewPr varScale="1">
        <p:scale>
          <a:sx n="158" d="100"/>
          <a:sy n="158" d="100"/>
        </p:scale>
        <p:origin x="-3066"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Click to edit Master text styles</a:t>
            </a:r>
          </a:p>
          <a:p>
            <a:pPr lvl="1"/>
            <a:r>
              <a:rPr lang="de-DE" altLang="de-DE"/>
              <a:t>Second level</a:t>
            </a:r>
          </a:p>
          <a:p>
            <a:pPr lvl="2"/>
            <a:r>
              <a:rPr lang="de-DE" altLang="de-DE"/>
              <a:t>Third level</a:t>
            </a:r>
          </a:p>
          <a:p>
            <a:pPr lvl="3"/>
            <a:r>
              <a:rPr lang="de-DE" altLang="de-DE"/>
              <a:t>Fourth level</a:t>
            </a:r>
          </a:p>
          <a:p>
            <a:pPr lvl="4"/>
            <a:r>
              <a:rPr lang="de-DE" altLang="de-DE"/>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785780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6234884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991770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956597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977383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124129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3276011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32271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9667796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268181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2874689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066832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020933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8243633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0672191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5039250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4307669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5238511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6412920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562810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385821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6544129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2447005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328803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9185608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3548147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1974017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3236012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4539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7167585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14576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5915140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40</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8538920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41</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42</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644636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43</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888826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949276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940846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847666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845365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xfrm>
            <a:off x="381000" y="685800"/>
            <a:ext cx="6096000" cy="3429000"/>
          </a:xfrm>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10248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8467" y="20638"/>
            <a:ext cx="12192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8322733" y="626903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2117" y="6034088"/>
            <a:ext cx="10460568"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836085" y="6021388"/>
            <a:ext cx="7579783"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609600" y="1447801"/>
            <a:ext cx="10972800" cy="1736725"/>
          </a:xfrm>
        </p:spPr>
        <p:txBody>
          <a:bodyPr/>
          <a:lstStyle>
            <a:lvl1pPr>
              <a:defRPr sz="5400"/>
            </a:lvl1pPr>
          </a:lstStyle>
          <a:p>
            <a:pPr lvl="0"/>
            <a:r>
              <a:rPr lang="de-DE" altLang="de-DE" noProof="0"/>
              <a:t>Titelmasterformat durch Klicken bearbeiten</a:t>
            </a:r>
          </a:p>
        </p:txBody>
      </p:sp>
      <p:sp>
        <p:nvSpPr>
          <p:cNvPr id="388120" name="Rectangle 24"/>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28600"/>
            <a:ext cx="2743200" cy="5867400"/>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609600" y="228600"/>
            <a:ext cx="8026400" cy="5867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CH"/>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12192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8331200" y="626268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104648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836085" y="6021388"/>
            <a:ext cx="7579783"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609600" y="2286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87096" name="Rectangle 24"/>
          <p:cNvSpPr>
            <a:spLocks noGrp="1" noChangeArrowheads="1"/>
          </p:cNvSpPr>
          <p:nvPr>
            <p:ph type="body" idx="1"/>
          </p:nvPr>
        </p:nvSpPr>
        <p:spPr bwMode="auto">
          <a:xfrm>
            <a:off x="609600" y="1600200"/>
            <a:ext cx="10972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387097" name="Rectangle 25"/>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91344" y="804193"/>
            <a:ext cx="11593288" cy="1323439"/>
          </a:xfrm>
        </p:spPr>
        <p:txBody>
          <a:bodyPr wrap="square">
            <a:spAutoFit/>
          </a:bodyPr>
          <a:lstStyle/>
          <a:p>
            <a:pPr algn="l"/>
            <a:r>
              <a:rPr lang="de-CH" altLang="de-DE" sz="8000" dirty="0">
                <a:solidFill>
                  <a:schemeClr val="bg2"/>
                </a:solidFill>
                <a:effectLst/>
                <a:latin typeface="Univers LT Std 47 Cn Lt" pitchFamily="34" charset="0"/>
              </a:rPr>
              <a:t>Wer Glaube garantiert belohnt</a:t>
            </a:r>
            <a:endParaRPr lang="de-DE" altLang="de-DE" sz="8000" dirty="0">
              <a:solidFill>
                <a:schemeClr val="bg2"/>
              </a:solidFill>
              <a:effectLst/>
              <a:latin typeface="Univers LT Std 47 Cn Lt" pitchFamily="34" charset="0"/>
            </a:endParaRPr>
          </a:p>
        </p:txBody>
      </p:sp>
      <p:sp>
        <p:nvSpPr>
          <p:cNvPr id="409603" name="Rectangle 3"/>
          <p:cNvSpPr>
            <a:spLocks noGrp="1" noChangeArrowheads="1"/>
          </p:cNvSpPr>
          <p:nvPr>
            <p:ph type="subTitle" idx="1"/>
          </p:nvPr>
        </p:nvSpPr>
        <p:spPr>
          <a:xfrm>
            <a:off x="3467166" y="3284984"/>
            <a:ext cx="8426019" cy="892552"/>
          </a:xfrm>
        </p:spPr>
        <p:txBody>
          <a:bodyPr wrap="square">
            <a:spAutoFit/>
          </a:bodyPr>
          <a:lstStyle/>
          <a:p>
            <a:pPr algn="r"/>
            <a:r>
              <a:rPr lang="de-DE" altLang="de-DE" sz="2800" dirty="0">
                <a:effectLst/>
                <a:latin typeface="Univers LT Std 47 Cn Lt" pitchFamily="34" charset="0"/>
              </a:rPr>
              <a:t>Serie: </a:t>
            </a:r>
            <a:r>
              <a:rPr lang="de-CH" altLang="de-DE" sz="2800" dirty="0">
                <a:effectLst/>
                <a:latin typeface="Univers LT Std 47 Cn Lt" pitchFamily="34" charset="0"/>
              </a:rPr>
              <a:t>Rettender Glaube! (5/6)</a:t>
            </a:r>
          </a:p>
          <a:p>
            <a:pPr algn="r"/>
            <a:r>
              <a:rPr lang="de-CH" altLang="de-DE" sz="2000" dirty="0">
                <a:effectLst/>
                <a:latin typeface="Univers LT Std 47 Cn Lt" pitchFamily="34" charset="0"/>
              </a:rPr>
              <a:t>am Beispiel von Abraham, dem Vater des Glaubens</a:t>
            </a:r>
            <a:endParaRPr lang="de-DE" altLang="de-DE" sz="2000" dirty="0">
              <a:effectLst/>
              <a:latin typeface="Univers LT Std 47 Cn Lt" pitchFamily="34" charset="0"/>
            </a:endParaRPr>
          </a:p>
        </p:txBody>
      </p:sp>
    </p:spTree>
    <p:extLst>
      <p:ext uri="{BB962C8B-B14F-4D97-AF65-F5344CB8AC3E}">
        <p14:creationId xmlns:p14="http://schemas.microsoft.com/office/powerpoint/2010/main" val="2767730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15,12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548680"/>
            <a:ext cx="11449272" cy="1323439"/>
          </a:xfrm>
        </p:spPr>
        <p:txBody>
          <a:bodyPr wrap="square">
            <a:spAutoFit/>
          </a:bodyPr>
          <a:lstStyle/>
          <a:p>
            <a:pPr algn="l"/>
            <a:r>
              <a:rPr lang="de-CH" altLang="de-DE" sz="4000" dirty="0">
                <a:solidFill>
                  <a:schemeClr val="bg2"/>
                </a:solidFill>
                <a:effectLst/>
                <a:latin typeface="Univers LT Std 47 Cn Lt" pitchFamily="34" charset="0"/>
              </a:rPr>
              <a:t>Als nun die Sonne unterging, fiel ein tiefer Schlaf auf Abram, und siehe, Schrecken und grosse Finsternis überfiel ihn.</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2401894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15,13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38227" y="188640"/>
            <a:ext cx="11449272" cy="2554545"/>
          </a:xfrm>
        </p:spPr>
        <p:txBody>
          <a:bodyPr wrap="square">
            <a:spAutoFit/>
          </a:bodyPr>
          <a:lstStyle/>
          <a:p>
            <a:pPr algn="l"/>
            <a:r>
              <a:rPr lang="de-CH" altLang="de-DE" sz="4000" dirty="0">
                <a:solidFill>
                  <a:schemeClr val="bg2"/>
                </a:solidFill>
                <a:effectLst/>
                <a:latin typeface="Univers LT Std 47 Cn Lt" pitchFamily="34" charset="0"/>
              </a:rPr>
              <a:t>Da sprach der HERR zu Abram: Das sollst du wissen, dass deine Nachkommen Fremdlinge sein werden in einem Lande, das nicht das ihre ist; und da wird man sie zu dienen zwingen und unterdrücken vierhundert Jahre.</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2973982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15,14-16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47328" y="116632"/>
            <a:ext cx="11948753" cy="3170099"/>
          </a:xfrm>
        </p:spPr>
        <p:txBody>
          <a:bodyPr wrap="square">
            <a:spAutoFit/>
          </a:bodyPr>
          <a:lstStyle/>
          <a:p>
            <a:pPr algn="l"/>
            <a:r>
              <a:rPr lang="de-CH" altLang="de-DE" sz="4000" dirty="0">
                <a:solidFill>
                  <a:schemeClr val="bg2"/>
                </a:solidFill>
                <a:effectLst/>
                <a:latin typeface="Univers LT Std 47 Cn Lt" pitchFamily="34" charset="0"/>
              </a:rPr>
              <a:t>Aber ich will das Volk richten, dem sie dienen müssen. Danach werden sie ausziehen mit grossem Gut. Und du sollst fahren zu deinen Vätern mit Frieden und in gutem Alter begraben werden. Sie aber sollen erst nach vier Menschenaltern wieder hierher kommen; denn die Missetat der Amoriter ist noch nicht voll.</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1992292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15,17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154375"/>
            <a:ext cx="9624392" cy="2554545"/>
          </a:xfrm>
        </p:spPr>
        <p:txBody>
          <a:bodyPr wrap="square">
            <a:spAutoFit/>
          </a:bodyPr>
          <a:lstStyle/>
          <a:p>
            <a:pPr algn="l"/>
            <a:r>
              <a:rPr lang="de-CH" altLang="de-DE" sz="4000" dirty="0">
                <a:solidFill>
                  <a:schemeClr val="bg2"/>
                </a:solidFill>
                <a:effectLst/>
                <a:latin typeface="Univers LT Std 47 Cn Lt" pitchFamily="34" charset="0"/>
              </a:rPr>
              <a:t>Als nun die Sonne untergegangen und es finster geworden war, siehe, da war ein rauchender Ofen, und eine brennende Fackel fuhr zwischen den Stücken hin.</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3465160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15,18-21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116632"/>
            <a:ext cx="11064552" cy="3785652"/>
          </a:xfrm>
        </p:spPr>
        <p:txBody>
          <a:bodyPr wrap="square">
            <a:spAutoFit/>
          </a:bodyPr>
          <a:lstStyle/>
          <a:p>
            <a:pPr algn="l"/>
            <a:r>
              <a:rPr lang="de-CH" altLang="de-DE" sz="4000" dirty="0">
                <a:solidFill>
                  <a:schemeClr val="bg2"/>
                </a:solidFill>
                <a:effectLst/>
                <a:latin typeface="Univers LT Std 47 Cn Lt" pitchFamily="34" charset="0"/>
              </a:rPr>
              <a:t>An dem Tage schloss der HERR einen Bund mit Abram und sprach: Deinen Nachkommen gebe ich dies Land von dem Strom Ägyptens an bis an den grossen Strom, den Euphrat: die </a:t>
            </a:r>
            <a:r>
              <a:rPr lang="de-CH" altLang="de-DE" sz="4000" dirty="0" err="1">
                <a:solidFill>
                  <a:schemeClr val="bg2"/>
                </a:solidFill>
                <a:effectLst/>
                <a:latin typeface="Univers LT Std 47 Cn Lt" pitchFamily="34" charset="0"/>
              </a:rPr>
              <a:t>Keniter</a:t>
            </a:r>
            <a:r>
              <a:rPr lang="de-CH" altLang="de-DE" sz="4000" dirty="0">
                <a:solidFill>
                  <a:schemeClr val="bg2"/>
                </a:solidFill>
                <a:effectLst/>
                <a:latin typeface="Univers LT Std 47 Cn Lt" pitchFamily="34" charset="0"/>
              </a:rPr>
              <a:t>, die </a:t>
            </a:r>
            <a:r>
              <a:rPr lang="de-CH" altLang="de-DE" sz="4000" dirty="0" err="1">
                <a:solidFill>
                  <a:schemeClr val="bg2"/>
                </a:solidFill>
                <a:effectLst/>
                <a:latin typeface="Univers LT Std 47 Cn Lt" pitchFamily="34" charset="0"/>
              </a:rPr>
              <a:t>Kenasiter</a:t>
            </a:r>
            <a:r>
              <a:rPr lang="de-CH" altLang="de-DE" sz="4000" dirty="0">
                <a:solidFill>
                  <a:schemeClr val="bg2"/>
                </a:solidFill>
                <a:effectLst/>
                <a:latin typeface="Univers LT Std 47 Cn Lt" pitchFamily="34" charset="0"/>
              </a:rPr>
              <a:t>, die </a:t>
            </a:r>
            <a:r>
              <a:rPr lang="de-CH" altLang="de-DE" sz="4000" dirty="0" err="1">
                <a:solidFill>
                  <a:schemeClr val="bg2"/>
                </a:solidFill>
                <a:effectLst/>
                <a:latin typeface="Univers LT Std 47 Cn Lt" pitchFamily="34" charset="0"/>
              </a:rPr>
              <a:t>Kadmoniter</a:t>
            </a:r>
            <a:r>
              <a:rPr lang="de-CH" altLang="de-DE" sz="4000" dirty="0">
                <a:solidFill>
                  <a:schemeClr val="bg2"/>
                </a:solidFill>
                <a:effectLst/>
                <a:latin typeface="Univers LT Std 47 Cn Lt" pitchFamily="34" charset="0"/>
              </a:rPr>
              <a:t>, die Hetiter, die </a:t>
            </a:r>
            <a:r>
              <a:rPr lang="de-CH" altLang="de-DE" sz="4000" dirty="0" err="1">
                <a:solidFill>
                  <a:schemeClr val="bg2"/>
                </a:solidFill>
                <a:effectLst/>
                <a:latin typeface="Univers LT Std 47 Cn Lt" pitchFamily="34" charset="0"/>
              </a:rPr>
              <a:t>Perisiter</a:t>
            </a:r>
            <a:r>
              <a:rPr lang="de-CH" altLang="de-DE" sz="4000" dirty="0">
                <a:solidFill>
                  <a:schemeClr val="bg2"/>
                </a:solidFill>
                <a:effectLst/>
                <a:latin typeface="Univers LT Std 47 Cn Lt" pitchFamily="34" charset="0"/>
              </a:rPr>
              <a:t>, die </a:t>
            </a:r>
            <a:r>
              <a:rPr lang="de-CH" altLang="de-DE" sz="4000" dirty="0" err="1">
                <a:solidFill>
                  <a:schemeClr val="bg2"/>
                </a:solidFill>
                <a:effectLst/>
                <a:latin typeface="Univers LT Std 47 Cn Lt" pitchFamily="34" charset="0"/>
              </a:rPr>
              <a:t>Refaïter</a:t>
            </a:r>
            <a:r>
              <a:rPr lang="de-CH" altLang="de-DE" sz="4000" dirty="0">
                <a:solidFill>
                  <a:schemeClr val="bg2"/>
                </a:solidFill>
                <a:effectLst/>
                <a:latin typeface="Univers LT Std 47 Cn Lt" pitchFamily="34" charset="0"/>
              </a:rPr>
              <a:t>, die Amoriter, die Kanaaniter, die </a:t>
            </a:r>
            <a:r>
              <a:rPr lang="de-CH" altLang="de-DE" sz="4000" dirty="0" err="1">
                <a:solidFill>
                  <a:schemeClr val="bg2"/>
                </a:solidFill>
                <a:effectLst/>
                <a:latin typeface="Univers LT Std 47 Cn Lt" pitchFamily="34" charset="0"/>
              </a:rPr>
              <a:t>Girgaschiter</a:t>
            </a:r>
            <a:r>
              <a:rPr lang="de-CH" altLang="de-DE" sz="4000" dirty="0">
                <a:solidFill>
                  <a:schemeClr val="bg2"/>
                </a:solidFill>
                <a:effectLst/>
                <a:latin typeface="Univers LT Std 47 Cn Lt" pitchFamily="34" charset="0"/>
              </a:rPr>
              <a:t>, die </a:t>
            </a:r>
            <a:r>
              <a:rPr lang="de-CH" altLang="de-DE" sz="4000" dirty="0" err="1">
                <a:solidFill>
                  <a:schemeClr val="bg2"/>
                </a:solidFill>
                <a:effectLst/>
                <a:latin typeface="Univers LT Std 47 Cn Lt" pitchFamily="34" charset="0"/>
              </a:rPr>
              <a:t>Jebusiter</a:t>
            </a:r>
            <a:r>
              <a:rPr lang="de-CH" altLang="de-DE" sz="4000" dirty="0">
                <a:solidFill>
                  <a:schemeClr val="bg2"/>
                </a:solidFill>
                <a:effectLst/>
                <a:latin typeface="Univers LT Std 47 Cn Lt" pitchFamily="34" charset="0"/>
              </a:rPr>
              <a:t>.</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2137931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27348" y="338173"/>
            <a:ext cx="11737304" cy="1200329"/>
          </a:xfrm>
        </p:spPr>
        <p:txBody>
          <a:bodyPr wrap="square">
            <a:spAutoFit/>
          </a:bodyPr>
          <a:lstStyle/>
          <a:p>
            <a:pPr algn="l"/>
            <a:r>
              <a:rPr lang="de-DE" altLang="de-DE" sz="7200" dirty="0">
                <a:solidFill>
                  <a:schemeClr val="bg2"/>
                </a:solidFill>
                <a:effectLst/>
                <a:latin typeface="Univers LT Std 47 Cn Lt" pitchFamily="34" charset="0"/>
              </a:rPr>
              <a:t>I. </a:t>
            </a:r>
            <a:r>
              <a:rPr lang="de-CH" altLang="de-DE" sz="7200" dirty="0">
                <a:solidFill>
                  <a:schemeClr val="bg2"/>
                </a:solidFill>
                <a:effectLst/>
                <a:latin typeface="Univers LT Std 47 Cn Lt" pitchFamily="34" charset="0"/>
              </a:rPr>
              <a:t>Herr, was willst du mir geben?</a:t>
            </a:r>
            <a:endParaRPr lang="de-DE" altLang="de-DE" sz="72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1180101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260648"/>
            <a:ext cx="8136904" cy="2862322"/>
          </a:xfrm>
        </p:spPr>
        <p:txBody>
          <a:bodyPr wrap="square">
            <a:spAutoFit/>
          </a:bodyPr>
          <a:lstStyle/>
          <a:p>
            <a:pPr algn="l"/>
            <a:r>
              <a:rPr lang="de-CH" altLang="de-DE" sz="6000" dirty="0">
                <a:solidFill>
                  <a:schemeClr val="bg2"/>
                </a:solidFill>
                <a:effectLst/>
                <a:latin typeface="Univers LT Std 47 Cn Lt" pitchFamily="34" charset="0"/>
              </a:rPr>
              <a:t>„Fürchte dich nicht, Abram!</a:t>
            </a:r>
            <a:br>
              <a:rPr lang="de-CH" altLang="de-DE" sz="6000" dirty="0">
                <a:solidFill>
                  <a:schemeClr val="bg2"/>
                </a:solidFill>
                <a:effectLst/>
                <a:latin typeface="Univers LT Std 47 Cn Lt" pitchFamily="34" charset="0"/>
              </a:rPr>
            </a:br>
            <a:r>
              <a:rPr lang="de-CH" altLang="de-DE" sz="6000" dirty="0">
                <a:solidFill>
                  <a:schemeClr val="bg2"/>
                </a:solidFill>
                <a:effectLst/>
                <a:latin typeface="Univers LT Std 47 Cn Lt" pitchFamily="34" charset="0"/>
              </a:rPr>
              <a:t>Ich bin dein Schild und dein sehr grosser Lohn.“</a:t>
            </a:r>
            <a:endParaRPr lang="de-DE" altLang="de-DE" sz="6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1696800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908720"/>
            <a:ext cx="9721080" cy="1015663"/>
          </a:xfrm>
        </p:spPr>
        <p:txBody>
          <a:bodyPr wrap="square">
            <a:spAutoFit/>
          </a:bodyPr>
          <a:lstStyle/>
          <a:p>
            <a:pPr algn="l"/>
            <a:r>
              <a:rPr lang="de-CH" altLang="de-DE" sz="6000" dirty="0">
                <a:solidFill>
                  <a:schemeClr val="bg2"/>
                </a:solidFill>
                <a:effectLst/>
                <a:latin typeface="Univers LT Std 47 Cn Lt" pitchFamily="34" charset="0"/>
              </a:rPr>
              <a:t>„HERR, was willst du mir geben?“</a:t>
            </a:r>
            <a:endParaRPr lang="de-DE" altLang="de-DE" sz="6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2156467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260648"/>
            <a:ext cx="11089232" cy="2585323"/>
          </a:xfrm>
        </p:spPr>
        <p:txBody>
          <a:bodyPr wrap="square">
            <a:spAutoFit/>
          </a:bodyPr>
          <a:lstStyle/>
          <a:p>
            <a:pPr algn="l"/>
            <a:r>
              <a:rPr lang="de-CH" altLang="de-DE" dirty="0">
                <a:solidFill>
                  <a:schemeClr val="bg2"/>
                </a:solidFill>
                <a:effectLst/>
                <a:latin typeface="Univers LT Std 47 Cn Lt" pitchFamily="34" charset="0"/>
              </a:rPr>
              <a:t>„Mir hast du keine Nachkommen gegeben; und siehe, einer aus meinem Haus wird mein Erbe sein.“</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1833720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764704"/>
            <a:ext cx="11881320" cy="923330"/>
          </a:xfrm>
        </p:spPr>
        <p:txBody>
          <a:bodyPr wrap="square">
            <a:spAutoFit/>
          </a:bodyPr>
          <a:lstStyle/>
          <a:p>
            <a:pPr algn="l"/>
            <a:r>
              <a:rPr lang="de-CH" altLang="de-DE" dirty="0">
                <a:solidFill>
                  <a:schemeClr val="bg2"/>
                </a:solidFill>
                <a:effectLst/>
                <a:latin typeface="Univers LT Std 47 Cn Lt" pitchFamily="34" charset="0"/>
              </a:rPr>
              <a:t>„So zahlreich sollen deine Nachkommen sein!“</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902898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20136" y="3645024"/>
            <a:ext cx="4176464" cy="400110"/>
          </a:xfrm>
        </p:spPr>
        <p:txBody>
          <a:bodyPr wrap="square">
            <a:spAutoFit/>
          </a:bodyPr>
          <a:lstStyle/>
          <a:p>
            <a:pPr algn="r"/>
            <a:r>
              <a:rPr lang="de-CH" altLang="de-DE" sz="2000" dirty="0">
                <a:effectLst/>
                <a:latin typeface="Univers LT Std 47 Cn Lt" pitchFamily="34" charset="0"/>
              </a:rPr>
              <a:t>1. Mose 12,3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332656"/>
            <a:ext cx="11377264" cy="2308324"/>
          </a:xfrm>
        </p:spPr>
        <p:txBody>
          <a:bodyPr wrap="square">
            <a:spAutoFit/>
          </a:bodyPr>
          <a:lstStyle/>
          <a:p>
            <a:pPr algn="l"/>
            <a:r>
              <a:rPr lang="de-CH" altLang="de-DE" sz="4800" dirty="0">
                <a:solidFill>
                  <a:schemeClr val="bg2"/>
                </a:solidFill>
                <a:effectLst/>
                <a:latin typeface="Univers LT Std 47 Cn Lt" pitchFamily="34" charset="0"/>
              </a:rPr>
              <a:t>„Ich will segnen, die dich segnen, und verfluchen, die dich verfluchen; und in dir sollen gesegnet werden alle Geschlechter auf Erden.“</a:t>
            </a:r>
            <a:endParaRPr lang="de-DE" altLang="de-DE" sz="48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3245560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349206"/>
            <a:ext cx="11881320" cy="1754326"/>
          </a:xfrm>
        </p:spPr>
        <p:txBody>
          <a:bodyPr wrap="square">
            <a:spAutoFit/>
          </a:bodyPr>
          <a:lstStyle/>
          <a:p>
            <a:pPr algn="l"/>
            <a:r>
              <a:rPr lang="de-CH" altLang="de-DE" dirty="0">
                <a:solidFill>
                  <a:schemeClr val="bg2"/>
                </a:solidFill>
                <a:effectLst/>
                <a:latin typeface="Univers LT Std 47 Cn Lt" pitchFamily="34" charset="0"/>
              </a:rPr>
              <a:t>„Abram glaubte/vertraute dem HERRN, und das rechnete er ihm zur Gerechtigkeit.“</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500618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Hebräer 11,1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188640"/>
            <a:ext cx="11881320" cy="2585323"/>
          </a:xfrm>
        </p:spPr>
        <p:txBody>
          <a:bodyPr wrap="square">
            <a:spAutoFit/>
          </a:bodyPr>
          <a:lstStyle/>
          <a:p>
            <a:pPr algn="l"/>
            <a:r>
              <a:rPr lang="de-CH" altLang="de-DE" dirty="0">
                <a:solidFill>
                  <a:schemeClr val="bg2"/>
                </a:solidFill>
                <a:effectLst/>
                <a:latin typeface="Univers LT Std 47 Cn Lt" pitchFamily="34" charset="0"/>
              </a:rPr>
              <a:t>„Es ist aber der Glaube eine feste Zuversicht dessen, was man hofft, und ein Nichtzweifeln an dem, was man nicht sieht.“</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1128707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55340" y="260648"/>
            <a:ext cx="11881320" cy="2585323"/>
          </a:xfrm>
        </p:spPr>
        <p:txBody>
          <a:bodyPr wrap="square">
            <a:spAutoFit/>
          </a:bodyPr>
          <a:lstStyle/>
          <a:p>
            <a:pPr algn="l"/>
            <a:r>
              <a:rPr lang="de-CH" altLang="de-DE" dirty="0">
                <a:solidFill>
                  <a:schemeClr val="bg2"/>
                </a:solidFill>
                <a:effectLst/>
                <a:latin typeface="Univers LT Std 47 Cn Lt" pitchFamily="34" charset="0"/>
              </a:rPr>
              <a:t>„Ich bin der HERR, der dich aus Ur in Chaldäa geführt hat, auf dass ich dir dies Land zu besitzen gebe.“</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723494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476672"/>
            <a:ext cx="7956884" cy="1754326"/>
          </a:xfrm>
        </p:spPr>
        <p:txBody>
          <a:bodyPr wrap="square">
            <a:spAutoFit/>
          </a:bodyPr>
          <a:lstStyle/>
          <a:p>
            <a:pPr algn="l"/>
            <a:r>
              <a:rPr lang="de-CH" altLang="de-DE" dirty="0">
                <a:solidFill>
                  <a:schemeClr val="bg2"/>
                </a:solidFill>
                <a:effectLst/>
                <a:latin typeface="Univers LT Std 47 Cn Lt" pitchFamily="34" charset="0"/>
              </a:rPr>
              <a:t>„HERR, woran soll ich merken, dass ich’s besitzen werde?“</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539197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Psalm 62,9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123597"/>
            <a:ext cx="11665296" cy="2585323"/>
          </a:xfrm>
        </p:spPr>
        <p:txBody>
          <a:bodyPr wrap="square">
            <a:spAutoFit/>
          </a:bodyPr>
          <a:lstStyle/>
          <a:p>
            <a:pPr algn="l"/>
            <a:r>
              <a:rPr lang="de-CH" altLang="de-DE" dirty="0">
                <a:solidFill>
                  <a:schemeClr val="bg2"/>
                </a:solidFill>
                <a:effectLst/>
                <a:latin typeface="Univers LT Std 47 Cn Lt" pitchFamily="34" charset="0"/>
              </a:rPr>
              <a:t>„Hoffet auf ihn allezeit, liebe Leute, schüttet euer Herz vor ihm aus; Gott ist unsre Zuversicht.“ </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3042957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Petrus-Brief 5,6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123597"/>
            <a:ext cx="10153128" cy="2585323"/>
          </a:xfrm>
        </p:spPr>
        <p:txBody>
          <a:bodyPr wrap="square">
            <a:spAutoFit/>
          </a:bodyPr>
          <a:lstStyle/>
          <a:p>
            <a:pPr algn="l"/>
            <a:r>
              <a:rPr lang="de-CH" altLang="de-DE" dirty="0">
                <a:solidFill>
                  <a:schemeClr val="bg2"/>
                </a:solidFill>
                <a:effectLst/>
                <a:latin typeface="Univers LT Std 47 Cn Lt" pitchFamily="34" charset="0"/>
              </a:rPr>
              <a:t>„Beugt euch also unter die starke Hand Gottes; dann wird er euch erhöhen, wenn die Zeit dafür gekommen ist.“</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4223473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Petrus-Brief 5,7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404664"/>
            <a:ext cx="8784976" cy="1754326"/>
          </a:xfrm>
        </p:spPr>
        <p:txBody>
          <a:bodyPr wrap="square">
            <a:spAutoFit/>
          </a:bodyPr>
          <a:lstStyle/>
          <a:p>
            <a:pPr algn="l"/>
            <a:r>
              <a:rPr lang="de-CH" altLang="de-DE" dirty="0">
                <a:solidFill>
                  <a:schemeClr val="bg2"/>
                </a:solidFill>
                <a:effectLst/>
                <a:latin typeface="Univers LT Std 47 Cn Lt" pitchFamily="34" charset="0"/>
              </a:rPr>
              <a:t>„Legt alle eure Sorgen bei ihm ab, denn er sorgt für euch.“</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1947445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335360" y="541129"/>
            <a:ext cx="11305256" cy="830997"/>
          </a:xfrm>
        </p:spPr>
        <p:txBody>
          <a:bodyPr wrap="square">
            <a:spAutoFit/>
          </a:bodyPr>
          <a:lstStyle/>
          <a:p>
            <a:pPr algn="l"/>
            <a:r>
              <a:rPr lang="de-DE" altLang="de-DE" sz="4800" dirty="0">
                <a:solidFill>
                  <a:schemeClr val="bg2"/>
                </a:solidFill>
                <a:effectLst/>
                <a:latin typeface="Univers LT Std 47 Cn Lt" pitchFamily="34" charset="0"/>
              </a:rPr>
              <a:t>II. </a:t>
            </a:r>
            <a:r>
              <a:rPr lang="de-CH" altLang="de-DE" sz="4800" dirty="0">
                <a:solidFill>
                  <a:schemeClr val="bg2"/>
                </a:solidFill>
                <a:effectLst/>
                <a:latin typeface="Univers LT Std 47 Cn Lt" pitchFamily="34" charset="0"/>
              </a:rPr>
              <a:t>Ich gebe dir alles, was ich versprochen habe!</a:t>
            </a:r>
            <a:endParaRPr lang="de-DE" altLang="de-DE" sz="48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2592046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127668"/>
            <a:ext cx="11809312" cy="2585323"/>
          </a:xfrm>
        </p:spPr>
        <p:txBody>
          <a:bodyPr wrap="square">
            <a:spAutoFit/>
          </a:bodyPr>
          <a:lstStyle/>
          <a:p>
            <a:pPr algn="l"/>
            <a:r>
              <a:rPr lang="de-CH" altLang="de-DE" dirty="0">
                <a:solidFill>
                  <a:schemeClr val="bg2"/>
                </a:solidFill>
                <a:effectLst/>
                <a:latin typeface="Univers LT Std 47 Cn Lt" pitchFamily="34" charset="0"/>
              </a:rPr>
              <a:t>„Bringe mir eine dreijährige Kuh, eine dreijährige Ziege, einen dreijährigen Widder, eine Turteltaube und eine andere Taube.“</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11653404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15,10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188640"/>
            <a:ext cx="11089232" cy="3416320"/>
          </a:xfrm>
        </p:spPr>
        <p:txBody>
          <a:bodyPr wrap="square">
            <a:spAutoFit/>
          </a:bodyPr>
          <a:lstStyle/>
          <a:p>
            <a:pPr algn="l"/>
            <a:r>
              <a:rPr lang="de-CH" altLang="de-DE" dirty="0">
                <a:solidFill>
                  <a:schemeClr val="bg2"/>
                </a:solidFill>
                <a:effectLst/>
                <a:latin typeface="Univers LT Std 47 Cn Lt" pitchFamily="34" charset="0"/>
              </a:rPr>
              <a:t>„Abram brachte Gott dies alles und zerteilte es in der Mitte und legte je einen Teil dem andern gegenüber; aber die Vögel zerteilte er nicht.“</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1082197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20136" y="3645024"/>
            <a:ext cx="4176464" cy="400110"/>
          </a:xfrm>
        </p:spPr>
        <p:txBody>
          <a:bodyPr wrap="square">
            <a:spAutoFit/>
          </a:bodyPr>
          <a:lstStyle/>
          <a:p>
            <a:pPr algn="r"/>
            <a:r>
              <a:rPr lang="de-CH" altLang="de-DE" sz="2000" dirty="0">
                <a:effectLst/>
                <a:latin typeface="Univers LT Std 47 Cn Lt" pitchFamily="34" charset="0"/>
              </a:rPr>
              <a:t>1. Mose 15,1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188640"/>
            <a:ext cx="11377264" cy="1938992"/>
          </a:xfrm>
        </p:spPr>
        <p:txBody>
          <a:bodyPr wrap="square">
            <a:spAutoFit/>
          </a:bodyPr>
          <a:lstStyle/>
          <a:p>
            <a:pPr algn="l"/>
            <a:r>
              <a:rPr lang="de-CH" altLang="de-DE" sz="4000" dirty="0">
                <a:solidFill>
                  <a:schemeClr val="bg2"/>
                </a:solidFill>
                <a:effectLst/>
                <a:latin typeface="Univers LT Std 47 Cn Lt" pitchFamily="34" charset="0"/>
              </a:rPr>
              <a:t>Nach diesen Geschichten begab sich’s, dass zu Abram das Wort des HERRN kam in einer Erscheinung: Fürchte dich nicht, Abram! Ich bin dein Schild und dein sehr grosser Lohn.</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6877286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Jeremia 34,18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157863"/>
            <a:ext cx="10801200" cy="3477875"/>
          </a:xfrm>
        </p:spPr>
        <p:txBody>
          <a:bodyPr wrap="square">
            <a:spAutoFit/>
          </a:bodyPr>
          <a:lstStyle/>
          <a:p>
            <a:pPr algn="l"/>
            <a:r>
              <a:rPr lang="de-CH" altLang="de-DE" sz="4400" dirty="0">
                <a:solidFill>
                  <a:schemeClr val="bg2"/>
                </a:solidFill>
                <a:effectLst/>
                <a:latin typeface="Univers LT Std 47 Cn Lt" pitchFamily="34" charset="0"/>
              </a:rPr>
              <a:t>„Ich will die Leute, die meinen Bund übertreten und die Worte des Bundes nicht halten, den sie vor mir geschlossen haben, so zurichten wie das Kalb, das sie in zwei Stücke geteilt haben und zwischen dessen Stücken sie hindurchgegangen sind.“</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2979625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15,15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543166"/>
            <a:ext cx="11809312" cy="1754326"/>
          </a:xfrm>
        </p:spPr>
        <p:txBody>
          <a:bodyPr wrap="square">
            <a:spAutoFit/>
          </a:bodyPr>
          <a:lstStyle/>
          <a:p>
            <a:pPr algn="l"/>
            <a:r>
              <a:rPr lang="de-CH" altLang="de-DE" dirty="0">
                <a:solidFill>
                  <a:schemeClr val="bg2"/>
                </a:solidFill>
                <a:effectLst/>
                <a:latin typeface="Univers LT Std 47 Cn Lt" pitchFamily="34" charset="0"/>
              </a:rPr>
              <a:t>„Und du sollst fahren zu deinen Vätern mit Frieden und in gutem Alter begraben werden.“</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4286362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15,17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188640"/>
            <a:ext cx="10873208" cy="3416320"/>
          </a:xfrm>
        </p:spPr>
        <p:txBody>
          <a:bodyPr wrap="square">
            <a:spAutoFit/>
          </a:bodyPr>
          <a:lstStyle/>
          <a:p>
            <a:pPr algn="l"/>
            <a:r>
              <a:rPr lang="de-CH" altLang="de-DE" dirty="0">
                <a:solidFill>
                  <a:schemeClr val="bg2"/>
                </a:solidFill>
                <a:effectLst/>
                <a:latin typeface="Univers LT Std 47 Cn Lt" pitchFamily="34" charset="0"/>
              </a:rPr>
              <a:t>„Als nun die Sonne untergegangen und es finster geworden war, siehe, da war ein rauchender Ofen, und eine brennende Fackel fuhr zwischen den Stücken hin.“</a:t>
            </a:r>
            <a:endParaRPr lang="de-DE" altLang="de-DE" dirty="0">
              <a:solidFill>
                <a:schemeClr val="bg2"/>
              </a:solidFill>
              <a:effectLst/>
              <a:latin typeface="Univers LT Std 47 Cn Lt" pitchFamily="34" charset="0"/>
            </a:endParaRPr>
          </a:p>
        </p:txBody>
      </p:sp>
    </p:spTree>
    <p:extLst>
      <p:ext uri="{BB962C8B-B14F-4D97-AF65-F5344CB8AC3E}">
        <p14:creationId xmlns:p14="http://schemas.microsoft.com/office/powerpoint/2010/main" val="38771946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2. </a:t>
            </a:r>
            <a:r>
              <a:rPr lang="de-CH" altLang="de-DE" sz="2000">
                <a:effectLst/>
                <a:latin typeface="Univers LT Std 47 Cn Lt" pitchFamily="34" charset="0"/>
              </a:rPr>
              <a:t>Mose 24,17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332656"/>
            <a:ext cx="10873208" cy="2123658"/>
          </a:xfrm>
        </p:spPr>
        <p:txBody>
          <a:bodyPr wrap="square">
            <a:spAutoFit/>
          </a:bodyPr>
          <a:lstStyle/>
          <a:p>
            <a:pPr algn="l"/>
            <a:r>
              <a:rPr lang="de-CH" altLang="de-DE" sz="4400" dirty="0">
                <a:solidFill>
                  <a:schemeClr val="bg2"/>
                </a:solidFill>
                <a:effectLst/>
                <a:latin typeface="Univers LT Std 47 Cn Lt" pitchFamily="34" charset="0"/>
              </a:rPr>
              <a:t>„Die Herrlichkeit des HERRN war anzusehen wie ein verzehrendes Feuer auf dem Gipfel des Berges</a:t>
            </a:r>
            <a:br>
              <a:rPr lang="de-CH" altLang="de-DE" sz="4400" dirty="0">
                <a:solidFill>
                  <a:schemeClr val="bg2"/>
                </a:solidFill>
                <a:effectLst/>
                <a:latin typeface="Univers LT Std 47 Cn Lt" pitchFamily="34" charset="0"/>
              </a:rPr>
            </a:br>
            <a:r>
              <a:rPr lang="de-CH" altLang="de-DE" sz="4400" dirty="0">
                <a:solidFill>
                  <a:schemeClr val="bg2"/>
                </a:solidFill>
                <a:effectLst/>
                <a:latin typeface="Univers LT Std 47 Cn Lt" pitchFamily="34" charset="0"/>
              </a:rPr>
              <a:t>vor den Augen der Israeliten.“</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2697987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Galater-Brief 3,18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260648"/>
            <a:ext cx="10873208" cy="2800767"/>
          </a:xfrm>
        </p:spPr>
        <p:txBody>
          <a:bodyPr wrap="square">
            <a:spAutoFit/>
          </a:bodyPr>
          <a:lstStyle/>
          <a:p>
            <a:pPr algn="l"/>
            <a:r>
              <a:rPr lang="de-CH" altLang="de-DE" sz="4400" dirty="0">
                <a:solidFill>
                  <a:schemeClr val="bg2"/>
                </a:solidFill>
                <a:effectLst/>
                <a:latin typeface="Univers LT Std 47 Cn Lt" pitchFamily="34" charset="0"/>
              </a:rPr>
              <a:t>„Wenn das Erbe durch das Gesetz erworben würde, so würde es nicht durch Verheissung gegeben;</a:t>
            </a:r>
            <a:br>
              <a:rPr lang="de-CH" altLang="de-DE" sz="4400" dirty="0">
                <a:solidFill>
                  <a:schemeClr val="bg2"/>
                </a:solidFill>
                <a:effectLst/>
                <a:latin typeface="Univers LT Std 47 Cn Lt" pitchFamily="34" charset="0"/>
              </a:rPr>
            </a:br>
            <a:r>
              <a:rPr lang="de-CH" altLang="de-DE" sz="4400" dirty="0">
                <a:solidFill>
                  <a:schemeClr val="bg2"/>
                </a:solidFill>
                <a:effectLst/>
                <a:latin typeface="Univers LT Std 47 Cn Lt" pitchFamily="34" charset="0"/>
              </a:rPr>
              <a:t>Gott aber hat es Abraham durch Verheissung</a:t>
            </a:r>
            <a:br>
              <a:rPr lang="de-CH" altLang="de-DE" sz="4400" dirty="0">
                <a:solidFill>
                  <a:schemeClr val="bg2"/>
                </a:solidFill>
                <a:effectLst/>
                <a:latin typeface="Univers LT Std 47 Cn Lt" pitchFamily="34" charset="0"/>
              </a:rPr>
            </a:br>
            <a:r>
              <a:rPr lang="de-CH" altLang="de-DE" sz="4400" dirty="0">
                <a:solidFill>
                  <a:schemeClr val="bg2"/>
                </a:solidFill>
                <a:effectLst/>
                <a:latin typeface="Univers LT Std 47 Cn Lt" pitchFamily="34" charset="0"/>
              </a:rPr>
              <a:t>frei geschenkt.“</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30668042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Jakobus-Brief 2,10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332656"/>
            <a:ext cx="10873208" cy="2123658"/>
          </a:xfrm>
        </p:spPr>
        <p:txBody>
          <a:bodyPr wrap="square">
            <a:spAutoFit/>
          </a:bodyPr>
          <a:lstStyle/>
          <a:p>
            <a:pPr algn="l"/>
            <a:r>
              <a:rPr lang="de-CH" altLang="de-DE" sz="4400" dirty="0">
                <a:solidFill>
                  <a:schemeClr val="bg2"/>
                </a:solidFill>
                <a:effectLst/>
                <a:latin typeface="Univers LT Std 47 Cn Lt" pitchFamily="34" charset="0"/>
              </a:rPr>
              <a:t>„Wer das ganze Gesetz befolgt, aber gegen ein einziges Gebot verstösst, macht sich damit am ganzen Gesetz mit allen seinen Geboten schuldig.“</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18255426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Römer-Brief 3,23-24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260648"/>
            <a:ext cx="10873208" cy="2800767"/>
          </a:xfrm>
        </p:spPr>
        <p:txBody>
          <a:bodyPr wrap="square">
            <a:spAutoFit/>
          </a:bodyPr>
          <a:lstStyle/>
          <a:p>
            <a:pPr algn="l"/>
            <a:r>
              <a:rPr lang="de-CH" altLang="de-DE" sz="4400" dirty="0">
                <a:solidFill>
                  <a:schemeClr val="bg2"/>
                </a:solidFill>
                <a:effectLst/>
                <a:latin typeface="Univers LT Std 47 Cn Lt" pitchFamily="34" charset="0"/>
              </a:rPr>
              <a:t>„Sie sind allesamt Sünder und ermangeln des Ruhmes, den sie vor Gott haben sollen, und werden ohne Verdienst gerecht aus seiner Gnade durch die Erlösung, die durch Christus Jesus geschehen ist.“</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1181652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Galater-Brief 3,6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332656"/>
            <a:ext cx="10873208" cy="2123658"/>
          </a:xfrm>
        </p:spPr>
        <p:txBody>
          <a:bodyPr wrap="square">
            <a:spAutoFit/>
          </a:bodyPr>
          <a:lstStyle/>
          <a:p>
            <a:pPr algn="l"/>
            <a:r>
              <a:rPr lang="de-CH" altLang="de-DE" sz="4400" dirty="0">
                <a:solidFill>
                  <a:schemeClr val="bg2"/>
                </a:solidFill>
                <a:effectLst/>
                <a:latin typeface="Univers LT Std 47 Cn Lt" pitchFamily="34" charset="0"/>
              </a:rPr>
              <a:t>Wie war es denn bei Abraham? Abraham, so heisst es in der Schrift, „glaubte Gott, und das wurde ihm als Gerechtigkeit angerechnet“.</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41944470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Galater-Brief 3,7</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332656"/>
            <a:ext cx="10009112" cy="2123658"/>
          </a:xfrm>
        </p:spPr>
        <p:txBody>
          <a:bodyPr wrap="square">
            <a:spAutoFit/>
          </a:bodyPr>
          <a:lstStyle/>
          <a:p>
            <a:pPr algn="l"/>
            <a:r>
              <a:rPr lang="de-CH" altLang="de-DE" sz="4400" dirty="0">
                <a:solidFill>
                  <a:schemeClr val="bg2"/>
                </a:solidFill>
                <a:effectLst/>
                <a:latin typeface="Univers LT Std 47 Cn Lt" pitchFamily="34" charset="0"/>
              </a:rPr>
              <a:t>„Daran müsst ihr doch erkennen, wer Abrahams Söhne und Töchter sind: Es sind die Menschen, die ihr Vertrauen auf Gott setzen.“</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40313455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2. Könige 13,23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194151"/>
            <a:ext cx="11305256" cy="4154984"/>
          </a:xfrm>
        </p:spPr>
        <p:txBody>
          <a:bodyPr wrap="square">
            <a:spAutoFit/>
          </a:bodyPr>
          <a:lstStyle/>
          <a:p>
            <a:pPr algn="l"/>
            <a:r>
              <a:rPr lang="de-CH" altLang="de-DE" sz="4400" dirty="0">
                <a:solidFill>
                  <a:schemeClr val="bg2"/>
                </a:solidFill>
                <a:effectLst/>
                <a:latin typeface="Univers LT Std 47 Cn Lt" pitchFamily="34" charset="0"/>
              </a:rPr>
              <a:t>„Der HERR meinte es gut mit Israel und hatte mit ihm Erbarmen. Er half den Leuten von Israel, weil er an den Bund dachte, den er mit Abraham, Isaak und Jakob geschlossen hatte. Er wollte sie nicht vernichten,</a:t>
            </a:r>
            <a:br>
              <a:rPr lang="de-CH" altLang="de-DE" sz="4400" dirty="0">
                <a:solidFill>
                  <a:schemeClr val="bg2"/>
                </a:solidFill>
                <a:effectLst/>
                <a:latin typeface="Univers LT Std 47 Cn Lt" pitchFamily="34" charset="0"/>
              </a:rPr>
            </a:br>
            <a:r>
              <a:rPr lang="de-CH" altLang="de-DE" sz="4400" dirty="0">
                <a:solidFill>
                  <a:schemeClr val="bg2"/>
                </a:solidFill>
                <a:effectLst/>
                <a:latin typeface="Univers LT Std 47 Cn Lt" pitchFamily="34" charset="0"/>
              </a:rPr>
              <a:t>denn bis dahin hatte er noch nicht endgültig</a:t>
            </a:r>
            <a:br>
              <a:rPr lang="de-CH" altLang="de-DE" sz="4400" dirty="0">
                <a:solidFill>
                  <a:schemeClr val="bg2"/>
                </a:solidFill>
                <a:effectLst/>
                <a:latin typeface="Univers LT Std 47 Cn Lt" pitchFamily="34" charset="0"/>
              </a:rPr>
            </a:br>
            <a:r>
              <a:rPr lang="de-CH" altLang="de-DE" sz="4400" dirty="0">
                <a:solidFill>
                  <a:schemeClr val="bg2"/>
                </a:solidFill>
                <a:effectLst/>
                <a:latin typeface="Univers LT Std 47 Cn Lt" pitchFamily="34" charset="0"/>
              </a:rPr>
              <a:t>mit ihnen gebrochen.“</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808739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15,2-3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215909"/>
            <a:ext cx="9980567" cy="3785652"/>
          </a:xfrm>
        </p:spPr>
        <p:txBody>
          <a:bodyPr wrap="square">
            <a:spAutoFit/>
          </a:bodyPr>
          <a:lstStyle/>
          <a:p>
            <a:pPr algn="l"/>
            <a:r>
              <a:rPr lang="de-CH" altLang="de-DE" sz="4000" dirty="0">
                <a:solidFill>
                  <a:schemeClr val="bg2"/>
                </a:solidFill>
                <a:effectLst/>
                <a:latin typeface="Univers LT Std 47 Cn Lt" pitchFamily="34" charset="0"/>
              </a:rPr>
              <a:t>Abram sprach aber: HERR, was willst du mir geben? Ich gehe dahin ohne Kinder und mein Knecht </a:t>
            </a:r>
            <a:r>
              <a:rPr lang="de-CH" altLang="de-DE" sz="4000" dirty="0" err="1">
                <a:solidFill>
                  <a:schemeClr val="bg2"/>
                </a:solidFill>
                <a:effectLst/>
                <a:latin typeface="Univers LT Std 47 Cn Lt" pitchFamily="34" charset="0"/>
              </a:rPr>
              <a:t>Eliëser</a:t>
            </a:r>
            <a:r>
              <a:rPr lang="de-CH" altLang="de-DE" sz="4000" dirty="0">
                <a:solidFill>
                  <a:schemeClr val="bg2"/>
                </a:solidFill>
                <a:effectLst/>
                <a:latin typeface="Univers LT Std 47 Cn Lt" pitchFamily="34" charset="0"/>
              </a:rPr>
              <a:t> von Damaskus wird mein Haus besitzen. Und Abram sprach: Mir hast du keine Nachkommen gegeben; und siehe, einer aus meinem Haus wird mein Erbe sein.</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6732485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Galater-Brief 3,29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404664"/>
            <a:ext cx="10369152" cy="2123658"/>
          </a:xfrm>
        </p:spPr>
        <p:txBody>
          <a:bodyPr wrap="square">
            <a:spAutoFit/>
          </a:bodyPr>
          <a:lstStyle/>
          <a:p>
            <a:pPr algn="l"/>
            <a:r>
              <a:rPr lang="de-CH" altLang="de-DE" sz="4400" dirty="0">
                <a:solidFill>
                  <a:schemeClr val="bg2"/>
                </a:solidFill>
                <a:effectLst/>
                <a:latin typeface="Univers LT Std 47 Cn Lt" pitchFamily="34" charset="0"/>
              </a:rPr>
              <a:t>„Wenn ihr aber zu Christus gehört, seid ihr auch Abrahams Nachkommen und bekommt das Erbe, das Gott Abraham versprochen hat.“</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2871397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407368" y="332656"/>
            <a:ext cx="8136904" cy="1569660"/>
          </a:xfrm>
        </p:spPr>
        <p:txBody>
          <a:bodyPr wrap="square">
            <a:spAutoFit/>
          </a:bodyPr>
          <a:lstStyle/>
          <a:p>
            <a:pPr algn="l"/>
            <a:r>
              <a:rPr lang="de-DE" altLang="de-DE" sz="9600" dirty="0">
                <a:solidFill>
                  <a:schemeClr val="bg2"/>
                </a:solidFill>
                <a:effectLst/>
                <a:latin typeface="Univers LT Std 47 Cn Lt" pitchFamily="34" charset="0"/>
              </a:rPr>
              <a:t>Schlussgedanke</a:t>
            </a:r>
          </a:p>
        </p:txBody>
      </p:sp>
    </p:spTree>
    <p:extLst>
      <p:ext uri="{BB962C8B-B14F-4D97-AF65-F5344CB8AC3E}">
        <p14:creationId xmlns:p14="http://schemas.microsoft.com/office/powerpoint/2010/main" val="599374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Johannes-Evangelium 3,16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63352" y="332656"/>
            <a:ext cx="11017224" cy="2800767"/>
          </a:xfrm>
        </p:spPr>
        <p:txBody>
          <a:bodyPr wrap="square">
            <a:spAutoFit/>
          </a:bodyPr>
          <a:lstStyle/>
          <a:p>
            <a:pPr algn="l"/>
            <a:r>
              <a:rPr lang="de-CH" altLang="de-DE" sz="4400" dirty="0">
                <a:solidFill>
                  <a:schemeClr val="bg2"/>
                </a:solidFill>
                <a:effectLst/>
                <a:latin typeface="Univers LT Std 47 Cn Lt" pitchFamily="34" charset="0"/>
              </a:rPr>
              <a:t>„Denn Gott hat der Welt seine Liebe dadurch gezeigt, dass er seinen einzigen Sohn für sie hergab, damit jeder, der an ihn glaubt, das ewige Leben hat und nicht verloren geht.“</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22173411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Römer-Brief 10,9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263352" y="332656"/>
            <a:ext cx="11017224" cy="2800767"/>
          </a:xfrm>
        </p:spPr>
        <p:txBody>
          <a:bodyPr wrap="square">
            <a:spAutoFit/>
          </a:bodyPr>
          <a:lstStyle/>
          <a:p>
            <a:pPr algn="l"/>
            <a:r>
              <a:rPr lang="de-CH" altLang="de-DE" sz="4400">
                <a:solidFill>
                  <a:schemeClr val="bg2"/>
                </a:solidFill>
                <a:effectLst/>
                <a:latin typeface="Univers LT Std 47 Cn Lt" pitchFamily="34" charset="0"/>
              </a:rPr>
              <a:t>„Wenn du mit deinem Mund bekennst, dass Jesus der Herr ist, und mit deinem Herzen glaubst, dass Gott ihn von den Toten auferweckt hat, wirst du gerettet werden.“</a:t>
            </a:r>
            <a:endParaRPr lang="de-DE" altLang="de-DE" sz="44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1581811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15,4-5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75396"/>
            <a:ext cx="11089232" cy="3785652"/>
          </a:xfrm>
        </p:spPr>
        <p:txBody>
          <a:bodyPr wrap="square">
            <a:spAutoFit/>
          </a:bodyPr>
          <a:lstStyle/>
          <a:p>
            <a:pPr algn="l"/>
            <a:r>
              <a:rPr lang="de-CH" altLang="de-DE" sz="4000" dirty="0">
                <a:solidFill>
                  <a:schemeClr val="bg2"/>
                </a:solidFill>
                <a:effectLst/>
                <a:latin typeface="Univers LT Std 47 Cn Lt" pitchFamily="34" charset="0"/>
              </a:rPr>
              <a:t>Und siehe, der HERR sprach zu ihm: Er soll nicht dein Erbe sein, sondern der von deinem Leibe kommen wird, der soll dein Erbe sein. Und er hiess ihn hinausgehen und sprach: Sieh gen Himmel und zähle die Sterne; kannst du sie zählen? Und sprach zu ihm: So zahlreich sollen deine Nachkommen sein!</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2480288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332656"/>
            <a:ext cx="11089232" cy="1938992"/>
          </a:xfrm>
        </p:spPr>
        <p:txBody>
          <a:bodyPr wrap="square">
            <a:spAutoFit/>
          </a:bodyPr>
          <a:lstStyle/>
          <a:p>
            <a:pPr algn="l"/>
            <a:r>
              <a:rPr lang="de-CH" altLang="de-DE" sz="6000" dirty="0">
                <a:solidFill>
                  <a:schemeClr val="bg2"/>
                </a:solidFill>
                <a:effectLst/>
                <a:latin typeface="Univers LT Std 47 Cn Lt" pitchFamily="34" charset="0"/>
              </a:rPr>
              <a:t>Abram glaubte dem HERRN, und das rechnete er ihm zur Gerechtigkeit.</a:t>
            </a:r>
            <a:endParaRPr lang="de-DE" altLang="de-DE" sz="6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1729775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15,7-8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260648"/>
            <a:ext cx="11089232" cy="2554545"/>
          </a:xfrm>
        </p:spPr>
        <p:txBody>
          <a:bodyPr wrap="square">
            <a:spAutoFit/>
          </a:bodyPr>
          <a:lstStyle/>
          <a:p>
            <a:pPr algn="l"/>
            <a:r>
              <a:rPr lang="de-CH" altLang="de-DE" sz="4000" dirty="0">
                <a:solidFill>
                  <a:schemeClr val="bg2"/>
                </a:solidFill>
                <a:effectLst/>
                <a:latin typeface="Univers LT Std 47 Cn Lt" pitchFamily="34" charset="0"/>
              </a:rPr>
              <a:t>Und er sprach zu ihm: Ich bin der HERR, der dich aus Ur in Chaldäa geführt hat, auf dass ich dir dies Land zu besitzen gebe. Abram aber sprach: HERR, woran soll ich merken, dass ich’s besitzen werde?</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420717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91344" y="332656"/>
            <a:ext cx="10153128" cy="1938992"/>
          </a:xfrm>
        </p:spPr>
        <p:txBody>
          <a:bodyPr wrap="square">
            <a:spAutoFit/>
          </a:bodyPr>
          <a:lstStyle/>
          <a:p>
            <a:pPr algn="l"/>
            <a:r>
              <a:rPr lang="de-CH" altLang="de-DE" sz="4000" dirty="0">
                <a:solidFill>
                  <a:schemeClr val="bg2"/>
                </a:solidFill>
                <a:effectLst/>
                <a:latin typeface="Univers LT Std 47 Cn Lt" pitchFamily="34" charset="0"/>
              </a:rPr>
              <a:t>Und er sprach zu ihm: Bringe mir eine dreijährige Kuh, eine dreijährige Ziege, einen dreijährigen Widder, eine Turteltaube und eine andere Taube.</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1213225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7392144" y="4149080"/>
            <a:ext cx="4176464" cy="400110"/>
          </a:xfrm>
        </p:spPr>
        <p:txBody>
          <a:bodyPr wrap="square">
            <a:spAutoFit/>
          </a:bodyPr>
          <a:lstStyle/>
          <a:p>
            <a:pPr algn="r"/>
            <a:r>
              <a:rPr lang="de-CH" altLang="de-DE" sz="2000" dirty="0">
                <a:effectLst/>
                <a:latin typeface="Univers LT Std 47 Cn Lt" pitchFamily="34" charset="0"/>
              </a:rPr>
              <a:t>1. Mose 15,10-11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19336" y="116632"/>
            <a:ext cx="10153128" cy="3170099"/>
          </a:xfrm>
        </p:spPr>
        <p:txBody>
          <a:bodyPr wrap="square">
            <a:spAutoFit/>
          </a:bodyPr>
          <a:lstStyle/>
          <a:p>
            <a:pPr algn="l"/>
            <a:r>
              <a:rPr lang="de-CH" altLang="de-DE" sz="4000" dirty="0">
                <a:solidFill>
                  <a:schemeClr val="bg2"/>
                </a:solidFill>
                <a:effectLst/>
                <a:latin typeface="Univers LT Std 47 Cn Lt" pitchFamily="34" charset="0"/>
              </a:rPr>
              <a:t>Und er brachte ihm dies alles und zerteilte es in der Mitte und legte je einen Teil dem andern gegenüber; aber die Vögel zerteilte er nicht. Und die Raubvögel stiessen hernieder auf die Stücke, aber Abram scheuchte sie davon.</a:t>
            </a:r>
            <a:endParaRPr lang="de-DE" altLang="de-DE" sz="4000" dirty="0">
              <a:solidFill>
                <a:schemeClr val="bg2"/>
              </a:solidFill>
              <a:effectLst/>
              <a:latin typeface="Univers LT Std 47 Cn Lt" pitchFamily="34" charset="0"/>
            </a:endParaRPr>
          </a:p>
        </p:txBody>
      </p:sp>
    </p:spTree>
    <p:extLst>
      <p:ext uri="{BB962C8B-B14F-4D97-AF65-F5344CB8AC3E}">
        <p14:creationId xmlns:p14="http://schemas.microsoft.com/office/powerpoint/2010/main" val="1636485095"/>
      </p:ext>
    </p:extLst>
  </p:cSld>
  <p:clrMapOvr>
    <a:masterClrMapping/>
  </p:clrMapOvr>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1352</Words>
  <Application>Microsoft Office PowerPoint</Application>
  <PresentationFormat>Benutzerdefiniert</PresentationFormat>
  <Paragraphs>127</Paragraphs>
  <Slides>43</Slides>
  <Notes>43</Notes>
  <HiddenSlides>0</HiddenSlides>
  <MMClips>0</MMClips>
  <ScaleCrop>false</ScaleCrop>
  <HeadingPairs>
    <vt:vector size="4" baseType="variant">
      <vt:variant>
        <vt:lpstr>Design</vt:lpstr>
      </vt:variant>
      <vt:variant>
        <vt:i4>1</vt:i4>
      </vt:variant>
      <vt:variant>
        <vt:lpstr>Folientitel</vt:lpstr>
      </vt:variant>
      <vt:variant>
        <vt:i4>43</vt:i4>
      </vt:variant>
    </vt:vector>
  </HeadingPairs>
  <TitlesOfParts>
    <vt:vector size="44" baseType="lpstr">
      <vt:lpstr>Designvorlage 'Berggipfel'</vt:lpstr>
      <vt:lpstr>Wer Glaube garantiert belohnt</vt:lpstr>
      <vt:lpstr>„Ich will segnen, die dich segnen, und verfluchen, die dich verfluchen; und in dir sollen gesegnet werden alle Geschlechter auf Erden.“</vt:lpstr>
      <vt:lpstr>Nach diesen Geschichten begab sich’s, dass zu Abram das Wort des HERRN kam in einer Erscheinung: Fürchte dich nicht, Abram! Ich bin dein Schild und dein sehr grosser Lohn.</vt:lpstr>
      <vt:lpstr>Abram sprach aber: HERR, was willst du mir geben? Ich gehe dahin ohne Kinder und mein Knecht Eliëser von Damaskus wird mein Haus besitzen. Und Abram sprach: Mir hast du keine Nachkommen gegeben; und siehe, einer aus meinem Haus wird mein Erbe sein.</vt:lpstr>
      <vt:lpstr>Und siehe, der HERR sprach zu ihm: Er soll nicht dein Erbe sein, sondern der von deinem Leibe kommen wird, der soll dein Erbe sein. Und er hiess ihn hinausgehen und sprach: Sieh gen Himmel und zähle die Sterne; kannst du sie zählen? Und sprach zu ihm: So zahlreich sollen deine Nachkommen sein!</vt:lpstr>
      <vt:lpstr>Abram glaubte dem HERRN, und das rechnete er ihm zur Gerechtigkeit.</vt:lpstr>
      <vt:lpstr>Und er sprach zu ihm: Ich bin der HERR, der dich aus Ur in Chaldäa geführt hat, auf dass ich dir dies Land zu besitzen gebe. Abram aber sprach: HERR, woran soll ich merken, dass ich’s besitzen werde?</vt:lpstr>
      <vt:lpstr>Und er sprach zu ihm: Bringe mir eine dreijährige Kuh, eine dreijährige Ziege, einen dreijährigen Widder, eine Turteltaube und eine andere Taube.</vt:lpstr>
      <vt:lpstr>Und er brachte ihm dies alles und zerteilte es in der Mitte und legte je einen Teil dem andern gegenüber; aber die Vögel zerteilte er nicht. Und die Raubvögel stiessen hernieder auf die Stücke, aber Abram scheuchte sie davon.</vt:lpstr>
      <vt:lpstr>Als nun die Sonne unterging, fiel ein tiefer Schlaf auf Abram, und siehe, Schrecken und grosse Finsternis überfiel ihn.</vt:lpstr>
      <vt:lpstr>Da sprach der HERR zu Abram: Das sollst du wissen, dass deine Nachkommen Fremdlinge sein werden in einem Lande, das nicht das ihre ist; und da wird man sie zu dienen zwingen und unterdrücken vierhundert Jahre.</vt:lpstr>
      <vt:lpstr>Aber ich will das Volk richten, dem sie dienen müssen. Danach werden sie ausziehen mit grossem Gut. Und du sollst fahren zu deinen Vätern mit Frieden und in gutem Alter begraben werden. Sie aber sollen erst nach vier Menschenaltern wieder hierher kommen; denn die Missetat der Amoriter ist noch nicht voll.</vt:lpstr>
      <vt:lpstr>Als nun die Sonne untergegangen und es finster geworden war, siehe, da war ein rauchender Ofen, und eine brennende Fackel fuhr zwischen den Stücken hin.</vt:lpstr>
      <vt:lpstr>An dem Tage schloss der HERR einen Bund mit Abram und sprach: Deinen Nachkommen gebe ich dies Land von dem Strom Ägyptens an bis an den grossen Strom, den Euphrat: die Keniter, die Kenasiter, die Kadmoniter, die Hetiter, die Perisiter, die Refaïter, die Amoriter, die Kanaaniter, die Girgaschiter, die Jebusiter.</vt:lpstr>
      <vt:lpstr>I. Herr, was willst du mir geben?</vt:lpstr>
      <vt:lpstr>„Fürchte dich nicht, Abram! Ich bin dein Schild und dein sehr grosser Lohn.“</vt:lpstr>
      <vt:lpstr>„HERR, was willst du mir geben?“</vt:lpstr>
      <vt:lpstr>„Mir hast du keine Nachkommen gegeben; und siehe, einer aus meinem Haus wird mein Erbe sein.“</vt:lpstr>
      <vt:lpstr>„So zahlreich sollen deine Nachkommen sein!“</vt:lpstr>
      <vt:lpstr>„Abram glaubte/vertraute dem HERRN, und das rechnete er ihm zur Gerechtigkeit.“</vt:lpstr>
      <vt:lpstr>„Es ist aber der Glaube eine feste Zuversicht dessen, was man hofft, und ein Nichtzweifeln an dem, was man nicht sieht.“</vt:lpstr>
      <vt:lpstr>„Ich bin der HERR, der dich aus Ur in Chaldäa geführt hat, auf dass ich dir dies Land zu besitzen gebe.“</vt:lpstr>
      <vt:lpstr>„HERR, woran soll ich merken, dass ich’s besitzen werde?“</vt:lpstr>
      <vt:lpstr>„Hoffet auf ihn allezeit, liebe Leute, schüttet euer Herz vor ihm aus; Gott ist unsre Zuversicht.“ </vt:lpstr>
      <vt:lpstr>„Beugt euch also unter die starke Hand Gottes; dann wird er euch erhöhen, wenn die Zeit dafür gekommen ist.“</vt:lpstr>
      <vt:lpstr>„Legt alle eure Sorgen bei ihm ab, denn er sorgt für euch.“</vt:lpstr>
      <vt:lpstr>II. Ich gebe dir alles, was ich versprochen habe!</vt:lpstr>
      <vt:lpstr>„Bringe mir eine dreijährige Kuh, eine dreijährige Ziege, einen dreijährigen Widder, eine Turteltaube und eine andere Taube.“</vt:lpstr>
      <vt:lpstr>„Abram brachte Gott dies alles und zerteilte es in der Mitte und legte je einen Teil dem andern gegenüber; aber die Vögel zerteilte er nicht.“</vt:lpstr>
      <vt:lpstr>„Ich will die Leute, die meinen Bund übertreten und die Worte des Bundes nicht halten, den sie vor mir geschlossen haben, so zurichten wie das Kalb, das sie in zwei Stücke geteilt haben und zwischen dessen Stücken sie hindurchgegangen sind.“</vt:lpstr>
      <vt:lpstr>„Und du sollst fahren zu deinen Vätern mit Frieden und in gutem Alter begraben werden.“</vt:lpstr>
      <vt:lpstr>„Als nun die Sonne untergegangen und es finster geworden war, siehe, da war ein rauchender Ofen, und eine brennende Fackel fuhr zwischen den Stücken hin.“</vt:lpstr>
      <vt:lpstr>„Die Herrlichkeit des HERRN war anzusehen wie ein verzehrendes Feuer auf dem Gipfel des Berges vor den Augen der Israeliten.“</vt:lpstr>
      <vt:lpstr>„Wenn das Erbe durch das Gesetz erworben würde, so würde es nicht durch Verheissung gegeben; Gott aber hat es Abraham durch Verheissung frei geschenkt.“</vt:lpstr>
      <vt:lpstr>„Wer das ganze Gesetz befolgt, aber gegen ein einziges Gebot verstösst, macht sich damit am ganzen Gesetz mit allen seinen Geboten schuldig.“</vt:lpstr>
      <vt:lpstr>„Sie sind allesamt Sünder und ermangeln des Ruhmes, den sie vor Gott haben sollen, und werden ohne Verdienst gerecht aus seiner Gnade durch die Erlösung, die durch Christus Jesus geschehen ist.“</vt:lpstr>
      <vt:lpstr>Wie war es denn bei Abraham? Abraham, so heisst es in der Schrift, „glaubte Gott, und das wurde ihm als Gerechtigkeit angerechnet“.</vt:lpstr>
      <vt:lpstr>„Daran müsst ihr doch erkennen, wer Abrahams Söhne und Töchter sind: Es sind die Menschen, die ihr Vertrauen auf Gott setzen.“</vt:lpstr>
      <vt:lpstr>„Der HERR meinte es gut mit Israel und hatte mit ihm Erbarmen. Er half den Leuten von Israel, weil er an den Bund dachte, den er mit Abraham, Isaak und Jakob geschlossen hatte. Er wollte sie nicht vernichten, denn bis dahin hatte er noch nicht endgültig mit ihnen gebrochen.“</vt:lpstr>
      <vt:lpstr>„Wenn ihr aber zu Christus gehört, seid ihr auch Abrahams Nachkommen und bekommt das Erbe, das Gott Abraham versprochen hat.“</vt:lpstr>
      <vt:lpstr>Schlussgedanke</vt:lpstr>
      <vt:lpstr>„Denn Gott hat der Welt seine Liebe dadurch gezeigt, dass er seinen einzigen Sohn für sie hergab, damit jeder, der an ihn glaubt, das ewige Leben hat und nicht verloren geht.“</vt:lpstr>
      <vt:lpstr>„Wenn du mit deinem Mund bekennst, dass Jesus der Herr ist, und mit deinem Herzen glaubst, dass Gott ihn von den Toten auferweckt hat, wirst du gerettet werden.“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Rettender Glaube - Teil 5/6 - Wer Glaube garantiert belohnt - Folien</dc:title>
  <dc:creator>Jürg Birnstiel</dc:creator>
  <cp:lastModifiedBy>Me</cp:lastModifiedBy>
  <cp:revision>873</cp:revision>
  <dcterms:created xsi:type="dcterms:W3CDTF">2013-11-12T15:20:47Z</dcterms:created>
  <dcterms:modified xsi:type="dcterms:W3CDTF">2019-11-19T19:15:13Z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