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4" r:id="rId3"/>
  </p:sldMasterIdLst>
  <p:notesMasterIdLst>
    <p:notesMasterId r:id="rId29"/>
  </p:notesMasterIdLst>
  <p:sldIdLst>
    <p:sldId id="256" r:id="rId4"/>
    <p:sldId id="1100" r:id="rId5"/>
    <p:sldId id="1131" r:id="rId6"/>
    <p:sldId id="1132" r:id="rId7"/>
    <p:sldId id="1133" r:id="rId8"/>
    <p:sldId id="1134" r:id="rId9"/>
    <p:sldId id="1135" r:id="rId10"/>
    <p:sldId id="1136" r:id="rId11"/>
    <p:sldId id="1137" r:id="rId12"/>
    <p:sldId id="430" r:id="rId13"/>
    <p:sldId id="1117" r:id="rId14"/>
    <p:sldId id="1138" r:id="rId15"/>
    <p:sldId id="1139" r:id="rId16"/>
    <p:sldId id="1129" r:id="rId17"/>
    <p:sldId id="1071" r:id="rId18"/>
    <p:sldId id="1140" r:id="rId19"/>
    <p:sldId id="1141" r:id="rId20"/>
    <p:sldId id="1037" r:id="rId21"/>
    <p:sldId id="1119" r:id="rId22"/>
    <p:sldId id="1108" r:id="rId23"/>
    <p:sldId id="1142" r:id="rId24"/>
    <p:sldId id="1130" r:id="rId25"/>
    <p:sldId id="263" r:id="rId26"/>
    <p:sldId id="1124" r:id="rId27"/>
    <p:sldId id="325" r:id="rId28"/>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66D77197-C1D4-4B2C-9D95-261CFE19E0EF}" type="slidenum">
              <a:rPr lang="de-CH">
                <a:solidFill>
                  <a:srgbClr val="000000"/>
                </a:solidFill>
              </a:rPr>
              <a:pPr/>
              <a:t>‹Nr.›</a:t>
            </a:fld>
            <a:endParaRPr lang="de-CH">
              <a:solidFill>
                <a:srgbClr val="000000"/>
              </a:solidFill>
            </a:endParaRPr>
          </a:p>
        </p:txBody>
      </p:sp>
    </p:spTree>
    <p:extLst>
      <p:ext uri="{BB962C8B-B14F-4D97-AF65-F5344CB8AC3E}">
        <p14:creationId xmlns:p14="http://schemas.microsoft.com/office/powerpoint/2010/main" val="1934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Klicken Sie, um die Textformatierung des Masters zu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de-CH">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de-CH">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3AD915C-9286-45BC-9A0C-86407FEDEDB1}" type="slidenum">
              <a:rPr lang="de-CH">
                <a:solidFill>
                  <a:srgbClr val="000000"/>
                </a:solidFill>
                <a:latin typeface="Times New Roman" charset="0"/>
              </a:rPr>
              <a:pPr eaLnBrk="0" hangingPunct="0"/>
              <a:t>‹Nr.›</a:t>
            </a:fld>
            <a:endParaRPr lang="de-CH">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1717393"/>
          </a:xfrm>
          <a:noFill/>
        </p:spPr>
        <p:txBody>
          <a:bodyPr anchor="t">
            <a:spAutoFit/>
          </a:bodyPr>
          <a:lstStyle/>
          <a:p>
            <a:pPr algn="l"/>
            <a:r>
              <a:rPr lang="de-DE" sz="6600" dirty="0" smtClean="0">
                <a:ln>
                  <a:solidFill>
                    <a:srgbClr val="000000"/>
                  </a:solidFill>
                </a:ln>
                <a:solidFill>
                  <a:schemeClr val="bg1"/>
                </a:solidFill>
              </a:rPr>
              <a:t>Mit Jesus gestorben und  auferstanden!</a:t>
            </a:r>
            <a:endParaRPr lang="de-CH" sz="6600" dirty="0">
              <a:ln>
                <a:solidFill>
                  <a:srgbClr val="000000"/>
                </a:solidFill>
              </a:ln>
              <a:solidFill>
                <a:schemeClr val="bg1"/>
              </a:solidFill>
            </a:endParaRPr>
          </a:p>
        </p:txBody>
      </p:sp>
      <p:sp>
        <p:nvSpPr>
          <p:cNvPr id="3" name="Rectangle 2"/>
          <p:cNvSpPr txBox="1">
            <a:spLocks noChangeArrowheads="1"/>
          </p:cNvSpPr>
          <p:nvPr/>
        </p:nvSpPr>
        <p:spPr bwMode="auto">
          <a:xfrm>
            <a:off x="4029689" y="4653136"/>
            <a:ext cx="4896544" cy="880241"/>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r"/>
            <a:r>
              <a:rPr lang="de-DE" sz="3200" dirty="0" smtClean="0">
                <a:ln>
                  <a:solidFill>
                    <a:srgbClr val="000000"/>
                  </a:solidFill>
                </a:ln>
                <a:solidFill>
                  <a:schemeClr val="bg1"/>
                </a:solidFill>
              </a:rPr>
              <a:t>Römer-Brief 6,3-11</a:t>
            </a:r>
          </a:p>
          <a:p>
            <a:pPr algn="r"/>
            <a:r>
              <a:rPr lang="de-DE" sz="3200" dirty="0" smtClean="0">
                <a:ln>
                  <a:solidFill>
                    <a:srgbClr val="000000"/>
                  </a:solidFill>
                </a:ln>
                <a:solidFill>
                  <a:schemeClr val="bg1"/>
                </a:solidFill>
              </a:rPr>
              <a:t>Gedanken zur Taufe</a:t>
            </a:r>
            <a:endParaRPr lang="de-CH" sz="32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512" y="188640"/>
            <a:ext cx="8713092" cy="1421928"/>
          </a:xfrm>
          <a:noFill/>
        </p:spPr>
        <p:txBody>
          <a:bodyPr wrap="square" anchor="t">
            <a:spAutoFit/>
          </a:bodyPr>
          <a:lstStyle/>
          <a:p>
            <a:pPr marL="1117600" indent="-1117600" algn="l"/>
            <a:r>
              <a:rPr lang="de-DE" sz="5400" dirty="0">
                <a:ln>
                  <a:solidFill>
                    <a:srgbClr val="000000"/>
                  </a:solidFill>
                </a:ln>
                <a:solidFill>
                  <a:schemeClr val="bg1"/>
                </a:solidFill>
              </a:rPr>
              <a:t>I. </a:t>
            </a:r>
            <a:r>
              <a:rPr lang="de-DE" sz="5400" dirty="0" smtClean="0">
                <a:ln>
                  <a:solidFill>
                    <a:srgbClr val="000000"/>
                  </a:solidFill>
                </a:ln>
                <a:solidFill>
                  <a:schemeClr val="bg1"/>
                </a:solidFill>
              </a:rPr>
              <a:t>   </a:t>
            </a:r>
            <a:r>
              <a:rPr lang="de-CH" sz="5400" dirty="0" smtClean="0">
                <a:ln>
                  <a:solidFill>
                    <a:srgbClr val="000000"/>
                  </a:solidFill>
                </a:ln>
                <a:solidFill>
                  <a:schemeClr val="bg1"/>
                </a:solidFill>
              </a:rPr>
              <a:t>Wie </a:t>
            </a:r>
            <a:r>
              <a:rPr lang="de-CH" sz="5400" dirty="0">
                <a:ln>
                  <a:solidFill>
                    <a:srgbClr val="000000"/>
                  </a:solidFill>
                </a:ln>
                <a:solidFill>
                  <a:schemeClr val="bg1"/>
                </a:solidFill>
              </a:rPr>
              <a:t>wenn wir unsere Schuld bezahlt hätten</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8784975"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„Ich weiss ja, dass in mir, das heisst in meiner eigenen Natur, nichts Gutes wohnt. Obwohl es mir nicht am Wollen fehlt, bringe ich es nicht </a:t>
            </a:r>
            <a:r>
              <a:rPr lang="de-CH" sz="3600" dirty="0" smtClean="0">
                <a:ln>
                  <a:solidFill>
                    <a:srgbClr val="000000"/>
                  </a:solidFill>
                </a:ln>
              </a:rPr>
              <a:t>zustande,</a:t>
            </a:r>
            <a:br>
              <a:rPr lang="de-CH" sz="3600" dirty="0" smtClean="0">
                <a:ln>
                  <a:solidFill>
                    <a:srgbClr val="000000"/>
                  </a:solidFill>
                </a:ln>
              </a:rPr>
            </a:br>
            <a:r>
              <a:rPr lang="de-CH" sz="3600" dirty="0" smtClean="0">
                <a:ln>
                  <a:solidFill>
                    <a:srgbClr val="000000"/>
                  </a:solidFill>
                </a:ln>
              </a:rPr>
              <a:t>das </a:t>
            </a:r>
            <a:r>
              <a:rPr lang="de-CH" sz="3600" dirty="0">
                <a:ln>
                  <a:solidFill>
                    <a:srgbClr val="000000"/>
                  </a:solidFill>
                </a:ln>
              </a:rPr>
              <a:t>Richtige zu tun.“</a:t>
            </a:r>
          </a:p>
        </p:txBody>
      </p:sp>
      <p:sp>
        <p:nvSpPr>
          <p:cNvPr id="933891" name="Rectangle 3"/>
          <p:cNvSpPr>
            <a:spLocks noChangeArrowheads="1"/>
          </p:cNvSpPr>
          <p:nvPr/>
        </p:nvSpPr>
        <p:spPr bwMode="auto">
          <a:xfrm>
            <a:off x="755576" y="5085184"/>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Römer-Brief 1,18</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45824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„Ich tue nicht das Gute, das ich tun will, sondern das Böse, das ich nicht tun will.“</a:t>
            </a:r>
          </a:p>
        </p:txBody>
      </p:sp>
      <p:sp>
        <p:nvSpPr>
          <p:cNvPr id="933891" name="Rectangle 3"/>
          <p:cNvSpPr>
            <a:spLocks noChangeArrowheads="1"/>
          </p:cNvSpPr>
          <p:nvPr/>
        </p:nvSpPr>
        <p:spPr bwMode="auto">
          <a:xfrm>
            <a:off x="971600" y="5085184"/>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Römer-Brief 1,19</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95459857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„Was wir verstehen müssen, ist dies: Der Mensch, der wir waren, als wir </a:t>
            </a:r>
            <a:r>
              <a:rPr lang="de-CH" sz="3200" dirty="0" smtClean="0">
                <a:ln>
                  <a:solidFill>
                    <a:srgbClr val="000000"/>
                  </a:solidFill>
                </a:ln>
              </a:rPr>
              <a:t>noch ohne </a:t>
            </a:r>
            <a:r>
              <a:rPr lang="de-CH" sz="3200" dirty="0">
                <a:ln>
                  <a:solidFill>
                    <a:srgbClr val="000000"/>
                  </a:solidFill>
                </a:ln>
              </a:rPr>
              <a:t>Christus lebten, ist mit ihm gekreuzigt worden, damit unser sündiges Wesen unwirksam gemacht wird und wir nicht länger der Sünde dienen.“</a:t>
            </a:r>
          </a:p>
        </p:txBody>
      </p:sp>
      <p:sp>
        <p:nvSpPr>
          <p:cNvPr id="933891" name="Rectangle 3"/>
          <p:cNvSpPr>
            <a:spLocks noChangeArrowheads="1"/>
          </p:cNvSpPr>
          <p:nvPr/>
        </p:nvSpPr>
        <p:spPr bwMode="auto">
          <a:xfrm>
            <a:off x="899592" y="342900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60765847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35496" y="4042807"/>
            <a:ext cx="5926806" cy="2554545"/>
          </a:xfrm>
          <a:prstGeom prst="rect">
            <a:avLst/>
          </a:prstGeom>
          <a:solidFill>
            <a:schemeClr val="accent3">
              <a:lumMod val="85000"/>
            </a:schemeClr>
          </a:solidFill>
          <a:ln>
            <a:noFill/>
          </a:ln>
          <a:effectLst/>
          <a:extLst/>
        </p:spPr>
        <p:txBody>
          <a:bodyPr wrap="square">
            <a:spAutoFit/>
          </a:bodyPr>
          <a:lstStyle/>
          <a:p>
            <a:pPr eaLnBrk="0" hangingPunct="0">
              <a:spcBef>
                <a:spcPct val="50000"/>
              </a:spcBef>
            </a:pPr>
            <a:r>
              <a:rPr lang="de-CH" sz="3200" dirty="0" smtClean="0">
                <a:solidFill>
                  <a:schemeClr val="accent2">
                    <a:lumMod val="75000"/>
                  </a:schemeClr>
                </a:solidFill>
                <a:latin typeface="Arial Rounded MT Bold" pitchFamily="34" charset="0"/>
              </a:rPr>
              <a:t>Wenn </a:t>
            </a:r>
            <a:r>
              <a:rPr lang="de-CH" sz="3200" dirty="0">
                <a:solidFill>
                  <a:schemeClr val="accent2">
                    <a:lumMod val="75000"/>
                  </a:schemeClr>
                </a:solidFill>
                <a:latin typeface="Arial Rounded MT Bold" pitchFamily="34" charset="0"/>
              </a:rPr>
              <a:t>ich aber das, was ich tue, gar nicht tun will, dann handle nicht mehr ich selbst, </a:t>
            </a:r>
            <a:r>
              <a:rPr lang="de-CH" sz="3200" dirty="0" smtClean="0">
                <a:solidFill>
                  <a:schemeClr val="accent2">
                    <a:lumMod val="75000"/>
                  </a:schemeClr>
                </a:solidFill>
                <a:latin typeface="Arial Rounded MT Bold" pitchFamily="34" charset="0"/>
              </a:rPr>
              <a:t>sondern die </a:t>
            </a:r>
            <a:r>
              <a:rPr lang="de-CH" sz="3200" dirty="0">
                <a:solidFill>
                  <a:schemeClr val="accent2">
                    <a:lumMod val="75000"/>
                  </a:schemeClr>
                </a:solidFill>
                <a:latin typeface="Arial Rounded MT Bold" pitchFamily="34" charset="0"/>
              </a:rPr>
              <a:t>Sünde, die in mir wohnt</a:t>
            </a:r>
            <a:r>
              <a:rPr lang="de-CH" sz="3200" dirty="0" smtClean="0">
                <a:solidFill>
                  <a:schemeClr val="accent2">
                    <a:lumMod val="75000"/>
                  </a:schemeClr>
                </a:solidFill>
                <a:latin typeface="Arial Rounded MT Bold" pitchFamily="34" charset="0"/>
              </a:rPr>
              <a:t>.“                      </a:t>
            </a:r>
            <a:r>
              <a:rPr lang="de-CH" sz="1800" dirty="0" smtClean="0">
                <a:solidFill>
                  <a:schemeClr val="accent2">
                    <a:lumMod val="75000"/>
                  </a:schemeClr>
                </a:solidFill>
                <a:latin typeface="Arial Rounded MT Bold" pitchFamily="34" charset="0"/>
              </a:rPr>
              <a:t>Römer-Brief 7,20</a:t>
            </a:r>
            <a:endParaRPr lang="de-CH" sz="1800" dirty="0">
              <a:solidFill>
                <a:schemeClr val="accent2">
                  <a:lumMod val="75000"/>
                </a:schemeClr>
              </a:solidFill>
              <a:latin typeface="Arial Rounded MT Bold" pitchFamily="34" charset="0"/>
            </a:endParaRPr>
          </a:p>
        </p:txBody>
      </p:sp>
      <p:sp>
        <p:nvSpPr>
          <p:cNvPr id="8" name="Text Box 5"/>
          <p:cNvSpPr txBox="1">
            <a:spLocks noChangeArrowheads="1"/>
          </p:cNvSpPr>
          <p:nvPr/>
        </p:nvSpPr>
        <p:spPr bwMode="auto">
          <a:xfrm>
            <a:off x="35496" y="6539299"/>
            <a:ext cx="7920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de-CH" sz="1200" dirty="0" smtClean="0">
                <a:solidFill>
                  <a:srgbClr val="000000"/>
                </a:solidFill>
                <a:latin typeface="Times New Roman" charset="0"/>
              </a:rPr>
              <a:t>pixelio.de</a:t>
            </a:r>
            <a:endParaRPr lang="de-CH" sz="1200" dirty="0">
              <a:solidFill>
                <a:srgbClr val="000000"/>
              </a:solidFill>
              <a:latin typeface="Times New Roman"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6778" y="44450"/>
            <a:ext cx="8929718"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„Ich denke so oft an Gott. Merkwürdig, wie man das unter diesen Umständen tut. Ich habe auch noch nie soviel gebetet. Ehrlich gesagt, finde ich nicht, dass ich es verdiene, wenn er meine Gebete erhört. Aber ich hoffe es trotzdem.“</a:t>
            </a:r>
          </a:p>
        </p:txBody>
      </p:sp>
      <p:sp>
        <p:nvSpPr>
          <p:cNvPr id="957443" name="Rectangle 3"/>
          <p:cNvSpPr>
            <a:spLocks noChangeArrowheads="1"/>
          </p:cNvSpPr>
          <p:nvPr/>
        </p:nvSpPr>
        <p:spPr bwMode="auto">
          <a:xfrm>
            <a:off x="899592" y="580526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Carl </a:t>
            </a:r>
            <a:r>
              <a:rPr lang="de-CH" sz="2400" dirty="0" err="1" smtClean="0">
                <a:ln>
                  <a:solidFill>
                    <a:srgbClr val="000000"/>
                  </a:solidFill>
                </a:ln>
                <a:solidFill>
                  <a:srgbClr val="FFFFFF"/>
                </a:solidFill>
                <a:latin typeface="Arial Rounded MT Bold" pitchFamily="34" charset="0"/>
              </a:rPr>
              <a:t>McCunn</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6778" y="44450"/>
            <a:ext cx="8929718"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„Bitte, himmlischer Vater, hab Erbarmen mit einer </a:t>
            </a:r>
            <a:r>
              <a:rPr lang="de-CH" sz="3600" dirty="0" smtClean="0">
                <a:ln>
                  <a:solidFill>
                    <a:srgbClr val="000000"/>
                  </a:solidFill>
                </a:ln>
              </a:rPr>
              <a:t>armen,</a:t>
            </a:r>
            <a:br>
              <a:rPr lang="de-CH" sz="3600" dirty="0" smtClean="0">
                <a:ln>
                  <a:solidFill>
                    <a:srgbClr val="000000"/>
                  </a:solidFill>
                </a:ln>
              </a:rPr>
            </a:br>
            <a:r>
              <a:rPr lang="de-CH" sz="3600" dirty="0" smtClean="0">
                <a:ln>
                  <a:solidFill>
                    <a:srgbClr val="000000"/>
                  </a:solidFill>
                </a:ln>
              </a:rPr>
              <a:t>verlorenen</a:t>
            </a:r>
            <a:r>
              <a:rPr lang="de-CH" sz="3600" dirty="0">
                <a:ln>
                  <a:solidFill>
                    <a:srgbClr val="000000"/>
                  </a:solidFill>
                </a:ln>
              </a:rPr>
              <a:t>, sündigen Seele.“</a:t>
            </a:r>
          </a:p>
        </p:txBody>
      </p:sp>
      <p:sp>
        <p:nvSpPr>
          <p:cNvPr id="957443" name="Rectangle 3"/>
          <p:cNvSpPr>
            <a:spLocks noChangeArrowheads="1"/>
          </p:cNvSpPr>
          <p:nvPr/>
        </p:nvSpPr>
        <p:spPr bwMode="auto">
          <a:xfrm>
            <a:off x="983284" y="587727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Carl </a:t>
            </a:r>
            <a:r>
              <a:rPr lang="de-CH" sz="2400" dirty="0" err="1" smtClean="0">
                <a:ln>
                  <a:solidFill>
                    <a:srgbClr val="000000"/>
                  </a:solidFill>
                </a:ln>
                <a:solidFill>
                  <a:srgbClr val="FFFFFF"/>
                </a:solidFill>
                <a:latin typeface="Arial Rounded MT Bold" pitchFamily="34" charset="0"/>
              </a:rPr>
              <a:t>McCunn</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909879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6778" y="44450"/>
            <a:ext cx="8929718"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„Wenn es zu furchtbar wird, habe ich ja immer noch eine Kugel </a:t>
            </a:r>
            <a:r>
              <a:rPr lang="de-CH" sz="2000" dirty="0">
                <a:ln>
                  <a:solidFill>
                    <a:srgbClr val="000000"/>
                  </a:solidFill>
                </a:ln>
              </a:rPr>
              <a:t>(um sich zu erschiessen)</a:t>
            </a:r>
            <a:r>
              <a:rPr lang="de-CH" sz="3200" dirty="0">
                <a:ln>
                  <a:solidFill>
                    <a:srgbClr val="000000"/>
                  </a:solidFill>
                </a:ln>
              </a:rPr>
              <a:t>. Glaube aber, dass ich </a:t>
            </a:r>
            <a:r>
              <a:rPr lang="de-CH" sz="3200" dirty="0" err="1">
                <a:ln>
                  <a:solidFill>
                    <a:srgbClr val="000000"/>
                  </a:solidFill>
                </a:ln>
              </a:rPr>
              <a:t>zuviel</a:t>
            </a:r>
            <a:r>
              <a:rPr lang="de-CH" sz="3200" dirty="0">
                <a:ln>
                  <a:solidFill>
                    <a:srgbClr val="000000"/>
                  </a:solidFill>
                </a:ln>
              </a:rPr>
              <a:t> Schiss habe. Ausserdem könnte das die einzige Sünde sein, die ich je begangen habe. Ich kann mich nämlich nicht mehr an alle zehn Gebote erinnern. Ist das nicht entsetzlich? Und ich will, dass Gott meine Gebete erhört! Viel Glück! Geradewegs zur Hölle!“</a:t>
            </a:r>
          </a:p>
        </p:txBody>
      </p:sp>
      <p:sp>
        <p:nvSpPr>
          <p:cNvPr id="957443" name="Rectangle 3"/>
          <p:cNvSpPr>
            <a:spLocks noChangeArrowheads="1"/>
          </p:cNvSpPr>
          <p:nvPr/>
        </p:nvSpPr>
        <p:spPr bwMode="auto">
          <a:xfrm>
            <a:off x="983284" y="6093296"/>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Carl </a:t>
            </a:r>
            <a:r>
              <a:rPr lang="de-CH" sz="2400" dirty="0" err="1" smtClean="0">
                <a:ln>
                  <a:solidFill>
                    <a:srgbClr val="000000"/>
                  </a:solidFill>
                </a:ln>
                <a:solidFill>
                  <a:srgbClr val="FFFFFF"/>
                </a:solidFill>
                <a:latin typeface="Arial Rounded MT Bold" pitchFamily="34" charset="0"/>
              </a:rPr>
              <a:t>McCunn</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8751631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79512" y="188640"/>
            <a:ext cx="8713539" cy="1421928"/>
          </a:xfrm>
          <a:noFill/>
        </p:spPr>
        <p:txBody>
          <a:bodyPr wrap="square" anchor="t">
            <a:spAutoFit/>
          </a:bodyPr>
          <a:lstStyle/>
          <a:p>
            <a:pPr marL="1117600" indent="-1117600" algn="l"/>
            <a:r>
              <a:rPr lang="de-DE" sz="5400" dirty="0">
                <a:ln>
                  <a:solidFill>
                    <a:srgbClr val="000000"/>
                  </a:solidFill>
                </a:ln>
                <a:solidFill>
                  <a:schemeClr val="bg1"/>
                </a:solidFill>
              </a:rPr>
              <a:t>II. </a:t>
            </a:r>
            <a:r>
              <a:rPr lang="de-DE" sz="5400" dirty="0" smtClean="0">
                <a:ln>
                  <a:solidFill>
                    <a:srgbClr val="000000"/>
                  </a:solidFill>
                </a:ln>
                <a:solidFill>
                  <a:schemeClr val="bg1"/>
                </a:solidFill>
              </a:rPr>
              <a:t>  </a:t>
            </a:r>
            <a:r>
              <a:rPr lang="de-CH" sz="5400" dirty="0" smtClean="0">
                <a:ln>
                  <a:solidFill>
                    <a:srgbClr val="000000"/>
                  </a:solidFill>
                </a:ln>
                <a:solidFill>
                  <a:schemeClr val="bg1"/>
                </a:solidFill>
              </a:rPr>
              <a:t>Wie </a:t>
            </a:r>
            <a:r>
              <a:rPr lang="de-CH" sz="5400" dirty="0">
                <a:ln>
                  <a:solidFill>
                    <a:srgbClr val="000000"/>
                  </a:solidFill>
                </a:ln>
                <a:solidFill>
                  <a:schemeClr val="bg1"/>
                </a:solidFill>
              </a:rPr>
              <a:t>wenn wir auferstanden wären</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59140"/>
            <a:ext cx="8173003" cy="378565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800" dirty="0">
                <a:ln>
                  <a:solidFill>
                    <a:srgbClr val="000000"/>
                  </a:solidFill>
                </a:ln>
              </a:rPr>
              <a:t>„Wenn jemand zu Christus gehört, ist er eine neue Schöpfung. Das Alte ist vergangen; etwas ganz Neues hat begonnen!“</a:t>
            </a:r>
          </a:p>
        </p:txBody>
      </p:sp>
      <p:sp>
        <p:nvSpPr>
          <p:cNvPr id="933891" name="Rectangle 3"/>
          <p:cNvSpPr>
            <a:spLocks noChangeArrowheads="1"/>
          </p:cNvSpPr>
          <p:nvPr/>
        </p:nvSpPr>
        <p:spPr bwMode="auto">
          <a:xfrm>
            <a:off x="827584" y="4149080"/>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2.Korinther-Brief 5,17</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5345137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„Wisst ihr nicht, was es heisst, auf Jesus Christus getauft zu sein? Wisst ihr nicht, dass wir alle durch diese Taufe mit einbezogen worden sind in seinen Tod?“</a:t>
            </a:r>
          </a:p>
        </p:txBody>
      </p:sp>
      <p:sp>
        <p:nvSpPr>
          <p:cNvPr id="933891" name="Rectangle 3"/>
          <p:cNvSpPr>
            <a:spLocks noChangeArrowheads="1"/>
          </p:cNvSpPr>
          <p:nvPr/>
        </p:nvSpPr>
        <p:spPr bwMode="auto">
          <a:xfrm>
            <a:off x="827584" y="249289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8130057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106778" y="44450"/>
            <a:ext cx="8929718"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„Wenn du mit deinem Mund bekennst, dass Jesus der Herr ist, und mit deinem Herzen glaubst, dass Gott ihn von den Toten auferweckt hat, wirst du gerettet werden.“</a:t>
            </a:r>
          </a:p>
        </p:txBody>
      </p:sp>
      <p:sp>
        <p:nvSpPr>
          <p:cNvPr id="947203" name="Rectangle 3"/>
          <p:cNvSpPr>
            <a:spLocks noChangeArrowheads="1"/>
          </p:cNvSpPr>
          <p:nvPr/>
        </p:nvSpPr>
        <p:spPr bwMode="auto">
          <a:xfrm>
            <a:off x="975779" y="2404919"/>
            <a:ext cx="7993062"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Römer-Brief 10,9</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15976030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106778" y="44450"/>
            <a:ext cx="8929718" cy="120032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„Jeder, der den Namen des Herrn anruft, wird gerettet werden.“</a:t>
            </a:r>
          </a:p>
        </p:txBody>
      </p:sp>
      <p:sp>
        <p:nvSpPr>
          <p:cNvPr id="947203" name="Rectangle 3"/>
          <p:cNvSpPr>
            <a:spLocks noChangeArrowheads="1"/>
          </p:cNvSpPr>
          <p:nvPr/>
        </p:nvSpPr>
        <p:spPr bwMode="auto">
          <a:xfrm>
            <a:off x="877983" y="1412776"/>
            <a:ext cx="7993062"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Römer-Brief 10,13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6349958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pic>
        <p:nvPicPr>
          <p:cNvPr id="5122" name="Picture 2" descr="F:\Daten\Helvetiaplatz\Verschiedenes\Taufe\Schaubilder Tau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35" y="188640"/>
            <a:ext cx="824653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345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388" y="333375"/>
            <a:ext cx="8496300" cy="1151409"/>
          </a:xfrm>
        </p:spPr>
        <p:txBody>
          <a:bodyPr/>
          <a:lstStyle/>
          <a:p>
            <a:pPr algn="l"/>
            <a:r>
              <a:rPr lang="de-CH" sz="7200" dirty="0">
                <a:ln>
                  <a:solidFill>
                    <a:srgbClr val="000000"/>
                  </a:solidFill>
                </a:ln>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8786812" cy="2862322"/>
          </a:xfrm>
          <a:noFill/>
          <a:ln/>
          <a:effectLst>
            <a:outerShdw dist="35921" dir="2700000" algn="ctr" rotWithShape="0">
              <a:srgbClr val="000066"/>
            </a:outerShdw>
          </a:effectLst>
        </p:spPr>
        <p:txBody>
          <a:bodyPr anchor="t">
            <a:spAutoFit/>
          </a:bodyPr>
          <a:lstStyle/>
          <a:p>
            <a:pPr algn="l">
              <a:lnSpc>
                <a:spcPct val="100000"/>
              </a:lnSpc>
              <a:spcBef>
                <a:spcPct val="50000"/>
              </a:spcBef>
            </a:pPr>
            <a:r>
              <a:rPr lang="de-CH" sz="3600" dirty="0">
                <a:ln>
                  <a:solidFill>
                    <a:srgbClr val="000000"/>
                  </a:solidFill>
                </a:ln>
              </a:rPr>
              <a:t>„Gott hat der Welt seine Liebe dadurch gezeigt, dass er seinen einzigen Sohn für sie hergab, damit jeder, der an ihn glaubt, das ewige Leben hat und nicht verloren geht.“</a:t>
            </a:r>
          </a:p>
        </p:txBody>
      </p:sp>
      <p:sp>
        <p:nvSpPr>
          <p:cNvPr id="958467" name="Rectangle 3"/>
          <p:cNvSpPr>
            <a:spLocks noChangeArrowheads="1"/>
          </p:cNvSpPr>
          <p:nvPr/>
        </p:nvSpPr>
        <p:spPr bwMode="auto">
          <a:xfrm>
            <a:off x="899592" y="566124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3,16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55874514"/>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208912" cy="403187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„Durch die Taufe sind wir mit Christus gestorben und sind daher auch mit ihm begraben worden. Weil nun aber Christus durch die unvergleichlich herrliche Macht des Vaters von den Toten auferstanden ist, ist auch unser Leben neu geworden, und das bedeutet: Wir sollen jetzt ein neues Leben führen.“</a:t>
            </a:r>
          </a:p>
        </p:txBody>
      </p:sp>
      <p:sp>
        <p:nvSpPr>
          <p:cNvPr id="933891" name="Rectangle 3"/>
          <p:cNvSpPr>
            <a:spLocks noChangeArrowheads="1"/>
          </p:cNvSpPr>
          <p:nvPr/>
        </p:nvSpPr>
        <p:spPr bwMode="auto">
          <a:xfrm>
            <a:off x="611560" y="436510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5432623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928992"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„Denn wenn sein Tod gewissermassen unser Tod geworden ist und wir auf diese Weise mit ihm eins geworden sind, dann werden wir auch im Hinblick auf seine Auferstehung mit ihm eins sein.“</a:t>
            </a:r>
          </a:p>
        </p:txBody>
      </p:sp>
      <p:sp>
        <p:nvSpPr>
          <p:cNvPr id="933891" name="Rectangle 3"/>
          <p:cNvSpPr>
            <a:spLocks noChangeArrowheads="1"/>
          </p:cNvSpPr>
          <p:nvPr/>
        </p:nvSpPr>
        <p:spPr bwMode="auto">
          <a:xfrm>
            <a:off x="957645" y="285293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9984054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560839" cy="353943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„Was wir verstehen müssen, ist dies: Der Mensch, der wir waren, als wir noch ohne Christus lebten, ist mit ihm gekreuzigt worden, damit unser sündiges Wesen unwirksam gemacht wird und wir nicht länger der Sünde dienen.“</a:t>
            </a:r>
          </a:p>
        </p:txBody>
      </p:sp>
      <p:sp>
        <p:nvSpPr>
          <p:cNvPr id="933891" name="Rectangle 3"/>
          <p:cNvSpPr>
            <a:spLocks noChangeArrowheads="1"/>
          </p:cNvSpPr>
          <p:nvPr/>
        </p:nvSpPr>
        <p:spPr bwMode="auto">
          <a:xfrm>
            <a:off x="971600" y="36450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4701806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424936"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„Denn wer gestorben ist, ist vom Herrschaftsanspruch der Sünde befreit. Und da wir mit Christus gestorben sind, vertrauen wir darauf, dass wir auch mit ihm leben werden.“</a:t>
            </a:r>
          </a:p>
        </p:txBody>
      </p:sp>
      <p:sp>
        <p:nvSpPr>
          <p:cNvPr id="933891" name="Rectangle 3"/>
          <p:cNvSpPr>
            <a:spLocks noChangeArrowheads="1"/>
          </p:cNvSpPr>
          <p:nvPr/>
        </p:nvSpPr>
        <p:spPr bwMode="auto">
          <a:xfrm>
            <a:off x="939511" y="278092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6,7-8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5125304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„Wir wissen ja, dass Christus, nachdem er von den Toten auferstanden ist, nicht mehr sterben wird; der Tod hat keine Macht mehr über ihn.“</a:t>
            </a:r>
          </a:p>
        </p:txBody>
      </p:sp>
      <p:sp>
        <p:nvSpPr>
          <p:cNvPr id="933891" name="Rectangle 3"/>
          <p:cNvSpPr>
            <a:spLocks noChangeArrowheads="1"/>
          </p:cNvSpPr>
          <p:nvPr/>
        </p:nvSpPr>
        <p:spPr bwMode="auto">
          <a:xfrm>
            <a:off x="755576" y="249289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8690176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„Denn sein Sterben war ein Sterben für die Sünde, ein Opfer, das einmal geschehen ist und für immer gilt; sein Leben aber ist ein Leben für Gott.“</a:t>
            </a:r>
          </a:p>
        </p:txBody>
      </p:sp>
      <p:sp>
        <p:nvSpPr>
          <p:cNvPr id="933891" name="Rectangle 3"/>
          <p:cNvSpPr>
            <a:spLocks noChangeArrowheads="1"/>
          </p:cNvSpPr>
          <p:nvPr/>
        </p:nvSpPr>
        <p:spPr bwMode="auto">
          <a:xfrm>
            <a:off x="899592" y="249289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6,10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0207960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450"/>
            <a:ext cx="8821075"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„Dasselbe gilt darum auch für euch: Geht von der Tatsache aus, dass ihr für die Sünde tot seid, aber in Jesus </a:t>
            </a:r>
            <a:r>
              <a:rPr lang="de-CH" sz="3200" dirty="0" smtClean="0">
                <a:ln>
                  <a:solidFill>
                    <a:srgbClr val="000000"/>
                  </a:solidFill>
                </a:ln>
              </a:rPr>
              <a:t>Christus</a:t>
            </a:r>
            <a:br>
              <a:rPr lang="de-CH" sz="3200" dirty="0" smtClean="0">
                <a:ln>
                  <a:solidFill>
                    <a:srgbClr val="000000"/>
                  </a:solidFill>
                </a:ln>
              </a:rPr>
            </a:br>
            <a:r>
              <a:rPr lang="de-CH" sz="3200" dirty="0" smtClean="0">
                <a:ln>
                  <a:solidFill>
                    <a:srgbClr val="000000"/>
                  </a:solidFill>
                </a:ln>
              </a:rPr>
              <a:t>für </a:t>
            </a:r>
            <a:r>
              <a:rPr lang="de-CH" sz="3200" dirty="0">
                <a:ln>
                  <a:solidFill>
                    <a:srgbClr val="000000"/>
                  </a:solidFill>
                </a:ln>
              </a:rPr>
              <a:t>Gott lebt.“</a:t>
            </a:r>
          </a:p>
        </p:txBody>
      </p:sp>
      <p:sp>
        <p:nvSpPr>
          <p:cNvPr id="933891" name="Rectangle 3"/>
          <p:cNvSpPr>
            <a:spLocks noChangeArrowheads="1"/>
          </p:cNvSpPr>
          <p:nvPr/>
        </p:nvSpPr>
        <p:spPr bwMode="auto">
          <a:xfrm>
            <a:off x="827584" y="227687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Römer-Brief 6,11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358376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732</Words>
  <Application>Microsoft Office PowerPoint</Application>
  <PresentationFormat>Bildschirmpräsentation (4:3)</PresentationFormat>
  <Paragraphs>44</Paragraphs>
  <Slides>25</Slides>
  <Notes>0</Notes>
  <HiddenSlides>0</HiddenSlides>
  <MMClips>0</MMClips>
  <ScaleCrop>false</ScaleCrop>
  <HeadingPairs>
    <vt:vector size="4" baseType="variant">
      <vt:variant>
        <vt:lpstr>Design</vt:lpstr>
      </vt:variant>
      <vt:variant>
        <vt:i4>3</vt:i4>
      </vt:variant>
      <vt:variant>
        <vt:lpstr>Folientitel</vt:lpstr>
      </vt:variant>
      <vt:variant>
        <vt:i4>25</vt:i4>
      </vt:variant>
    </vt:vector>
  </HeadingPairs>
  <TitlesOfParts>
    <vt:vector size="28" baseType="lpstr">
      <vt:lpstr>01072134</vt:lpstr>
      <vt:lpstr>1_01072134</vt:lpstr>
      <vt:lpstr>1_Larissa</vt:lpstr>
      <vt:lpstr>Mit Jesus gestorben und  auferstanden!</vt:lpstr>
      <vt:lpstr>„Wisst ihr nicht, was es heisst, auf Jesus Christus getauft zu sein? Wisst ihr nicht, dass wir alle durch diese Taufe mit einbezogen worden sind in seinen Tod?“</vt:lpstr>
      <vt:lpstr>„Durch die Taufe sind wir mit Christus gestorben und sind daher auch mit ihm begraben worden. Weil nun aber Christus durch die unvergleichlich herrliche Macht des Vaters von den Toten auferstanden ist, ist auch unser Leben neu geworden, und das bedeutet: Wir sollen jetzt ein neues Leben führen.“</vt:lpstr>
      <vt:lpstr>„Denn wenn sein Tod gewissermassen unser Tod geworden ist und wir auf diese Weise mit ihm eins geworden sind, dann werden wir auch im Hinblick auf seine Auferstehung mit ihm eins sein.“</vt:lpstr>
      <vt:lpstr>„Was wir verstehen müssen, ist dies: Der Mensch, der wir waren, als wir noch ohne Christus lebten, ist mit ihm gekreuzigt worden, damit unser sündiges Wesen unwirksam gemacht wird und wir nicht länger der Sünde dienen.“</vt:lpstr>
      <vt:lpstr>„Denn wer gestorben ist, ist vom Herrschaftsanspruch der Sünde befreit. Und da wir mit Christus gestorben sind, vertrauen wir darauf, dass wir auch mit ihm leben werden.“</vt:lpstr>
      <vt:lpstr>„Wir wissen ja, dass Christus, nachdem er von den Toten auferstanden ist, nicht mehr sterben wird; der Tod hat keine Macht mehr über ihn.“</vt:lpstr>
      <vt:lpstr>„Denn sein Sterben war ein Sterben für die Sünde, ein Opfer, das einmal geschehen ist und für immer gilt; sein Leben aber ist ein Leben für Gott.“</vt:lpstr>
      <vt:lpstr>„Dasselbe gilt darum auch für euch: Geht von der Tatsache aus, dass ihr für die Sünde tot seid, aber in Jesus Christus für Gott lebt.“</vt:lpstr>
      <vt:lpstr>I.    Wie wenn wir unsere Schuld bezahlt hätten</vt:lpstr>
      <vt:lpstr>„Ich weiss ja, dass in mir, das heisst in meiner eigenen Natur, nichts Gutes wohnt. Obwohl es mir nicht am Wollen fehlt, bringe ich es nicht zustande, das Richtige zu tun.“</vt:lpstr>
      <vt:lpstr>„Ich tue nicht das Gute, das ich tun will, sondern das Böse, das ich nicht tun will.“</vt:lpstr>
      <vt:lpstr>„Was wir verstehen müssen, ist dies: Der Mensch, der wir waren, als wir noch ohne Christus lebten, ist mit ihm gekreuzigt worden, damit unser sündiges Wesen unwirksam gemacht wird und wir nicht länger der Sünde dienen.“</vt:lpstr>
      <vt:lpstr>PowerPoint-Präsentation</vt:lpstr>
      <vt:lpstr>„Ich denke so oft an Gott. Merkwürdig, wie man das unter diesen Umständen tut. Ich habe auch noch nie soviel gebetet. Ehrlich gesagt, finde ich nicht, dass ich es verdiene, wenn er meine Gebete erhört. Aber ich hoffe es trotzdem.“</vt:lpstr>
      <vt:lpstr>„Bitte, himmlischer Vater, hab Erbarmen mit einer armen, verlorenen, sündigen Seele.“</vt:lpstr>
      <vt:lpstr>„Wenn es zu furchtbar wird, habe ich ja immer noch eine Kugel (um sich zu erschiessen). Glaube aber, dass ich zuviel Schiss habe. Ausserdem könnte das die einzige Sünde sein, die ich je begangen habe. Ich kann mich nämlich nicht mehr an alle zehn Gebote erinnern. Ist das nicht entsetzlich? Und ich will, dass Gott meine Gebete erhört! Viel Glück! Geradewegs zur Hölle!“</vt:lpstr>
      <vt:lpstr>II.   Wie wenn wir auferstanden wären</vt:lpstr>
      <vt:lpstr>„Wenn jemand zu Christus gehört, ist er eine neue Schöpfung. Das Alte ist vergangen; etwas ganz Neues hat begonnen!“</vt:lpstr>
      <vt:lpstr>„Wenn du mit deinem Mund bekennst, dass Jesus der Herr ist, und mit deinem Herzen glaubst, dass Gott ihn von den Toten auferweckt hat, wirst du gerettet werden.“</vt:lpstr>
      <vt:lpstr>„Jeder, der den Namen des Herrn anruft, wird gerettet werden.“</vt:lpstr>
      <vt:lpstr>PowerPoint-Präsentation</vt:lpstr>
      <vt:lpstr>Schlussgedanke </vt:lpstr>
      <vt:lpstr>„Gott hat der Welt seine Liebe dadurch gezeigt, dass er seinen einzigen Sohn für sie hergab, damit jeder, der an ihn glaubt, das ewige Leben hat und nicht verloren geht.“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Jesus gestorben und auferstanden! Gedanken zur Taufe - Folien</dc:title>
  <dc:creator>Jürg Birnstiel</dc:creator>
  <cp:lastModifiedBy>Me</cp:lastModifiedBy>
  <cp:revision>999</cp:revision>
  <cp:lastPrinted>1601-01-01T00:00:00Z</cp:lastPrinted>
  <dcterms:created xsi:type="dcterms:W3CDTF">2005-04-13T18:10:29Z</dcterms:created>
  <dcterms:modified xsi:type="dcterms:W3CDTF">2012-11-02T19:54:00Z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