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2"/>
  </p:notesMasterIdLst>
  <p:sldIdLst>
    <p:sldId id="322" r:id="rId2"/>
    <p:sldId id="328" r:id="rId3"/>
    <p:sldId id="329" r:id="rId4"/>
    <p:sldId id="360" r:id="rId5"/>
    <p:sldId id="361" r:id="rId6"/>
    <p:sldId id="330" r:id="rId7"/>
    <p:sldId id="358" r:id="rId8"/>
    <p:sldId id="364" r:id="rId9"/>
    <p:sldId id="365" r:id="rId10"/>
    <p:sldId id="331" r:id="rId11"/>
    <p:sldId id="367" r:id="rId12"/>
    <p:sldId id="376" r:id="rId13"/>
    <p:sldId id="377" r:id="rId14"/>
    <p:sldId id="369" r:id="rId15"/>
    <p:sldId id="370" r:id="rId16"/>
    <p:sldId id="371" r:id="rId17"/>
    <p:sldId id="374" r:id="rId18"/>
    <p:sldId id="373" r:id="rId19"/>
    <p:sldId id="375" r:id="rId20"/>
    <p:sldId id="332" r:id="rId21"/>
    <p:sldId id="333" r:id="rId22"/>
    <p:sldId id="334" r:id="rId23"/>
    <p:sldId id="335" r:id="rId24"/>
    <p:sldId id="336" r:id="rId25"/>
    <p:sldId id="349" r:id="rId26"/>
    <p:sldId id="337" r:id="rId27"/>
    <p:sldId id="346" r:id="rId28"/>
    <p:sldId id="347" r:id="rId29"/>
    <p:sldId id="348" r:id="rId30"/>
    <p:sldId id="350" r:id="rId31"/>
    <p:sldId id="338" r:id="rId32"/>
    <p:sldId id="339" r:id="rId33"/>
    <p:sldId id="340" r:id="rId34"/>
    <p:sldId id="351" r:id="rId35"/>
    <p:sldId id="357" r:id="rId36"/>
    <p:sldId id="342" r:id="rId37"/>
    <p:sldId id="343" r:id="rId38"/>
    <p:sldId id="353" r:id="rId39"/>
    <p:sldId id="355" r:id="rId40"/>
    <p:sldId id="356" r:id="rId4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F3F"/>
    <a:srgbClr val="0000FF"/>
    <a:srgbClr val="D60000"/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2" autoAdjust="0"/>
    <p:restoredTop sz="94660"/>
  </p:normalViewPr>
  <p:slideViewPr>
    <p:cSldViewPr>
      <p:cViewPr varScale="1">
        <p:scale>
          <a:sx n="125" d="100"/>
          <a:sy n="12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EEA1D-E47A-4119-90BC-357C804F7245}" type="datetimeFigureOut">
              <a:rPr lang="de-CH" smtClean="0"/>
              <a:pPr/>
              <a:t>01.01.2016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91F5D-E96A-4ADD-8AC6-38F4E7FF51CE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900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1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08721"/>
            <a:ext cx="7846640" cy="2748880"/>
          </a:xfrm>
        </p:spPr>
        <p:txBody>
          <a:bodyPr/>
          <a:lstStyle>
            <a:lvl1pPr>
              <a:defRPr sz="66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noProof="0" dirty="0" smtClean="0"/>
              <a:t>Titelmasterformat durch Klicken bearbeiten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B0F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noProof="0" dirty="0" smtClean="0"/>
              <a:t>Formatvorlage des Untertitelmasters durch Klicken bearbeiten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2C60B1-0F52-481D-8DD4-B634F73A090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24BA9-5079-4A00-BD4F-220B05B4B2D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AC88C-B580-4599-8187-CAAC10072D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80120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445224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>
              <a:defRPr u="none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2pPr>
            <a:lvl3pPr>
              <a:defRPr>
                <a:solidFill>
                  <a:srgbClr val="C00000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 b="1">
                <a:solidFill>
                  <a:schemeClr val="tx2">
                    <a:lumMod val="50000"/>
                  </a:schemeClr>
                </a:solidFill>
                <a:effectLst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28E1E-1E5A-4E2C-8BF3-E5367EDCBC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2060"/>
                </a:solidFill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685AF-2AB0-493B-9C4B-D3C2E206BF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E460D-E357-486F-A67A-539EE315E9D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4C4C2-CC72-415A-A26F-5D2DB95A13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8D15F-16B7-4121-A556-F53D5470ADC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9096E-370E-4FBA-A145-A39BA0B0E8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0260F-AC81-4C2D-B2C6-D28B6E773D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1EBE6-9790-44D1-988D-A15C90238F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0DD365-FBE8-4E82-8D2C-9027D0E7EB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79512" y="188640"/>
            <a:ext cx="878497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412776"/>
            <a:ext cx="8964488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060"/>
          </a:solidFill>
          <a:effectLst/>
          <a:latin typeface="Arial Narrow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000" b="1">
          <a:solidFill>
            <a:srgbClr val="002060"/>
          </a:solidFill>
          <a:effectLst/>
          <a:latin typeface="Arial Narrow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600" b="1">
          <a:solidFill>
            <a:schemeClr val="tx1">
              <a:lumMod val="75000"/>
              <a:lumOff val="25000"/>
            </a:schemeClr>
          </a:solidFill>
          <a:effectLst/>
          <a:latin typeface="Arial Narrow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>
          <a:solidFill>
            <a:srgbClr val="C00000"/>
          </a:solidFill>
          <a:effectLst/>
          <a:latin typeface="Arial Narrow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200" b="1">
          <a:solidFill>
            <a:schemeClr val="tx1"/>
          </a:solidFill>
          <a:effectLst/>
          <a:latin typeface="Arial Narrow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effectLst/>
          <a:latin typeface="Arial Narrow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 sz="quarter"/>
          </p:nvPr>
        </p:nvSpPr>
        <p:spPr>
          <a:xfrm>
            <a:off x="685800" y="908720"/>
            <a:ext cx="7846640" cy="3888431"/>
          </a:xfrm>
        </p:spPr>
        <p:txBody>
          <a:bodyPr/>
          <a:lstStyle/>
          <a:p>
            <a:r>
              <a:rPr lang="de-CH" dirty="0" smtClean="0"/>
              <a:t>Der Psalter  </a:t>
            </a:r>
            <a:br>
              <a:rPr lang="de-CH" dirty="0" smtClean="0"/>
            </a:br>
            <a:r>
              <a:rPr lang="de-CH" sz="2800" dirty="0" smtClean="0"/>
              <a:t/>
            </a:r>
            <a:br>
              <a:rPr lang="de-CH" sz="2800" dirty="0" smtClean="0"/>
            </a:br>
            <a:r>
              <a:rPr lang="de-CH" dirty="0" smtClean="0">
                <a:solidFill>
                  <a:srgbClr val="C00000"/>
                </a:solidFill>
              </a:rPr>
              <a:t>Ein Lied über den </a:t>
            </a:r>
            <a:r>
              <a:rPr lang="de-CH" dirty="0" err="1" smtClean="0">
                <a:solidFill>
                  <a:srgbClr val="C00000"/>
                </a:solidFill>
              </a:rPr>
              <a:t>davidischen</a:t>
            </a:r>
            <a:r>
              <a:rPr lang="de-CH" dirty="0" smtClean="0">
                <a:solidFill>
                  <a:srgbClr val="C00000"/>
                </a:solidFill>
              </a:rPr>
              <a:t> Bund</a:t>
            </a:r>
            <a:endParaRPr lang="de-CH" dirty="0">
              <a:solidFill>
                <a:srgbClr val="C00000"/>
              </a:solidFill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sz="quarter" idx="1"/>
          </p:nvPr>
        </p:nvSpPr>
        <p:spPr>
          <a:xfrm>
            <a:off x="2555776" y="6403776"/>
            <a:ext cx="5864696" cy="337592"/>
          </a:xfrm>
        </p:spPr>
        <p:txBody>
          <a:bodyPr/>
          <a:lstStyle/>
          <a:p>
            <a:pPr algn="r"/>
            <a:r>
              <a:rPr lang="de-CH" sz="1000" b="0" dirty="0" smtClean="0"/>
              <a:t>Thomas Jettel </a:t>
            </a:r>
            <a:endParaRPr lang="de-CH" sz="1000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Psalter  </a:t>
            </a:r>
            <a:r>
              <a:rPr lang="de-DE" b="0" dirty="0" smtClean="0"/>
              <a:t>(Einleitung und Schluss)</a:t>
            </a:r>
            <a:endParaRPr lang="de-DE" b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r>
              <a:rPr lang="de-DE" dirty="0" smtClean="0"/>
              <a:t>Einleitung: Ps </a:t>
            </a:r>
            <a:r>
              <a:rPr lang="de-DE" dirty="0"/>
              <a:t>1 </a:t>
            </a:r>
            <a:r>
              <a:rPr lang="de-DE" dirty="0" smtClean="0"/>
              <a:t>+2 </a:t>
            </a:r>
            <a:r>
              <a:rPr lang="de-DE" b="0" dirty="0" smtClean="0"/>
              <a:t>ohne Überschrift; kein </a:t>
            </a:r>
            <a:r>
              <a:rPr lang="de-DE" b="0" dirty="0" err="1" smtClean="0"/>
              <a:t>Gebetg</a:t>
            </a:r>
            <a:endParaRPr lang="de-DE" b="0" dirty="0" smtClean="0"/>
          </a:p>
          <a:p>
            <a:pPr lvl="1"/>
            <a:r>
              <a:rPr lang="de-DE" dirty="0" smtClean="0"/>
              <a:t>Klammer“ (Beginn: 1,1; Ende: 2,12) </a:t>
            </a:r>
            <a:r>
              <a:rPr lang="de-DE" dirty="0" smtClean="0">
                <a:solidFill>
                  <a:srgbClr val="C00000"/>
                </a:solidFill>
              </a:rPr>
              <a:t>Selig</a:t>
            </a:r>
            <a:r>
              <a:rPr lang="de-DE" dirty="0" smtClean="0"/>
              <a:t>!</a:t>
            </a:r>
          </a:p>
          <a:p>
            <a:pPr lvl="1"/>
            <a:r>
              <a:rPr lang="de-DE" dirty="0" smtClean="0"/>
              <a:t>Worin liegt die </a:t>
            </a:r>
            <a:r>
              <a:rPr lang="de-DE" dirty="0" smtClean="0">
                <a:solidFill>
                  <a:srgbClr val="C00000"/>
                </a:solidFill>
              </a:rPr>
              <a:t>Seligkeit</a:t>
            </a:r>
            <a:r>
              <a:rPr lang="de-DE" dirty="0" smtClean="0"/>
              <a:t> des Menschen? </a:t>
            </a:r>
            <a:r>
              <a:rPr lang="de-DE" dirty="0"/>
              <a:t>Was braucht der Mensch, um „</a:t>
            </a:r>
            <a:r>
              <a:rPr lang="de-DE" dirty="0">
                <a:solidFill>
                  <a:srgbClr val="C00000"/>
                </a:solidFill>
              </a:rPr>
              <a:t>selig</a:t>
            </a:r>
            <a:r>
              <a:rPr lang="de-DE" dirty="0"/>
              <a:t>“ zu sein</a:t>
            </a:r>
            <a:r>
              <a:rPr lang="de-DE" dirty="0" smtClean="0"/>
              <a:t>? </a:t>
            </a:r>
            <a:r>
              <a:rPr lang="de-DE" dirty="0" smtClean="0">
                <a:solidFill>
                  <a:srgbClr val="FF0000"/>
                </a:solidFill>
              </a:rPr>
              <a:t>1,1</a:t>
            </a:r>
            <a:r>
              <a:rPr lang="de-DE" dirty="0">
                <a:solidFill>
                  <a:srgbClr val="FF0000"/>
                </a:solidFill>
              </a:rPr>
              <a:t>; </a:t>
            </a:r>
            <a:r>
              <a:rPr lang="de-DE" dirty="0" smtClean="0">
                <a:solidFill>
                  <a:srgbClr val="FF0000"/>
                </a:solidFill>
              </a:rPr>
              <a:t>2,12</a:t>
            </a:r>
            <a:endParaRPr lang="de-DE" dirty="0">
              <a:solidFill>
                <a:srgbClr val="FF0000"/>
              </a:solidFill>
            </a:endParaRPr>
          </a:p>
          <a:p>
            <a:pPr lvl="1"/>
            <a:r>
              <a:rPr lang="de-DE" dirty="0" smtClean="0"/>
              <a:t>Ps 1: Thora-Ps. (Weisheitspsalm über die </a:t>
            </a:r>
            <a:r>
              <a:rPr lang="de-DE" i="1" dirty="0" smtClean="0"/>
              <a:t>Thora</a:t>
            </a:r>
            <a:r>
              <a:rPr lang="de-DE" dirty="0" smtClean="0"/>
              <a:t> </a:t>
            </a:r>
            <a:r>
              <a:rPr lang="de-DE" i="1" dirty="0" smtClean="0"/>
              <a:t>= die Weisung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Ps 2: Königs-Ps. (Prophetischer Ps über das Ziel Gottes mit dem Menschen und die Erfüllung des David-Bundes)</a:t>
            </a:r>
          </a:p>
          <a:p>
            <a:pPr lvl="2"/>
            <a:r>
              <a:rPr lang="de-DE" dirty="0" smtClean="0"/>
              <a:t>Der „Sohn“ (V. 12) ist die verkörperte Weisung und Weisheit, das Ziel der Thora, Rm 10,4. Ihn lieben heißt, die Weisung (= das Wort Gottes) lieben. </a:t>
            </a:r>
            <a:endParaRPr lang="de-DE" dirty="0"/>
          </a:p>
          <a:p>
            <a:r>
              <a:rPr lang="de-DE" dirty="0" smtClean="0"/>
              <a:t>Schluss</a:t>
            </a:r>
            <a:r>
              <a:rPr lang="de-DE" b="0" dirty="0" smtClean="0"/>
              <a:t>: </a:t>
            </a:r>
            <a:r>
              <a:rPr lang="de-DE" dirty="0" smtClean="0"/>
              <a:t>Ps 150 </a:t>
            </a:r>
            <a:r>
              <a:rPr lang="de-DE" b="0" dirty="0" smtClean="0"/>
              <a:t>Schlussdoxologie zur Ehre Jahwehs</a:t>
            </a:r>
          </a:p>
        </p:txBody>
      </p:sp>
    </p:spTree>
    <p:extLst>
      <p:ext uri="{BB962C8B-B14F-4D97-AF65-F5344CB8AC3E}">
        <p14:creationId xmlns:p14="http://schemas.microsoft.com/office/powerpoint/2010/main" val="20314735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Psalter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Jeder Ps hat ein Zentrum </a:t>
            </a:r>
          </a:p>
          <a:p>
            <a:pPr lvl="1"/>
            <a:r>
              <a:rPr lang="de-DE" dirty="0" smtClean="0"/>
              <a:t>ermittelt durch Wörter, Zeilen, Halbzeilen, Verse o. Strophen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Ps 1: Zentrum: V. 3</a:t>
            </a:r>
          </a:p>
          <a:p>
            <a:pPr marL="0" indent="0">
              <a:buNone/>
            </a:pPr>
            <a:r>
              <a:rPr lang="de-DE" dirty="0" smtClean="0"/>
              <a:t>Ps 2: Zentrum: V. 7</a:t>
            </a:r>
          </a:p>
        </p:txBody>
      </p:sp>
    </p:spTree>
    <p:extLst>
      <p:ext uri="{BB962C8B-B14F-4D97-AF65-F5344CB8AC3E}">
        <p14:creationId xmlns:p14="http://schemas.microsoft.com/office/powerpoint/2010/main" val="3075905187"/>
      </p:ext>
    </p:extLst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360040"/>
          </a:xfrm>
        </p:spPr>
        <p:txBody>
          <a:bodyPr/>
          <a:lstStyle/>
          <a:p>
            <a:r>
              <a:rPr lang="de-CH" sz="3600" dirty="0" smtClean="0"/>
              <a:t>Psalm 1</a:t>
            </a:r>
            <a:endParaRPr lang="de-CH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/>
          <a:lstStyle/>
          <a:p>
            <a:pPr marL="0" indent="0">
              <a:buNone/>
            </a:pPr>
            <a:r>
              <a:rPr lang="de-DE" sz="2200" dirty="0" smtClean="0"/>
              <a:t>1 Selig </a:t>
            </a:r>
            <a:r>
              <a:rPr lang="de-DE" sz="2200" dirty="0"/>
              <a:t>der Mann, </a:t>
            </a:r>
            <a:endParaRPr lang="de-CH" sz="2200" dirty="0" smtClean="0"/>
          </a:p>
          <a:p>
            <a:pPr marL="0" indent="0">
              <a:buNone/>
            </a:pPr>
            <a:r>
              <a:rPr lang="de-DE" sz="2200" dirty="0" smtClean="0"/>
              <a:t>      der nicht wandelt nach dem Rat der Ehrfurchtslosen </a:t>
            </a:r>
            <a:endParaRPr lang="de-CH" sz="2200" dirty="0" smtClean="0"/>
          </a:p>
          <a:p>
            <a:pPr marL="0" indent="0">
              <a:buNone/>
            </a:pPr>
            <a:r>
              <a:rPr lang="de-DE" sz="2200" dirty="0" smtClean="0"/>
              <a:t>      </a:t>
            </a:r>
            <a:r>
              <a:rPr lang="de-DE" sz="2200" dirty="0"/>
              <a:t>und nicht betritt den Weg der Sünder </a:t>
            </a:r>
            <a:endParaRPr lang="de-CH" sz="2200" dirty="0"/>
          </a:p>
          <a:p>
            <a:pPr marL="0" indent="0">
              <a:buNone/>
            </a:pPr>
            <a:r>
              <a:rPr lang="de-DE" sz="2200" dirty="0"/>
              <a:t>      und sich nicht setzt im Kreis der Spötter, </a:t>
            </a:r>
            <a:endParaRPr lang="de-CH" sz="2200" dirty="0"/>
          </a:p>
          <a:p>
            <a:pPr marL="0" indent="0">
              <a:buNone/>
            </a:pPr>
            <a:r>
              <a:rPr lang="de-DE" sz="2200" dirty="0" smtClean="0"/>
              <a:t>2  </a:t>
            </a:r>
            <a:r>
              <a:rPr lang="de-DE" sz="2200" dirty="0"/>
              <a:t>sondern Lust hat an der Weisung des </a:t>
            </a:r>
            <a:r>
              <a:rPr lang="de-DE" sz="2200" cap="small" dirty="0"/>
              <a:t>Herrn</a:t>
            </a:r>
            <a:r>
              <a:rPr lang="de-DE" sz="2200" dirty="0"/>
              <a:t> </a:t>
            </a:r>
            <a:endParaRPr lang="de-CH" sz="2200" dirty="0"/>
          </a:p>
          <a:p>
            <a:pPr marL="0" indent="0">
              <a:buNone/>
            </a:pPr>
            <a:r>
              <a:rPr lang="de-DE" sz="2200" dirty="0"/>
              <a:t>      und in seiner Weisung nachsinnt Tag und Nacht. </a:t>
            </a:r>
            <a:endParaRPr lang="de-CH" sz="2200" dirty="0"/>
          </a:p>
          <a:p>
            <a:pPr marL="0" indent="0">
              <a:buNone/>
            </a:pPr>
            <a:r>
              <a:rPr lang="de-DE" sz="2200" dirty="0" smtClean="0"/>
              <a:t>3  </a:t>
            </a:r>
            <a:r>
              <a:rPr lang="de-DE" sz="2200" dirty="0" smtClean="0">
                <a:solidFill>
                  <a:srgbClr val="7030A0"/>
                </a:solidFill>
              </a:rPr>
              <a:t>Der </a:t>
            </a:r>
            <a:r>
              <a:rPr lang="de-DE" sz="2200" dirty="0">
                <a:solidFill>
                  <a:srgbClr val="7030A0"/>
                </a:solidFill>
              </a:rPr>
              <a:t>ist </a:t>
            </a:r>
            <a:r>
              <a:rPr lang="de-DE" sz="2200" dirty="0" smtClean="0">
                <a:solidFill>
                  <a:srgbClr val="7030A0"/>
                </a:solidFill>
              </a:rPr>
              <a:t>gleich </a:t>
            </a:r>
            <a:r>
              <a:rPr lang="de-DE" sz="2200" dirty="0">
                <a:solidFill>
                  <a:srgbClr val="7030A0"/>
                </a:solidFill>
              </a:rPr>
              <a:t>einem Baum, gepflanzt an Wasserbächen, </a:t>
            </a:r>
            <a:endParaRPr lang="de-CH" sz="22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de-DE" sz="2200" dirty="0">
                <a:solidFill>
                  <a:srgbClr val="7030A0"/>
                </a:solidFill>
              </a:rPr>
              <a:t>      </a:t>
            </a:r>
            <a:r>
              <a:rPr lang="de-DE" sz="2200" dirty="0">
                <a:solidFill>
                  <a:srgbClr val="C00000"/>
                </a:solidFill>
              </a:rPr>
              <a:t>der seine Frucht bringt </a:t>
            </a:r>
            <a:r>
              <a:rPr lang="de-DE" sz="2200" u="sng" dirty="0">
                <a:solidFill>
                  <a:srgbClr val="C00000"/>
                </a:solidFill>
              </a:rPr>
              <a:t>zu seiner Zeit </a:t>
            </a:r>
            <a:endParaRPr lang="de-CH" sz="2200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2200" dirty="0">
                <a:solidFill>
                  <a:srgbClr val="C00000"/>
                </a:solidFill>
              </a:rPr>
              <a:t>      und dessen Blätter nicht verwelken. </a:t>
            </a:r>
            <a:endParaRPr lang="de-CH" sz="2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2200" dirty="0">
                <a:solidFill>
                  <a:srgbClr val="7030A0"/>
                </a:solidFill>
              </a:rPr>
              <a:t>      Und in allem, was er tut, hat er Gelingen. </a:t>
            </a:r>
            <a:endParaRPr lang="de-CH" sz="22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de-DE" sz="2200" dirty="0"/>
              <a:t> </a:t>
            </a:r>
            <a:r>
              <a:rPr lang="de-DE" sz="2200" dirty="0" smtClean="0"/>
              <a:t>4  </a:t>
            </a:r>
            <a:r>
              <a:rPr lang="de-DE" sz="2200" dirty="0"/>
              <a:t>Nicht so die Ehrfurchtslosen, </a:t>
            </a:r>
            <a:endParaRPr lang="de-CH" sz="2200" dirty="0"/>
          </a:p>
          <a:p>
            <a:pPr marL="0" indent="0">
              <a:buNone/>
            </a:pPr>
            <a:r>
              <a:rPr lang="de-DE" sz="2200" dirty="0"/>
              <a:t>      sondern sie sind wie Spreu, die der Wind zerstreut. </a:t>
            </a:r>
            <a:endParaRPr lang="de-CH" sz="2200" dirty="0"/>
          </a:p>
          <a:p>
            <a:pPr marL="0" indent="0">
              <a:buNone/>
            </a:pPr>
            <a:r>
              <a:rPr lang="de-DE" sz="2200" dirty="0" smtClean="0"/>
              <a:t>5  </a:t>
            </a:r>
            <a:r>
              <a:rPr lang="de-DE" sz="2200" dirty="0"/>
              <a:t>Deshalb bestehen die Ehrfurchtslosen nicht im Gericht </a:t>
            </a:r>
            <a:endParaRPr lang="de-CH" sz="2200" dirty="0"/>
          </a:p>
          <a:p>
            <a:pPr marL="0" indent="0">
              <a:buNone/>
            </a:pPr>
            <a:r>
              <a:rPr lang="de-DE" sz="2200" dirty="0"/>
              <a:t>      noch die Sünder in der Gemeinde der Gerechten; </a:t>
            </a:r>
            <a:endParaRPr lang="de-CH" sz="2200" dirty="0"/>
          </a:p>
          <a:p>
            <a:pPr marL="0" indent="0">
              <a:buNone/>
            </a:pPr>
            <a:r>
              <a:rPr lang="de-DE" sz="2200" dirty="0" smtClean="0"/>
              <a:t>6  </a:t>
            </a:r>
            <a:r>
              <a:rPr lang="de-DE" sz="2200" dirty="0"/>
              <a:t>denn der </a:t>
            </a:r>
            <a:r>
              <a:rPr lang="de-DE" sz="2200" cap="small" dirty="0"/>
              <a:t>Herr</a:t>
            </a:r>
            <a:r>
              <a:rPr lang="de-DE" sz="2200" dirty="0"/>
              <a:t> kennt den Weg der Gerechten, </a:t>
            </a:r>
            <a:endParaRPr lang="de-CH" sz="2200" dirty="0"/>
          </a:p>
          <a:p>
            <a:pPr marL="0" indent="0">
              <a:buNone/>
            </a:pPr>
            <a:r>
              <a:rPr lang="de-DE" sz="2200" dirty="0"/>
              <a:t>      aber der Weg der Ehrfurchtslosen vergeht. </a:t>
            </a:r>
            <a:endParaRPr lang="de-CH" sz="2200" dirty="0"/>
          </a:p>
        </p:txBody>
      </p:sp>
    </p:spTree>
    <p:extLst>
      <p:ext uri="{BB962C8B-B14F-4D97-AF65-F5344CB8AC3E}">
        <p14:creationId xmlns:p14="http://schemas.microsoft.com/office/powerpoint/2010/main" val="2746874516"/>
      </p:ext>
    </p:extLst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de-DE" sz="1200" smtClean="0">
                <a:solidFill>
                  <a:srgbClr val="0070C0"/>
                </a:solidFill>
              </a:rPr>
              <a:t>Ps 2</a:t>
            </a:r>
          </a:p>
          <a:p>
            <a:r>
              <a:rPr lang="de-DE" sz="1200" dirty="0" smtClean="0">
                <a:solidFill>
                  <a:srgbClr val="0070C0"/>
                </a:solidFill>
              </a:rPr>
              <a:t>1 Warum </a:t>
            </a:r>
            <a:r>
              <a:rPr lang="de-DE" sz="1200" dirty="0">
                <a:solidFill>
                  <a:srgbClr val="0070C0"/>
                </a:solidFill>
              </a:rPr>
              <a:t>tosen die Völker </a:t>
            </a:r>
            <a:endParaRPr lang="de-CH" sz="1200" dirty="0">
              <a:solidFill>
                <a:srgbClr val="0070C0"/>
              </a:solidFill>
            </a:endParaRPr>
          </a:p>
          <a:p>
            <a:r>
              <a:rPr lang="de-DE" sz="1200" dirty="0">
                <a:solidFill>
                  <a:srgbClr val="0070C0"/>
                </a:solidFill>
              </a:rPr>
              <a:t>      und sinnen Vergebliches die Volksscharen? </a:t>
            </a:r>
            <a:endParaRPr lang="de-CH" sz="1200" dirty="0">
              <a:solidFill>
                <a:srgbClr val="0070C0"/>
              </a:solidFill>
            </a:endParaRPr>
          </a:p>
          <a:p>
            <a:r>
              <a:rPr lang="de-DE" sz="1200" dirty="0">
                <a:solidFill>
                  <a:srgbClr val="0070C0"/>
                </a:solidFill>
              </a:rPr>
              <a:t>2:02  </a:t>
            </a:r>
            <a:r>
              <a:rPr lang="de-DE" sz="1200" dirty="0">
                <a:solidFill>
                  <a:schemeClr val="accent6">
                    <a:lumMod val="75000"/>
                  </a:schemeClr>
                </a:solidFill>
              </a:rPr>
              <a:t>Könige</a:t>
            </a:r>
            <a:r>
              <a:rPr lang="de-DE" sz="1200" dirty="0">
                <a:solidFill>
                  <a:srgbClr val="0070C0"/>
                </a:solidFill>
              </a:rPr>
              <a:t> der Erde stellen sich auf, </a:t>
            </a:r>
            <a:endParaRPr lang="de-CH" sz="1200" dirty="0">
              <a:solidFill>
                <a:srgbClr val="0070C0"/>
              </a:solidFill>
            </a:endParaRPr>
          </a:p>
          <a:p>
            <a:r>
              <a:rPr lang="de-DE" sz="1200" dirty="0">
                <a:solidFill>
                  <a:srgbClr val="0070C0"/>
                </a:solidFill>
              </a:rPr>
              <a:t>      und Fürsten haben sich zusammengesetzt </a:t>
            </a:r>
            <a:endParaRPr lang="de-CH" sz="1200" dirty="0">
              <a:solidFill>
                <a:srgbClr val="0070C0"/>
              </a:solidFill>
            </a:endParaRPr>
          </a:p>
          <a:p>
            <a:r>
              <a:rPr lang="de-DE" sz="1200" dirty="0">
                <a:solidFill>
                  <a:srgbClr val="0070C0"/>
                </a:solidFill>
              </a:rPr>
              <a:t>      gegen den </a:t>
            </a:r>
            <a:r>
              <a:rPr lang="de-DE" sz="1200" cap="small" dirty="0">
                <a:solidFill>
                  <a:srgbClr val="FF0000"/>
                </a:solidFill>
              </a:rPr>
              <a:t>Herrn</a:t>
            </a:r>
            <a:r>
              <a:rPr lang="de-DE" sz="1200" dirty="0">
                <a:solidFill>
                  <a:srgbClr val="0070C0"/>
                </a:solidFill>
              </a:rPr>
              <a:t> </a:t>
            </a:r>
            <a:endParaRPr lang="de-CH" sz="1200" dirty="0">
              <a:solidFill>
                <a:srgbClr val="0070C0"/>
              </a:solidFill>
            </a:endParaRPr>
          </a:p>
          <a:p>
            <a:r>
              <a:rPr lang="de-DE" sz="1200" dirty="0">
                <a:solidFill>
                  <a:srgbClr val="0070C0"/>
                </a:solidFill>
              </a:rPr>
              <a:t>      und </a:t>
            </a:r>
            <a:r>
              <a:rPr lang="de-DE" sz="1200" u="dbl" dirty="0">
                <a:solidFill>
                  <a:srgbClr val="FF0000"/>
                </a:solidFill>
              </a:rPr>
              <a:t>seinen Gesalbten</a:t>
            </a:r>
            <a:r>
              <a:rPr lang="de-DE" sz="1200" dirty="0">
                <a:solidFill>
                  <a:srgbClr val="0070C0"/>
                </a:solidFill>
              </a:rPr>
              <a:t>: </a:t>
            </a:r>
            <a:endParaRPr lang="de-CH" sz="1200" dirty="0">
              <a:solidFill>
                <a:srgbClr val="0070C0"/>
              </a:solidFill>
            </a:endParaRPr>
          </a:p>
          <a:p>
            <a:r>
              <a:rPr lang="de-DE" sz="1200" dirty="0">
                <a:solidFill>
                  <a:srgbClr val="0070C0"/>
                </a:solidFill>
              </a:rPr>
              <a:t>2:03  „Lasst uns abstreifen ihre Fesseln </a:t>
            </a:r>
            <a:endParaRPr lang="de-CH" sz="1200" dirty="0">
              <a:solidFill>
                <a:srgbClr val="0070C0"/>
              </a:solidFill>
            </a:endParaRPr>
          </a:p>
          <a:p>
            <a:r>
              <a:rPr lang="de-DE" sz="1200" dirty="0">
                <a:solidFill>
                  <a:srgbClr val="0070C0"/>
                </a:solidFill>
              </a:rPr>
              <a:t>      und von uns werfen ihre Seile.“ </a:t>
            </a:r>
            <a:endParaRPr lang="de-CH" sz="1200" dirty="0">
              <a:solidFill>
                <a:srgbClr val="0070C0"/>
              </a:solidFill>
            </a:endParaRPr>
          </a:p>
          <a:p>
            <a:r>
              <a:rPr lang="de-DE" sz="1200" dirty="0" smtClean="0"/>
              <a:t>2:04  </a:t>
            </a:r>
            <a:r>
              <a:rPr lang="de-DE" sz="1200" dirty="0"/>
              <a:t>Der, der in den Himmeln sitzt, lacht. </a:t>
            </a:r>
            <a:endParaRPr lang="de-CH" sz="1200" dirty="0"/>
          </a:p>
          <a:p>
            <a:r>
              <a:rPr lang="de-DE" sz="1200" dirty="0"/>
              <a:t>      Mein Herr spottet ihrer. </a:t>
            </a:r>
            <a:endParaRPr lang="de-CH" sz="1200" dirty="0"/>
          </a:p>
          <a:p>
            <a:r>
              <a:rPr lang="de-DE" sz="1200" dirty="0"/>
              <a:t>2:05  Dann redet er zu ihnen in seinem Grimm, </a:t>
            </a:r>
            <a:endParaRPr lang="de-CH" sz="1200" dirty="0"/>
          </a:p>
          <a:p>
            <a:r>
              <a:rPr lang="de-DE" sz="1200" dirty="0"/>
              <a:t>      und in der Glut seines Zorns schreckt er sie. </a:t>
            </a:r>
            <a:endParaRPr lang="de-CH" sz="1200" dirty="0"/>
          </a:p>
          <a:p>
            <a:r>
              <a:rPr lang="de-DE" sz="1200" dirty="0"/>
              <a:t>2:06  „Und ich, ich habe </a:t>
            </a:r>
            <a:r>
              <a:rPr lang="de-DE" sz="1200" dirty="0">
                <a:solidFill>
                  <a:srgbClr val="FF0000"/>
                </a:solidFill>
              </a:rPr>
              <a:t>meinen König </a:t>
            </a:r>
            <a:r>
              <a:rPr lang="de-DE" sz="1200" dirty="0"/>
              <a:t>°eingesetzt</a:t>
            </a:r>
            <a:endParaRPr lang="de-CH" sz="1200" dirty="0"/>
          </a:p>
          <a:p>
            <a:r>
              <a:rPr lang="de-DE" sz="1200" dirty="0"/>
              <a:t>      auf </a:t>
            </a:r>
            <a:r>
              <a:rPr lang="de-DE" sz="1200" dirty="0" err="1"/>
              <a:t>Zijon</a:t>
            </a:r>
            <a:r>
              <a:rPr lang="de-DE" sz="1200" dirty="0"/>
              <a:t>, meinem heiligen Berge.“ </a:t>
            </a:r>
            <a:endParaRPr lang="de-CH" sz="1200" dirty="0"/>
          </a:p>
          <a:p>
            <a:r>
              <a:rPr lang="de-DE" sz="1200" dirty="0"/>
              <a:t> </a:t>
            </a:r>
            <a:r>
              <a:rPr lang="de-DE" sz="1200" dirty="0" smtClean="0">
                <a:solidFill>
                  <a:srgbClr val="C00000"/>
                </a:solidFill>
              </a:rPr>
              <a:t>2:07  </a:t>
            </a:r>
            <a:r>
              <a:rPr lang="de-DE" sz="1200" dirty="0">
                <a:solidFill>
                  <a:srgbClr val="C00000"/>
                </a:solidFill>
              </a:rPr>
              <a:t>Ich gebe Bericht von einer Festsetzung: </a:t>
            </a:r>
            <a:endParaRPr lang="de-CH" sz="1200" dirty="0">
              <a:solidFill>
                <a:srgbClr val="C00000"/>
              </a:solidFill>
            </a:endParaRPr>
          </a:p>
          <a:p>
            <a:r>
              <a:rPr lang="de-DE" sz="1200" dirty="0">
                <a:solidFill>
                  <a:srgbClr val="C00000"/>
                </a:solidFill>
              </a:rPr>
              <a:t>      </a:t>
            </a:r>
            <a:r>
              <a:rPr lang="de-DE" sz="1200" u="sng" dirty="0">
                <a:solidFill>
                  <a:srgbClr val="C00000"/>
                </a:solidFill>
              </a:rPr>
              <a:t>Der </a:t>
            </a:r>
            <a:r>
              <a:rPr lang="de-DE" sz="1200" u="sng" cap="small" dirty="0">
                <a:solidFill>
                  <a:srgbClr val="C00000"/>
                </a:solidFill>
              </a:rPr>
              <a:t>Herr</a:t>
            </a:r>
            <a:r>
              <a:rPr lang="de-DE" sz="1200" u="sng" dirty="0">
                <a:solidFill>
                  <a:srgbClr val="C00000"/>
                </a:solidFill>
              </a:rPr>
              <a:t> sagte zu mir: „Du bist </a:t>
            </a:r>
            <a:r>
              <a:rPr lang="de-DE" sz="1200" u="sng" dirty="0">
                <a:solidFill>
                  <a:srgbClr val="FF0000"/>
                </a:solidFill>
              </a:rPr>
              <a:t>mein Sohn</a:t>
            </a:r>
            <a:r>
              <a:rPr lang="de-DE" sz="1200" dirty="0">
                <a:solidFill>
                  <a:srgbClr val="C00000"/>
                </a:solidFill>
              </a:rPr>
              <a:t>. </a:t>
            </a:r>
            <a:endParaRPr lang="de-CH" sz="1200" dirty="0">
              <a:solidFill>
                <a:srgbClr val="C00000"/>
              </a:solidFill>
            </a:endParaRPr>
          </a:p>
          <a:p>
            <a:r>
              <a:rPr lang="de-DE" sz="1200" dirty="0">
                <a:solidFill>
                  <a:srgbClr val="C00000"/>
                </a:solidFill>
              </a:rPr>
              <a:t>      Ich habe dich heute geboren. </a:t>
            </a:r>
            <a:endParaRPr lang="de-CH" sz="1200" dirty="0">
              <a:solidFill>
                <a:srgbClr val="C00000"/>
              </a:solidFill>
            </a:endParaRPr>
          </a:p>
          <a:p>
            <a:r>
              <a:rPr lang="de-DE" sz="1200" dirty="0" smtClean="0"/>
              <a:t>2:08  </a:t>
            </a:r>
            <a:r>
              <a:rPr lang="de-DE" sz="1200" dirty="0"/>
              <a:t>Bitte von mir, </a:t>
            </a:r>
            <a:endParaRPr lang="de-CH" sz="1200" dirty="0"/>
          </a:p>
          <a:p>
            <a:r>
              <a:rPr lang="de-DE" sz="1200" dirty="0"/>
              <a:t>      und ich gebe dir Völker zum Erbe </a:t>
            </a:r>
            <a:endParaRPr lang="de-CH" sz="1200" dirty="0"/>
          </a:p>
          <a:p>
            <a:r>
              <a:rPr lang="de-DE" sz="1200" dirty="0"/>
              <a:t>      und dir zum Besitz </a:t>
            </a:r>
            <a:endParaRPr lang="de-CH" sz="1200" dirty="0"/>
          </a:p>
          <a:p>
            <a:r>
              <a:rPr lang="de-DE" sz="1200" dirty="0"/>
              <a:t>      die Enden der Erde. </a:t>
            </a:r>
            <a:endParaRPr lang="de-CH" sz="1200" dirty="0"/>
          </a:p>
          <a:p>
            <a:r>
              <a:rPr lang="de-DE" sz="1200" dirty="0"/>
              <a:t>2:09  Du wirst sie regieren mit eisernem Stabe, </a:t>
            </a:r>
            <a:endParaRPr lang="de-CH" sz="1200" dirty="0"/>
          </a:p>
          <a:p>
            <a:r>
              <a:rPr lang="de-DE" sz="1200" dirty="0"/>
              <a:t>      zerbrechen wie Töpfergeschirr.“ </a:t>
            </a:r>
            <a:endParaRPr lang="de-CH" sz="1200" dirty="0"/>
          </a:p>
          <a:p>
            <a:r>
              <a:rPr lang="de-DE" sz="1200" dirty="0" smtClean="0">
                <a:solidFill>
                  <a:srgbClr val="0070C0"/>
                </a:solidFill>
              </a:rPr>
              <a:t>2:10  </a:t>
            </a:r>
            <a:r>
              <a:rPr lang="de-DE" sz="1200" dirty="0">
                <a:solidFill>
                  <a:srgbClr val="0070C0"/>
                </a:solidFill>
              </a:rPr>
              <a:t>Und nun, </a:t>
            </a:r>
            <a:r>
              <a:rPr lang="de-DE" sz="1200" dirty="0">
                <a:solidFill>
                  <a:schemeClr val="accent6">
                    <a:lumMod val="75000"/>
                  </a:schemeClr>
                </a:solidFill>
              </a:rPr>
              <a:t>Könige</a:t>
            </a:r>
            <a:r>
              <a:rPr lang="de-DE" sz="1200" dirty="0">
                <a:solidFill>
                  <a:srgbClr val="0070C0"/>
                </a:solidFill>
              </a:rPr>
              <a:t>, handelt klüglich. </a:t>
            </a:r>
            <a:endParaRPr lang="de-CH" sz="1200" dirty="0">
              <a:solidFill>
                <a:srgbClr val="0070C0"/>
              </a:solidFill>
            </a:endParaRPr>
          </a:p>
          <a:p>
            <a:r>
              <a:rPr lang="de-DE" sz="1200" dirty="0">
                <a:solidFill>
                  <a:srgbClr val="0070C0"/>
                </a:solidFill>
              </a:rPr>
              <a:t>      Lasst euch unterweisen, Richter der Erde. </a:t>
            </a:r>
            <a:endParaRPr lang="de-CH" sz="1200" dirty="0">
              <a:solidFill>
                <a:srgbClr val="0070C0"/>
              </a:solidFill>
            </a:endParaRPr>
          </a:p>
          <a:p>
            <a:r>
              <a:rPr lang="de-DE" sz="1200" dirty="0">
                <a:solidFill>
                  <a:srgbClr val="0070C0"/>
                </a:solidFill>
              </a:rPr>
              <a:t>2:11  Dient dem </a:t>
            </a:r>
            <a:r>
              <a:rPr lang="de-DE" sz="1200" cap="small" dirty="0">
                <a:solidFill>
                  <a:srgbClr val="FF0000"/>
                </a:solidFill>
              </a:rPr>
              <a:t>Herrn</a:t>
            </a:r>
            <a:r>
              <a:rPr lang="de-DE" sz="1200" dirty="0">
                <a:solidFill>
                  <a:srgbClr val="0070C0"/>
                </a:solidFill>
              </a:rPr>
              <a:t> mit Furcht </a:t>
            </a:r>
            <a:endParaRPr lang="de-CH" sz="1200" dirty="0">
              <a:solidFill>
                <a:srgbClr val="0070C0"/>
              </a:solidFill>
            </a:endParaRPr>
          </a:p>
          <a:p>
            <a:r>
              <a:rPr lang="de-DE" sz="1200" dirty="0">
                <a:solidFill>
                  <a:srgbClr val="0070C0"/>
                </a:solidFill>
              </a:rPr>
              <a:t>      und freut euch mit Zittern. </a:t>
            </a:r>
            <a:endParaRPr lang="de-CH" sz="1200" dirty="0">
              <a:solidFill>
                <a:srgbClr val="0070C0"/>
              </a:solidFill>
            </a:endParaRPr>
          </a:p>
          <a:p>
            <a:r>
              <a:rPr lang="de-DE" sz="1200" dirty="0">
                <a:solidFill>
                  <a:srgbClr val="0070C0"/>
                </a:solidFill>
              </a:rPr>
              <a:t>2:12  Küsst </a:t>
            </a:r>
            <a:r>
              <a:rPr lang="de-DE" sz="1200" u="dbl" dirty="0">
                <a:solidFill>
                  <a:srgbClr val="FF0000"/>
                </a:solidFill>
              </a:rPr>
              <a:t>den Sohn</a:t>
            </a:r>
            <a:r>
              <a:rPr lang="de-DE" sz="1200" dirty="0">
                <a:solidFill>
                  <a:srgbClr val="0070C0"/>
                </a:solidFill>
              </a:rPr>
              <a:t>, </a:t>
            </a:r>
            <a:endParaRPr lang="de-CH" sz="1200" dirty="0">
              <a:solidFill>
                <a:srgbClr val="0070C0"/>
              </a:solidFill>
            </a:endParaRPr>
          </a:p>
          <a:p>
            <a:r>
              <a:rPr lang="de-DE" sz="1200" dirty="0">
                <a:solidFill>
                  <a:srgbClr val="0070C0"/>
                </a:solidFill>
              </a:rPr>
              <a:t>      damit er nicht zürne und ihr umkommt auf dem Wege, </a:t>
            </a:r>
            <a:endParaRPr lang="de-CH" sz="1200" dirty="0">
              <a:solidFill>
                <a:srgbClr val="0070C0"/>
              </a:solidFill>
            </a:endParaRPr>
          </a:p>
          <a:p>
            <a:r>
              <a:rPr lang="de-DE" sz="1200" dirty="0">
                <a:solidFill>
                  <a:srgbClr val="0070C0"/>
                </a:solidFill>
              </a:rPr>
              <a:t>      denn gar leicht entbrennt sein Zorn.</a:t>
            </a:r>
            <a:endParaRPr lang="de-CH" sz="1200" dirty="0">
              <a:solidFill>
                <a:srgbClr val="0070C0"/>
              </a:solidFill>
            </a:endParaRPr>
          </a:p>
          <a:p>
            <a:endParaRPr lang="de-CH" sz="1200" dirty="0"/>
          </a:p>
        </p:txBody>
      </p:sp>
    </p:spTree>
    <p:extLst>
      <p:ext uri="{BB962C8B-B14F-4D97-AF65-F5344CB8AC3E}">
        <p14:creationId xmlns:p14="http://schemas.microsoft.com/office/powerpoint/2010/main" val="2299594850"/>
      </p:ext>
    </p:extLst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432048"/>
          </a:xfrm>
        </p:spPr>
        <p:txBody>
          <a:bodyPr/>
          <a:lstStyle/>
          <a:p>
            <a:r>
              <a:rPr lang="de-DE" dirty="0" smtClean="0"/>
              <a:t>Ps 67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/>
          <a:lstStyle/>
          <a:p>
            <a:pPr marL="0" indent="0">
              <a:buNone/>
            </a:pPr>
            <a:r>
              <a:rPr lang="de-DE" sz="2200" dirty="0">
                <a:solidFill>
                  <a:srgbClr val="FF0000"/>
                </a:solidFill>
              </a:rPr>
              <a:t>Gott</a:t>
            </a:r>
            <a:r>
              <a:rPr lang="de-DE" sz="2200" dirty="0">
                <a:solidFill>
                  <a:schemeClr val="bg2"/>
                </a:solidFill>
              </a:rPr>
              <a:t> </a:t>
            </a:r>
            <a:r>
              <a:rPr lang="de-DE" sz="2200" dirty="0">
                <a:solidFill>
                  <a:schemeClr val="tx1"/>
                </a:solidFill>
              </a:rPr>
              <a:t>sei uns gnädig und </a:t>
            </a:r>
            <a:r>
              <a:rPr lang="de-DE" sz="2200" dirty="0">
                <a:solidFill>
                  <a:srgbClr val="FF0000"/>
                </a:solidFill>
              </a:rPr>
              <a:t>segne</a:t>
            </a:r>
            <a:r>
              <a:rPr lang="de-DE" sz="2200" dirty="0">
                <a:solidFill>
                  <a:schemeClr val="bg2"/>
                </a:solidFill>
              </a:rPr>
              <a:t> </a:t>
            </a:r>
            <a:r>
              <a:rPr lang="de-DE" sz="2200" dirty="0">
                <a:solidFill>
                  <a:srgbClr val="FF0000"/>
                </a:solidFill>
              </a:rPr>
              <a:t>uns</a:t>
            </a:r>
            <a:r>
              <a:rPr lang="de-DE" sz="2200" dirty="0">
                <a:solidFill>
                  <a:schemeClr val="tx1"/>
                </a:solidFill>
              </a:rPr>
              <a:t>. Er lasse sein Angesicht leuchten bei</a:t>
            </a:r>
            <a:r>
              <a:rPr lang="de-DE" sz="2200" dirty="0">
                <a:solidFill>
                  <a:schemeClr val="bg2"/>
                </a:solidFill>
              </a:rPr>
              <a:t> </a:t>
            </a:r>
            <a:r>
              <a:rPr lang="de-DE" sz="2200" dirty="0">
                <a:solidFill>
                  <a:srgbClr val="FF0000"/>
                </a:solidFill>
              </a:rPr>
              <a:t>uns</a:t>
            </a:r>
            <a:r>
              <a:rPr lang="de-DE" sz="2200" dirty="0">
                <a:solidFill>
                  <a:schemeClr val="bg2"/>
                </a:solidFill>
              </a:rPr>
              <a:t> </a:t>
            </a:r>
            <a:r>
              <a:rPr lang="de-DE" sz="2200" dirty="0">
                <a:solidFill>
                  <a:schemeClr val="tx1"/>
                </a:solidFill>
              </a:rPr>
              <a:t>–</a:t>
            </a:r>
          </a:p>
          <a:p>
            <a:pPr marL="0" indent="0">
              <a:buNone/>
            </a:pPr>
            <a:r>
              <a:rPr lang="de-DE" sz="2200" dirty="0">
                <a:solidFill>
                  <a:schemeClr val="tx1"/>
                </a:solidFill>
              </a:rPr>
              <a:t>dass man </a:t>
            </a:r>
            <a:r>
              <a:rPr lang="de-DE" sz="2200" dirty="0">
                <a:solidFill>
                  <a:schemeClr val="accent2">
                    <a:lumMod val="75000"/>
                  </a:schemeClr>
                </a:solidFill>
              </a:rPr>
              <a:t>auf Erden </a:t>
            </a:r>
            <a:r>
              <a:rPr lang="de-DE" sz="2200" dirty="0">
                <a:solidFill>
                  <a:schemeClr val="tx1"/>
                </a:solidFill>
              </a:rPr>
              <a:t>erkenne deinen Weg, unter </a:t>
            </a:r>
            <a:r>
              <a:rPr lang="de-DE" sz="2200" dirty="0">
                <a:solidFill>
                  <a:srgbClr val="C00000"/>
                </a:solidFill>
              </a:rPr>
              <a:t>allen</a:t>
            </a:r>
            <a:r>
              <a:rPr lang="de-DE" sz="2200" dirty="0">
                <a:solidFill>
                  <a:schemeClr val="tx1"/>
                </a:solidFill>
              </a:rPr>
              <a:t> Völkern dein Heil</a:t>
            </a:r>
            <a:r>
              <a:rPr lang="de-DE" sz="2200" dirty="0">
                <a:solidFill>
                  <a:schemeClr val="bg2"/>
                </a:solidFill>
              </a:rPr>
              <a:t>.  </a:t>
            </a:r>
          </a:p>
          <a:p>
            <a:r>
              <a:rPr lang="de-DE" sz="2200" dirty="0">
                <a:solidFill>
                  <a:schemeClr val="bg2"/>
                </a:solidFill>
              </a:rPr>
              <a:t>   </a:t>
            </a:r>
            <a:r>
              <a:rPr lang="de-DE" sz="2200" dirty="0">
                <a:solidFill>
                  <a:srgbClr val="D6A300"/>
                </a:solidFill>
              </a:rPr>
              <a:t>Es sollen dich, Gott, preisen die Völker. </a:t>
            </a:r>
          </a:p>
          <a:p>
            <a:r>
              <a:rPr lang="de-DE" sz="2200" dirty="0">
                <a:solidFill>
                  <a:srgbClr val="D6A300"/>
                </a:solidFill>
              </a:rPr>
              <a:t>   Es sollen dich preisen die Völker alle</a:t>
            </a:r>
            <a:r>
              <a:rPr lang="de-DE" sz="2200" dirty="0">
                <a:solidFill>
                  <a:schemeClr val="bg2"/>
                </a:solidFill>
              </a:rPr>
              <a:t>.  </a:t>
            </a:r>
          </a:p>
          <a:p>
            <a:r>
              <a:rPr lang="de-DE" sz="2200" dirty="0">
                <a:solidFill>
                  <a:schemeClr val="bg2"/>
                </a:solidFill>
              </a:rPr>
              <a:t>     </a:t>
            </a:r>
            <a:r>
              <a:rPr lang="de-DE" sz="2200" dirty="0" smtClean="0">
                <a:solidFill>
                  <a:schemeClr val="bg2"/>
                </a:solidFill>
              </a:rPr>
              <a:t>	</a:t>
            </a:r>
            <a:r>
              <a:rPr lang="de-DE" sz="2200" u="sng" dirty="0" smtClean="0">
                <a:solidFill>
                  <a:schemeClr val="tx1"/>
                </a:solidFill>
              </a:rPr>
              <a:t>Es </a:t>
            </a:r>
            <a:r>
              <a:rPr lang="de-DE" sz="2200" u="sng" dirty="0">
                <a:solidFill>
                  <a:schemeClr val="tx1"/>
                </a:solidFill>
              </a:rPr>
              <a:t>sollen sich freuen und jubeln </a:t>
            </a:r>
            <a:r>
              <a:rPr lang="de-DE" sz="2200" u="sng" dirty="0">
                <a:solidFill>
                  <a:srgbClr val="00B050"/>
                </a:solidFill>
              </a:rPr>
              <a:t>die Völkerscharen</a:t>
            </a:r>
            <a:r>
              <a:rPr lang="de-DE" sz="2200" u="sng" dirty="0">
                <a:solidFill>
                  <a:schemeClr val="tx1"/>
                </a:solidFill>
              </a:rPr>
              <a:t>, </a:t>
            </a:r>
          </a:p>
          <a:p>
            <a:r>
              <a:rPr lang="de-DE" sz="2200" dirty="0">
                <a:solidFill>
                  <a:schemeClr val="bg2"/>
                </a:solidFill>
              </a:rPr>
              <a:t>     </a:t>
            </a:r>
            <a:r>
              <a:rPr lang="de-DE" sz="2200" dirty="0" smtClean="0">
                <a:solidFill>
                  <a:schemeClr val="bg2"/>
                </a:solidFill>
              </a:rPr>
              <a:t>	   </a:t>
            </a:r>
            <a:r>
              <a:rPr lang="de-DE" sz="2200" u="sng" dirty="0" smtClean="0">
                <a:solidFill>
                  <a:schemeClr val="tx1"/>
                </a:solidFill>
              </a:rPr>
              <a:t>denn</a:t>
            </a:r>
            <a:r>
              <a:rPr lang="de-DE" sz="2200" u="sng" dirty="0" smtClean="0">
                <a:solidFill>
                  <a:schemeClr val="bg2"/>
                </a:solidFill>
              </a:rPr>
              <a:t> </a:t>
            </a:r>
            <a:r>
              <a:rPr lang="de-DE" sz="2200" u="sng" dirty="0">
                <a:solidFill>
                  <a:srgbClr val="00B050"/>
                </a:solidFill>
              </a:rPr>
              <a:t>du richtest </a:t>
            </a:r>
            <a:r>
              <a:rPr lang="de-DE" sz="2200" u="sng" dirty="0">
                <a:solidFill>
                  <a:schemeClr val="tx1"/>
                </a:solidFill>
              </a:rPr>
              <a:t>die Völker in Geradheit  </a:t>
            </a:r>
            <a:endParaRPr lang="de-DE" sz="2200" dirty="0">
              <a:solidFill>
                <a:schemeClr val="tx1"/>
              </a:solidFill>
            </a:endParaRPr>
          </a:p>
          <a:p>
            <a:r>
              <a:rPr lang="de-DE" sz="2200" dirty="0">
                <a:solidFill>
                  <a:schemeClr val="bg2"/>
                </a:solidFill>
              </a:rPr>
              <a:t>      </a:t>
            </a:r>
            <a:r>
              <a:rPr lang="de-DE" sz="2200" dirty="0" smtClean="0">
                <a:solidFill>
                  <a:schemeClr val="bg2"/>
                </a:solidFill>
              </a:rPr>
              <a:t>	</a:t>
            </a:r>
            <a:r>
              <a:rPr lang="de-DE" sz="2200" u="sng" dirty="0" smtClean="0">
                <a:solidFill>
                  <a:schemeClr val="tx1"/>
                </a:solidFill>
              </a:rPr>
              <a:t>und</a:t>
            </a:r>
            <a:r>
              <a:rPr lang="de-DE" sz="2200" u="sng" dirty="0" smtClean="0">
                <a:solidFill>
                  <a:schemeClr val="bg2"/>
                </a:solidFill>
              </a:rPr>
              <a:t> </a:t>
            </a:r>
            <a:r>
              <a:rPr lang="de-DE" sz="2200" u="sng" dirty="0">
                <a:solidFill>
                  <a:srgbClr val="00B050"/>
                </a:solidFill>
              </a:rPr>
              <a:t>die Völkerscharen </a:t>
            </a:r>
            <a:r>
              <a:rPr lang="de-DE" sz="2200" u="sng" dirty="0">
                <a:solidFill>
                  <a:schemeClr val="tx1"/>
                </a:solidFill>
              </a:rPr>
              <a:t>auf der Erde: </a:t>
            </a:r>
          </a:p>
          <a:p>
            <a:r>
              <a:rPr lang="de-DE" sz="2200" dirty="0">
                <a:solidFill>
                  <a:schemeClr val="bg2"/>
                </a:solidFill>
              </a:rPr>
              <a:t>     </a:t>
            </a:r>
            <a:r>
              <a:rPr lang="de-DE" sz="2200" dirty="0" smtClean="0">
                <a:solidFill>
                  <a:schemeClr val="bg2"/>
                </a:solidFill>
              </a:rPr>
              <a:t>	   </a:t>
            </a:r>
            <a:r>
              <a:rPr lang="de-DE" sz="2200" u="sng" dirty="0" smtClean="0">
                <a:solidFill>
                  <a:srgbClr val="00B050"/>
                </a:solidFill>
              </a:rPr>
              <a:t>du </a:t>
            </a:r>
            <a:r>
              <a:rPr lang="de-DE" sz="2200" u="sng" dirty="0">
                <a:solidFill>
                  <a:srgbClr val="00B050"/>
                </a:solidFill>
              </a:rPr>
              <a:t>leitest </a:t>
            </a:r>
            <a:r>
              <a:rPr lang="de-DE" sz="2200" u="sng" dirty="0">
                <a:solidFill>
                  <a:schemeClr val="tx1"/>
                </a:solidFill>
              </a:rPr>
              <a:t>sie. –   </a:t>
            </a:r>
            <a:endParaRPr lang="de-DE" sz="2200" dirty="0">
              <a:solidFill>
                <a:schemeClr val="tx1"/>
              </a:solidFill>
            </a:endParaRPr>
          </a:p>
          <a:p>
            <a:r>
              <a:rPr lang="de-DE" sz="2200" dirty="0">
                <a:solidFill>
                  <a:schemeClr val="bg2"/>
                </a:solidFill>
              </a:rPr>
              <a:t>   </a:t>
            </a:r>
            <a:r>
              <a:rPr lang="de-DE" sz="2200" dirty="0">
                <a:solidFill>
                  <a:srgbClr val="D6A300"/>
                </a:solidFill>
              </a:rPr>
              <a:t>Es sollen dich, Gott, preisen die Völker. </a:t>
            </a:r>
          </a:p>
          <a:p>
            <a:r>
              <a:rPr lang="de-DE" sz="2200" dirty="0">
                <a:solidFill>
                  <a:srgbClr val="D6A300"/>
                </a:solidFill>
              </a:rPr>
              <a:t>   Es sollen dich preisen die Völker alle.  </a:t>
            </a:r>
          </a:p>
          <a:p>
            <a:pPr marL="0" indent="0">
              <a:buNone/>
            </a:pPr>
            <a:r>
              <a:rPr lang="de-DE" sz="2200" dirty="0">
                <a:solidFill>
                  <a:schemeClr val="tx1"/>
                </a:solidFill>
              </a:rPr>
              <a:t>Das</a:t>
            </a:r>
            <a:r>
              <a:rPr lang="de-DE" sz="2200" dirty="0">
                <a:solidFill>
                  <a:schemeClr val="bg2"/>
                </a:solidFill>
              </a:rPr>
              <a:t> </a:t>
            </a:r>
            <a:r>
              <a:rPr lang="de-DE" sz="2200" dirty="0">
                <a:solidFill>
                  <a:schemeClr val="accent2">
                    <a:lumMod val="75000"/>
                  </a:schemeClr>
                </a:solidFill>
              </a:rPr>
              <a:t>Erdreich</a:t>
            </a:r>
            <a:r>
              <a:rPr lang="de-DE" sz="2200" dirty="0">
                <a:solidFill>
                  <a:schemeClr val="bg2"/>
                </a:solidFill>
              </a:rPr>
              <a:t> </a:t>
            </a:r>
            <a:r>
              <a:rPr lang="de-DE" sz="2200" dirty="0">
                <a:solidFill>
                  <a:schemeClr val="tx1"/>
                </a:solidFill>
              </a:rPr>
              <a:t>gibt seinen Ertrag. Es</a:t>
            </a:r>
            <a:r>
              <a:rPr lang="de-DE" sz="2200" dirty="0">
                <a:solidFill>
                  <a:schemeClr val="bg2"/>
                </a:solidFill>
              </a:rPr>
              <a:t> </a:t>
            </a:r>
            <a:r>
              <a:rPr lang="de-DE" sz="2200" dirty="0">
                <a:solidFill>
                  <a:srgbClr val="FF0000"/>
                </a:solidFill>
              </a:rPr>
              <a:t>segnet uns Gott</a:t>
            </a:r>
            <a:r>
              <a:rPr lang="de-DE" sz="2200" dirty="0">
                <a:solidFill>
                  <a:schemeClr val="bg2"/>
                </a:solidFill>
              </a:rPr>
              <a:t>, </a:t>
            </a:r>
            <a:r>
              <a:rPr lang="de-DE" sz="2200" dirty="0">
                <a:solidFill>
                  <a:schemeClr val="tx1"/>
                </a:solidFill>
              </a:rPr>
              <a:t>unser</a:t>
            </a:r>
            <a:r>
              <a:rPr lang="de-DE" sz="2200" dirty="0">
                <a:solidFill>
                  <a:schemeClr val="bg2"/>
                </a:solidFill>
              </a:rPr>
              <a:t> </a:t>
            </a:r>
            <a:r>
              <a:rPr lang="de-DE" sz="2200" dirty="0">
                <a:solidFill>
                  <a:srgbClr val="FF0000"/>
                </a:solidFill>
              </a:rPr>
              <a:t>Gott</a:t>
            </a:r>
            <a:r>
              <a:rPr lang="de-DE" sz="2200" dirty="0">
                <a:solidFill>
                  <a:schemeClr val="bg2"/>
                </a:solidFill>
              </a:rPr>
              <a:t>.  </a:t>
            </a:r>
          </a:p>
          <a:p>
            <a:pPr marL="0" indent="0">
              <a:buNone/>
            </a:pPr>
            <a:r>
              <a:rPr lang="de-DE" sz="2200" dirty="0">
                <a:solidFill>
                  <a:schemeClr val="tx1"/>
                </a:solidFill>
              </a:rPr>
              <a:t>Es</a:t>
            </a:r>
            <a:r>
              <a:rPr lang="de-DE" sz="2200" dirty="0">
                <a:solidFill>
                  <a:schemeClr val="bg2"/>
                </a:solidFill>
              </a:rPr>
              <a:t> </a:t>
            </a:r>
            <a:r>
              <a:rPr lang="de-DE" sz="2200" dirty="0">
                <a:solidFill>
                  <a:srgbClr val="FF0000"/>
                </a:solidFill>
              </a:rPr>
              <a:t>segnet</a:t>
            </a:r>
            <a:r>
              <a:rPr lang="de-DE" sz="2200" dirty="0">
                <a:solidFill>
                  <a:schemeClr val="bg2"/>
                </a:solidFill>
              </a:rPr>
              <a:t> </a:t>
            </a:r>
            <a:r>
              <a:rPr lang="de-DE" sz="2200" dirty="0">
                <a:solidFill>
                  <a:srgbClr val="FF0000"/>
                </a:solidFill>
              </a:rPr>
              <a:t>uns</a:t>
            </a:r>
            <a:r>
              <a:rPr lang="de-DE" sz="2200" dirty="0">
                <a:solidFill>
                  <a:schemeClr val="bg2"/>
                </a:solidFill>
              </a:rPr>
              <a:t> </a:t>
            </a:r>
            <a:r>
              <a:rPr lang="de-DE" sz="2200" dirty="0">
                <a:solidFill>
                  <a:srgbClr val="FF0000"/>
                </a:solidFill>
              </a:rPr>
              <a:t>Gott</a:t>
            </a:r>
            <a:r>
              <a:rPr lang="de-DE" sz="2200" dirty="0">
                <a:solidFill>
                  <a:schemeClr val="tx1"/>
                </a:solidFill>
              </a:rPr>
              <a:t>, und </a:t>
            </a:r>
            <a:r>
              <a:rPr lang="de-DE" sz="2200" dirty="0">
                <a:solidFill>
                  <a:srgbClr val="C00000"/>
                </a:solidFill>
              </a:rPr>
              <a:t>alle</a:t>
            </a:r>
            <a:r>
              <a:rPr lang="de-DE" sz="2200" dirty="0">
                <a:solidFill>
                  <a:schemeClr val="tx1"/>
                </a:solidFill>
              </a:rPr>
              <a:t> Enden der </a:t>
            </a:r>
            <a:r>
              <a:rPr lang="de-DE" sz="2200" dirty="0">
                <a:solidFill>
                  <a:schemeClr val="accent2">
                    <a:lumMod val="75000"/>
                  </a:schemeClr>
                </a:solidFill>
              </a:rPr>
              <a:t>Erde</a:t>
            </a:r>
            <a:r>
              <a:rPr lang="de-DE" sz="2200" dirty="0">
                <a:solidFill>
                  <a:schemeClr val="bg2"/>
                </a:solidFill>
              </a:rPr>
              <a:t> </a:t>
            </a:r>
            <a:r>
              <a:rPr lang="de-DE" sz="2200" dirty="0">
                <a:solidFill>
                  <a:schemeClr val="tx1"/>
                </a:solidFill>
              </a:rPr>
              <a:t>sollen ihn fürchten.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87746671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/>
          <a:lstStyle/>
          <a:p>
            <a:r>
              <a:rPr lang="de-DE" b="1" dirty="0"/>
              <a:t>Chiasmus</a:t>
            </a:r>
            <a:r>
              <a:rPr lang="de-DE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600200"/>
            <a:ext cx="7200800" cy="4525963"/>
          </a:xfrm>
        </p:spPr>
        <p:txBody>
          <a:bodyPr/>
          <a:lstStyle/>
          <a:p>
            <a:r>
              <a:rPr lang="de-DE" dirty="0" smtClean="0"/>
              <a:t>Chi = X</a:t>
            </a:r>
          </a:p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" name="Minus 4"/>
          <p:cNvSpPr/>
          <p:nvPr/>
        </p:nvSpPr>
        <p:spPr>
          <a:xfrm>
            <a:off x="1268016" y="2996952"/>
            <a:ext cx="4024064" cy="2964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Minus 5"/>
          <p:cNvSpPr/>
          <p:nvPr/>
        </p:nvSpPr>
        <p:spPr>
          <a:xfrm>
            <a:off x="1547664" y="3301752"/>
            <a:ext cx="3456384" cy="2244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Minus 6"/>
          <p:cNvSpPr/>
          <p:nvPr/>
        </p:nvSpPr>
        <p:spPr>
          <a:xfrm>
            <a:off x="1780456" y="3573016"/>
            <a:ext cx="3007568" cy="2880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Minus 7"/>
          <p:cNvSpPr/>
          <p:nvPr/>
        </p:nvSpPr>
        <p:spPr>
          <a:xfrm>
            <a:off x="2013248" y="3861048"/>
            <a:ext cx="2486744" cy="288032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12" name="Minus 11"/>
          <p:cNvSpPr/>
          <p:nvPr/>
        </p:nvSpPr>
        <p:spPr>
          <a:xfrm>
            <a:off x="1763688" y="4149080"/>
            <a:ext cx="3007568" cy="2880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Minus 12"/>
          <p:cNvSpPr/>
          <p:nvPr/>
        </p:nvSpPr>
        <p:spPr>
          <a:xfrm>
            <a:off x="1547664" y="4500736"/>
            <a:ext cx="3456384" cy="2244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Minus 13"/>
          <p:cNvSpPr/>
          <p:nvPr/>
        </p:nvSpPr>
        <p:spPr>
          <a:xfrm>
            <a:off x="1259632" y="4788768"/>
            <a:ext cx="4024064" cy="2964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5774395"/>
      </p:ext>
    </p:extLst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04056"/>
          </a:xfrm>
        </p:spPr>
        <p:txBody>
          <a:bodyPr/>
          <a:lstStyle/>
          <a:p>
            <a:r>
              <a:rPr lang="de-DE" dirty="0" smtClean="0"/>
              <a:t>Ps 23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/>
          <a:lstStyle/>
          <a:p>
            <a:r>
              <a:rPr lang="de-DE" sz="2800" dirty="0" smtClean="0">
                <a:solidFill>
                  <a:srgbClr val="FF0000"/>
                </a:solidFill>
              </a:rPr>
              <a:t>Jahweh </a:t>
            </a:r>
            <a:r>
              <a:rPr lang="de-DE" sz="2000" dirty="0" smtClean="0"/>
              <a:t>ist </a:t>
            </a:r>
            <a:r>
              <a:rPr lang="de-DE" sz="2000" dirty="0"/>
              <a:t>mein Hirte. Ich habe keinen Mangel. </a:t>
            </a:r>
          </a:p>
          <a:p>
            <a:r>
              <a:rPr lang="de-DE" sz="2000" dirty="0"/>
              <a:t>  </a:t>
            </a:r>
            <a:r>
              <a:rPr lang="de-DE" sz="2000" dirty="0">
                <a:solidFill>
                  <a:srgbClr val="00B050"/>
                </a:solidFill>
              </a:rPr>
              <a:t>Auf Auen von zartem Grase lagert er mich. Er führt mich zu Wassern der Ruhe</a:t>
            </a:r>
            <a:r>
              <a:rPr lang="de-DE" sz="2000" dirty="0"/>
              <a:t>. </a:t>
            </a:r>
          </a:p>
          <a:p>
            <a:r>
              <a:rPr lang="de-DE" sz="2000" dirty="0"/>
              <a:t>    </a:t>
            </a:r>
            <a:r>
              <a:rPr lang="de-DE" sz="2000" dirty="0">
                <a:solidFill>
                  <a:srgbClr val="C00000"/>
                </a:solidFill>
              </a:rPr>
              <a:t>Er stellt wieder her meine Seele. Auf rechten Pfaden leitet er mich seines Namens </a:t>
            </a:r>
            <a:r>
              <a:rPr lang="de-DE" sz="2000" dirty="0" smtClean="0">
                <a:solidFill>
                  <a:srgbClr val="C00000"/>
                </a:solidFill>
              </a:rPr>
              <a:t>  	wegen</a:t>
            </a:r>
            <a:r>
              <a:rPr lang="de-DE" sz="2000" dirty="0">
                <a:solidFill>
                  <a:srgbClr val="C00000"/>
                </a:solidFill>
              </a:rPr>
              <a:t>. </a:t>
            </a:r>
          </a:p>
          <a:p>
            <a:r>
              <a:rPr lang="de-DE" sz="2000" dirty="0"/>
              <a:t>      </a:t>
            </a:r>
            <a:r>
              <a:rPr lang="de-DE" sz="2000" dirty="0">
                <a:solidFill>
                  <a:srgbClr val="7030A0"/>
                </a:solidFill>
              </a:rPr>
              <a:t>Auch wenn ich </a:t>
            </a:r>
            <a:r>
              <a:rPr lang="de-DE" sz="2000" dirty="0" smtClean="0">
                <a:solidFill>
                  <a:srgbClr val="7030A0"/>
                </a:solidFill>
              </a:rPr>
              <a:t>gehe </a:t>
            </a:r>
            <a:r>
              <a:rPr lang="de-DE" sz="2000" u="sng" dirty="0" smtClean="0">
                <a:solidFill>
                  <a:srgbClr val="7030A0"/>
                </a:solidFill>
              </a:rPr>
              <a:t>im </a:t>
            </a:r>
            <a:r>
              <a:rPr lang="de-DE" sz="2000" u="sng" dirty="0">
                <a:solidFill>
                  <a:srgbClr val="7030A0"/>
                </a:solidFill>
              </a:rPr>
              <a:t>Tal des </a:t>
            </a:r>
            <a:r>
              <a:rPr lang="de-DE" sz="2000" u="sng" dirty="0" smtClean="0">
                <a:solidFill>
                  <a:srgbClr val="7030A0"/>
                </a:solidFill>
              </a:rPr>
              <a:t>Todesschattens</a:t>
            </a:r>
            <a:r>
              <a:rPr lang="de-DE" sz="2000" dirty="0" smtClean="0">
                <a:solidFill>
                  <a:srgbClr val="7030A0"/>
                </a:solidFill>
              </a:rPr>
              <a:t>, fürchte </a:t>
            </a:r>
            <a:r>
              <a:rPr lang="de-DE" sz="2000" dirty="0">
                <a:solidFill>
                  <a:srgbClr val="7030A0"/>
                </a:solidFill>
              </a:rPr>
              <a:t>ich kein Übel, </a:t>
            </a:r>
          </a:p>
          <a:p>
            <a:r>
              <a:rPr lang="de-DE" sz="2000" dirty="0"/>
              <a:t>        </a:t>
            </a:r>
            <a:r>
              <a:rPr lang="de-DE" sz="2400" dirty="0">
                <a:solidFill>
                  <a:srgbClr val="00B0F0"/>
                </a:solidFill>
              </a:rPr>
              <a:t>denn</a:t>
            </a:r>
            <a:r>
              <a:rPr lang="de-DE" sz="2400" dirty="0"/>
              <a:t> </a:t>
            </a:r>
            <a:r>
              <a:rPr lang="de-DE" sz="2800" dirty="0">
                <a:solidFill>
                  <a:srgbClr val="FF0000"/>
                </a:solidFill>
              </a:rPr>
              <a:t>DU</a:t>
            </a:r>
            <a:r>
              <a:rPr lang="de-DE" sz="2800" dirty="0"/>
              <a:t> </a:t>
            </a:r>
            <a:r>
              <a:rPr lang="de-DE" sz="2400" dirty="0">
                <a:solidFill>
                  <a:srgbClr val="00B0F0"/>
                </a:solidFill>
              </a:rPr>
              <a:t>bist bei mir</a:t>
            </a:r>
            <a:r>
              <a:rPr lang="de-DE" sz="2000" dirty="0">
                <a:solidFill>
                  <a:srgbClr val="00B0F0"/>
                </a:solidFill>
              </a:rPr>
              <a:t>. </a:t>
            </a:r>
            <a:r>
              <a:rPr lang="de-DE" sz="2000" dirty="0">
                <a:solidFill>
                  <a:srgbClr val="FFC000"/>
                </a:solidFill>
              </a:rPr>
              <a:t>Dein Stock und dein Stab, die trösten mich. </a:t>
            </a:r>
          </a:p>
          <a:p>
            <a:r>
              <a:rPr lang="de-DE" sz="2000" dirty="0"/>
              <a:t>      </a:t>
            </a:r>
            <a:r>
              <a:rPr lang="de-DE" sz="2000" dirty="0">
                <a:solidFill>
                  <a:srgbClr val="7030A0"/>
                </a:solidFill>
              </a:rPr>
              <a:t>Du richtest vor mir einen Tisch </a:t>
            </a:r>
            <a:r>
              <a:rPr lang="de-DE" sz="2000" u="sng" dirty="0">
                <a:solidFill>
                  <a:srgbClr val="7030A0"/>
                </a:solidFill>
              </a:rPr>
              <a:t>angesichts meiner Bedränger</a:t>
            </a:r>
            <a:r>
              <a:rPr lang="de-DE" sz="2000" dirty="0">
                <a:solidFill>
                  <a:srgbClr val="7030A0"/>
                </a:solidFill>
              </a:rPr>
              <a:t>. </a:t>
            </a:r>
          </a:p>
          <a:p>
            <a:r>
              <a:rPr lang="de-DE" sz="2000" dirty="0"/>
              <a:t>    </a:t>
            </a:r>
            <a:r>
              <a:rPr lang="de-DE" sz="2000" dirty="0">
                <a:solidFill>
                  <a:srgbClr val="C00000"/>
                </a:solidFill>
              </a:rPr>
              <a:t>Du hast mein Haupt mit Öl gesalbt. Mein Becher ist Überfluss. </a:t>
            </a:r>
          </a:p>
          <a:p>
            <a:r>
              <a:rPr lang="de-DE" sz="2000" dirty="0"/>
              <a:t>  </a:t>
            </a:r>
            <a:r>
              <a:rPr lang="de-DE" sz="2000" dirty="0">
                <a:solidFill>
                  <a:srgbClr val="00B050"/>
                </a:solidFill>
              </a:rPr>
              <a:t>Ja, Gutes und Gnade jagen mir nach alle Tage meines Lebens. </a:t>
            </a:r>
          </a:p>
          <a:p>
            <a:r>
              <a:rPr lang="de-DE" sz="2000" dirty="0"/>
              <a:t>Und ich kehre wieder im Hause </a:t>
            </a:r>
            <a:r>
              <a:rPr lang="de-DE" sz="2800" dirty="0" smtClean="0">
                <a:solidFill>
                  <a:srgbClr val="FF0000"/>
                </a:solidFill>
              </a:rPr>
              <a:t>Jahwehs </a:t>
            </a:r>
            <a:r>
              <a:rPr lang="de-DE" sz="2000" dirty="0" smtClean="0"/>
              <a:t>für </a:t>
            </a:r>
            <a:r>
              <a:rPr lang="de-DE" sz="2000" dirty="0"/>
              <a:t>lange, lange Zeit. </a:t>
            </a:r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1946057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Ring um Ps 19: 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08912" cy="5445224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15 								24</a:t>
            </a:r>
          </a:p>
          <a:p>
            <a:pPr marL="0" indent="0">
              <a:buNone/>
            </a:pPr>
            <a:r>
              <a:rPr lang="de-DE" dirty="0" smtClean="0"/>
              <a:t>	16						23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	17				22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		18		20+21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			</a:t>
            </a:r>
            <a:r>
              <a:rPr lang="de-DE" dirty="0" smtClean="0">
                <a:solidFill>
                  <a:srgbClr val="C00000"/>
                </a:solidFill>
              </a:rPr>
              <a:t>19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Mitte: Weisheitspsalm </a:t>
            </a:r>
            <a:r>
              <a:rPr lang="de-DE" dirty="0"/>
              <a:t>19 </a:t>
            </a:r>
            <a:r>
              <a:rPr lang="de-DE" b="0" dirty="0" smtClean="0"/>
              <a:t>über </a:t>
            </a:r>
            <a:r>
              <a:rPr lang="de-DE" b="0" dirty="0" smtClean="0">
                <a:solidFill>
                  <a:srgbClr val="C00000"/>
                </a:solidFill>
              </a:rPr>
              <a:t>Schöpfung</a:t>
            </a:r>
            <a:r>
              <a:rPr lang="de-DE" b="0" dirty="0" smtClean="0"/>
              <a:t> u. </a:t>
            </a:r>
            <a:r>
              <a:rPr lang="de-DE" b="0" dirty="0">
                <a:solidFill>
                  <a:srgbClr val="C00000"/>
                </a:solidFill>
              </a:rPr>
              <a:t>Gesetz</a:t>
            </a:r>
            <a:r>
              <a:rPr lang="de-DE" b="0" dirty="0"/>
              <a:t> </a:t>
            </a:r>
            <a:endParaRPr lang="de-CH" b="0" dirty="0"/>
          </a:p>
        </p:txBody>
      </p:sp>
    </p:spTree>
    <p:extLst>
      <p:ext uri="{BB962C8B-B14F-4D97-AF65-F5344CB8AC3E}">
        <p14:creationId xmlns:p14="http://schemas.microsoft.com/office/powerpoint/2010/main" val="2343524989"/>
      </p:ext>
    </p:extLst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79512" y="-27384"/>
            <a:ext cx="8784976" cy="432048"/>
          </a:xfrm>
        </p:spPr>
        <p:txBody>
          <a:bodyPr/>
          <a:lstStyle/>
          <a:p>
            <a:r>
              <a:rPr lang="de-DE" sz="3200" dirty="0" smtClean="0"/>
              <a:t>Ps 19 und sein Zentrum</a:t>
            </a:r>
            <a:endParaRPr lang="de-CH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/>
          <a:lstStyle/>
          <a:p>
            <a:pPr marL="0" indent="0">
              <a:buNone/>
            </a:pPr>
            <a:r>
              <a:rPr lang="de-DE" sz="1600" dirty="0" smtClean="0"/>
              <a:t>02  </a:t>
            </a:r>
            <a:r>
              <a:rPr lang="de-DE" sz="1600" dirty="0"/>
              <a:t>Die Himmel erzählen die Herrlichkeit Gottes, und die Feste verkündet das Werk seiner Hände. </a:t>
            </a:r>
            <a:endParaRPr lang="de-CH" sz="1600" dirty="0"/>
          </a:p>
          <a:p>
            <a:pPr marL="0" indent="0">
              <a:buNone/>
            </a:pPr>
            <a:r>
              <a:rPr lang="de-DE" sz="1600" dirty="0"/>
              <a:t>03  Ein Tag ergießt Rede dem anderen. Eine Nacht gibt Kunde der anderen. </a:t>
            </a:r>
            <a:endParaRPr lang="de-CH" sz="1600" dirty="0"/>
          </a:p>
          <a:p>
            <a:pPr marL="0" indent="0">
              <a:buNone/>
            </a:pPr>
            <a:r>
              <a:rPr lang="de-DE" sz="1600" dirty="0"/>
              <a:t>04  Ohne Worte und ohne Reden, ungehört ist ihre Stimme. </a:t>
            </a:r>
            <a:endParaRPr lang="de-CH" sz="1600" dirty="0"/>
          </a:p>
          <a:p>
            <a:pPr>
              <a:buAutoNum type="arabicPlain" startAt="5"/>
            </a:pPr>
            <a:r>
              <a:rPr lang="de-DE" sz="1600" dirty="0" smtClean="0"/>
              <a:t>In </a:t>
            </a:r>
            <a:r>
              <a:rPr lang="de-DE" sz="1600" dirty="0"/>
              <a:t>jeden ‹Teil› der Erde geht ihr Schall,  </a:t>
            </a:r>
            <a:endParaRPr lang="de-DE" sz="1600" dirty="0" smtClean="0"/>
          </a:p>
          <a:p>
            <a:pPr>
              <a:buAutoNum type="arabicPlain" startAt="5"/>
            </a:pPr>
            <a:r>
              <a:rPr lang="de-DE" sz="1600" dirty="0" smtClean="0"/>
              <a:t>und </a:t>
            </a:r>
            <a:r>
              <a:rPr lang="de-DE" sz="1600" dirty="0"/>
              <a:t>bis ans Ende des Erdkreises ihre Worte. </a:t>
            </a:r>
            <a:r>
              <a:rPr lang="de-DE" sz="1600" dirty="0" smtClean="0"/>
              <a:t> </a:t>
            </a:r>
          </a:p>
          <a:p>
            <a:pPr>
              <a:buAutoNum type="arabicPlain" startAt="5"/>
            </a:pPr>
            <a:r>
              <a:rPr lang="de-DE" sz="1600" dirty="0" smtClean="0"/>
              <a:t>Dort </a:t>
            </a:r>
            <a:r>
              <a:rPr lang="de-DE" sz="1600" dirty="0"/>
              <a:t>hat er der Sonne ein Zelt gemacht. </a:t>
            </a:r>
            <a:endParaRPr lang="de-CH" sz="1600" dirty="0"/>
          </a:p>
          <a:p>
            <a:pPr marL="0" indent="0">
              <a:buNone/>
            </a:pPr>
            <a:r>
              <a:rPr lang="de-DE" sz="1600" dirty="0" smtClean="0">
                <a:solidFill>
                  <a:srgbClr val="0000FF"/>
                </a:solidFill>
              </a:rPr>
              <a:t>06     Und </a:t>
            </a:r>
            <a:r>
              <a:rPr lang="de-DE" sz="1600" dirty="0">
                <a:solidFill>
                  <a:srgbClr val="0000FF"/>
                </a:solidFill>
              </a:rPr>
              <a:t>sie geht hervor wie ein Bräutigam aus seiner Kammer. Sie freut sich wie ein Held und läuft ihre Bahn. </a:t>
            </a:r>
            <a:endParaRPr lang="de-CH" sz="16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de-DE" sz="1600" dirty="0">
                <a:solidFill>
                  <a:srgbClr val="0000FF"/>
                </a:solidFill>
              </a:rPr>
              <a:t>07  </a:t>
            </a:r>
            <a:r>
              <a:rPr lang="de-DE" sz="1600" dirty="0" smtClean="0">
                <a:solidFill>
                  <a:srgbClr val="0000FF"/>
                </a:solidFill>
              </a:rPr>
              <a:t>   Vom </a:t>
            </a:r>
            <a:r>
              <a:rPr lang="de-DE" sz="1600" dirty="0">
                <a:solidFill>
                  <a:srgbClr val="0000FF"/>
                </a:solidFill>
              </a:rPr>
              <a:t>Ende des Himmels fährt sie aus und läuft bis ans andere Ende, und nichts ist vor ihrer Glut verborgen</a:t>
            </a:r>
            <a:r>
              <a:rPr lang="de-DE" sz="1600" dirty="0"/>
              <a:t>. </a:t>
            </a:r>
            <a:endParaRPr lang="de-CH" sz="1600" dirty="0"/>
          </a:p>
          <a:p>
            <a:pPr marL="0" indent="0">
              <a:buNone/>
            </a:pPr>
            <a:r>
              <a:rPr lang="de-DE" sz="1600" dirty="0"/>
              <a:t> </a:t>
            </a:r>
            <a:r>
              <a:rPr lang="de-DE" sz="1600" dirty="0" smtClean="0">
                <a:solidFill>
                  <a:srgbClr val="C00000"/>
                </a:solidFill>
              </a:rPr>
              <a:t>08          Die </a:t>
            </a:r>
            <a:r>
              <a:rPr lang="de-DE" sz="1600" dirty="0">
                <a:solidFill>
                  <a:srgbClr val="C00000"/>
                </a:solidFill>
              </a:rPr>
              <a:t>Weisung des </a:t>
            </a:r>
            <a:r>
              <a:rPr lang="de-DE" sz="1600" cap="small" dirty="0">
                <a:solidFill>
                  <a:srgbClr val="C00000"/>
                </a:solidFill>
              </a:rPr>
              <a:t>Herrn</a:t>
            </a:r>
            <a:r>
              <a:rPr lang="de-DE" sz="1600" dirty="0">
                <a:solidFill>
                  <a:srgbClr val="C00000"/>
                </a:solidFill>
              </a:rPr>
              <a:t> ist vollkommen und erfrischt die Seele </a:t>
            </a:r>
            <a:endParaRPr lang="de-CH" sz="1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1600" dirty="0" smtClean="0">
                <a:solidFill>
                  <a:srgbClr val="C00000"/>
                </a:solidFill>
              </a:rPr>
              <a:t>              Das </a:t>
            </a:r>
            <a:r>
              <a:rPr lang="de-DE" sz="1600" dirty="0">
                <a:solidFill>
                  <a:srgbClr val="C00000"/>
                </a:solidFill>
              </a:rPr>
              <a:t>Zeugnis des </a:t>
            </a:r>
            <a:r>
              <a:rPr lang="de-DE" sz="1600" cap="small" dirty="0">
                <a:solidFill>
                  <a:srgbClr val="C00000"/>
                </a:solidFill>
              </a:rPr>
              <a:t>Herrn</a:t>
            </a:r>
            <a:r>
              <a:rPr lang="de-DE" sz="1600" dirty="0">
                <a:solidFill>
                  <a:srgbClr val="C00000"/>
                </a:solidFill>
              </a:rPr>
              <a:t> ist zuverlässig und macht die Einfältigen weise. </a:t>
            </a:r>
            <a:endParaRPr lang="de-CH" sz="1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1600" dirty="0">
                <a:solidFill>
                  <a:srgbClr val="FF0000"/>
                </a:solidFill>
              </a:rPr>
              <a:t>09  	</a:t>
            </a:r>
            <a:r>
              <a:rPr lang="de-DE" sz="1600" dirty="0" smtClean="0">
                <a:solidFill>
                  <a:srgbClr val="FF0000"/>
                </a:solidFill>
              </a:rPr>
              <a:t>Die </a:t>
            </a:r>
            <a:r>
              <a:rPr lang="de-DE" sz="1600" dirty="0">
                <a:solidFill>
                  <a:srgbClr val="FF0000"/>
                </a:solidFill>
              </a:rPr>
              <a:t>Vorschriften des </a:t>
            </a:r>
            <a:r>
              <a:rPr lang="de-DE" sz="1600" cap="small" dirty="0">
                <a:solidFill>
                  <a:srgbClr val="FF0000"/>
                </a:solidFill>
              </a:rPr>
              <a:t>Herrn</a:t>
            </a:r>
            <a:r>
              <a:rPr lang="de-DE" sz="1600" dirty="0">
                <a:solidFill>
                  <a:srgbClr val="FF0000"/>
                </a:solidFill>
              </a:rPr>
              <a:t> sind richtig und erfreuen das Herz. </a:t>
            </a:r>
            <a:endParaRPr lang="de-CH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1600" dirty="0">
                <a:solidFill>
                  <a:srgbClr val="FF0000"/>
                </a:solidFill>
              </a:rPr>
              <a:t>      	</a:t>
            </a:r>
            <a:r>
              <a:rPr lang="de-DE" sz="1600" dirty="0" smtClean="0">
                <a:solidFill>
                  <a:srgbClr val="FF0000"/>
                </a:solidFill>
              </a:rPr>
              <a:t>Das </a:t>
            </a:r>
            <a:r>
              <a:rPr lang="de-DE" sz="1600" dirty="0">
                <a:solidFill>
                  <a:srgbClr val="FF0000"/>
                </a:solidFill>
              </a:rPr>
              <a:t>Gebot des </a:t>
            </a:r>
            <a:r>
              <a:rPr lang="de-DE" sz="1600" cap="small" dirty="0">
                <a:solidFill>
                  <a:srgbClr val="FF0000"/>
                </a:solidFill>
              </a:rPr>
              <a:t>Herrn</a:t>
            </a:r>
            <a:r>
              <a:rPr lang="de-DE" sz="1600" dirty="0">
                <a:solidFill>
                  <a:srgbClr val="FF0000"/>
                </a:solidFill>
              </a:rPr>
              <a:t> ist lauter und erleuchtet die Augen. </a:t>
            </a:r>
            <a:endParaRPr lang="de-CH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1600" dirty="0">
                <a:solidFill>
                  <a:srgbClr val="C00000"/>
                </a:solidFill>
              </a:rPr>
              <a:t>10  </a:t>
            </a:r>
            <a:r>
              <a:rPr lang="de-DE" sz="1600" dirty="0" smtClean="0">
                <a:solidFill>
                  <a:srgbClr val="C00000"/>
                </a:solidFill>
              </a:rPr>
              <a:t>         Die </a:t>
            </a:r>
            <a:r>
              <a:rPr lang="de-DE" sz="1600" dirty="0">
                <a:solidFill>
                  <a:srgbClr val="C00000"/>
                </a:solidFill>
              </a:rPr>
              <a:t>Furcht des </a:t>
            </a:r>
            <a:r>
              <a:rPr lang="de-DE" sz="1600" cap="small" dirty="0">
                <a:solidFill>
                  <a:srgbClr val="C00000"/>
                </a:solidFill>
              </a:rPr>
              <a:t>Herrn</a:t>
            </a:r>
            <a:r>
              <a:rPr lang="de-DE" sz="1600" dirty="0">
                <a:solidFill>
                  <a:srgbClr val="C00000"/>
                </a:solidFill>
              </a:rPr>
              <a:t> ist rein und bleibt ewiglich. </a:t>
            </a:r>
            <a:endParaRPr lang="de-CH" sz="1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1600" dirty="0" smtClean="0">
                <a:solidFill>
                  <a:srgbClr val="C00000"/>
                </a:solidFill>
              </a:rPr>
              <a:t>               Die </a:t>
            </a:r>
            <a:r>
              <a:rPr lang="de-DE" sz="1600" dirty="0">
                <a:solidFill>
                  <a:srgbClr val="C00000"/>
                </a:solidFill>
              </a:rPr>
              <a:t>Verordnungen des </a:t>
            </a:r>
            <a:r>
              <a:rPr lang="de-DE" sz="1600" cap="small" dirty="0">
                <a:solidFill>
                  <a:srgbClr val="C00000"/>
                </a:solidFill>
              </a:rPr>
              <a:t>Herrn</a:t>
            </a:r>
            <a:r>
              <a:rPr lang="de-DE" sz="1600" dirty="0">
                <a:solidFill>
                  <a:srgbClr val="C00000"/>
                </a:solidFill>
              </a:rPr>
              <a:t> sind Wahrheit, sind alle gerecht. </a:t>
            </a:r>
            <a:endParaRPr lang="de-CH" sz="1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1600" dirty="0"/>
              <a:t> </a:t>
            </a:r>
            <a:r>
              <a:rPr lang="de-DE" sz="1600" dirty="0" smtClean="0"/>
              <a:t>11  </a:t>
            </a:r>
            <a:r>
              <a:rPr lang="de-DE" sz="1600" dirty="0"/>
              <a:t> </a:t>
            </a:r>
            <a:r>
              <a:rPr lang="de-DE" sz="1600" dirty="0" smtClean="0"/>
              <a:t>   </a:t>
            </a:r>
            <a:r>
              <a:rPr lang="de-DE" sz="1600" dirty="0" smtClean="0">
                <a:solidFill>
                  <a:srgbClr val="0000FF"/>
                </a:solidFill>
              </a:rPr>
              <a:t>Sie </a:t>
            </a:r>
            <a:r>
              <a:rPr lang="de-DE" sz="1600" dirty="0">
                <a:solidFill>
                  <a:srgbClr val="0000FF"/>
                </a:solidFill>
              </a:rPr>
              <a:t>sind begehrenswerter als Gold und viel Feingold, </a:t>
            </a:r>
            <a:endParaRPr lang="de-CH" sz="16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de-DE" sz="1600" dirty="0" smtClean="0">
                <a:solidFill>
                  <a:srgbClr val="0000FF"/>
                </a:solidFill>
              </a:rPr>
              <a:t>           süßer </a:t>
            </a:r>
            <a:r>
              <a:rPr lang="de-DE" sz="1600" dirty="0">
                <a:solidFill>
                  <a:srgbClr val="0000FF"/>
                </a:solidFill>
              </a:rPr>
              <a:t>als Honig und Honig aus Waben. </a:t>
            </a:r>
            <a:endParaRPr lang="de-CH" sz="16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de-DE" sz="1600" dirty="0" smtClean="0"/>
              <a:t>12  </a:t>
            </a:r>
            <a:r>
              <a:rPr lang="de-DE" sz="1600" dirty="0"/>
              <a:t>Auch wird dein Knecht durch sie gewarnt. Großer Lohn liegt auf dem Einhalten derselben. </a:t>
            </a:r>
            <a:endParaRPr lang="de-CH" sz="1600" dirty="0"/>
          </a:p>
          <a:p>
            <a:pPr marL="0" indent="0">
              <a:buNone/>
            </a:pPr>
            <a:r>
              <a:rPr lang="de-DE" sz="1600" dirty="0"/>
              <a:t>13  Verfehlungen – wer erkennt sie  Sprich mich frei von verborgenen</a:t>
            </a:r>
            <a:endParaRPr lang="de-CH" sz="1600" dirty="0"/>
          </a:p>
          <a:p>
            <a:pPr marL="0" indent="0">
              <a:buNone/>
            </a:pPr>
            <a:r>
              <a:rPr lang="de-DE" sz="1600" dirty="0"/>
              <a:t>14  Auch von vermessenen halte deinen Knecht zurück. </a:t>
            </a:r>
            <a:endParaRPr lang="de-CH" sz="1600" dirty="0"/>
          </a:p>
          <a:p>
            <a:pPr marL="0" indent="0">
              <a:buNone/>
            </a:pPr>
            <a:r>
              <a:rPr lang="de-DE" sz="1600" dirty="0"/>
              <a:t>      Mögen sie nicht Macht über mich haben. Dann bin ich ohne Tadel und rein von großer Übertretung. </a:t>
            </a:r>
            <a:endParaRPr lang="de-CH" sz="1600" dirty="0"/>
          </a:p>
          <a:p>
            <a:pPr marL="0" indent="0">
              <a:buNone/>
            </a:pPr>
            <a:r>
              <a:rPr lang="de-DE" sz="1600" dirty="0"/>
              <a:t>15  Lass die Worte meines Mundes und das Sinnen meines Herzens wohlgefällig sein vor deinem Angesicht, </a:t>
            </a:r>
            <a:endParaRPr lang="de-CH" sz="1600" dirty="0"/>
          </a:p>
          <a:p>
            <a:pPr marL="0" indent="0">
              <a:buNone/>
            </a:pPr>
            <a:r>
              <a:rPr lang="de-DE" sz="1600" dirty="0"/>
              <a:t>      </a:t>
            </a:r>
            <a:r>
              <a:rPr lang="de-DE" sz="1600" cap="small" dirty="0"/>
              <a:t>Herr</a:t>
            </a:r>
            <a:r>
              <a:rPr lang="de-DE" sz="1600" dirty="0"/>
              <a:t>, mein Fels und mein Erlöser! </a:t>
            </a:r>
            <a:endParaRPr lang="de-CH" sz="1600" dirty="0"/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37053485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Aufbau des Psalters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77409226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858000"/>
          </a:xfrm>
        </p:spPr>
        <p:txBody>
          <a:bodyPr/>
          <a:lstStyle/>
          <a:p>
            <a:r>
              <a:rPr lang="de-DE" i="1" dirty="0" err="1"/>
              <a:t>Tehill</a:t>
            </a:r>
            <a:r>
              <a:rPr lang="de-DE" i="1" u="sng" dirty="0" err="1"/>
              <a:t>i</a:t>
            </a:r>
            <a:r>
              <a:rPr lang="de-DE" i="1" dirty="0" err="1"/>
              <a:t>m</a:t>
            </a:r>
            <a:r>
              <a:rPr lang="de-DE" dirty="0"/>
              <a:t>: „Lobgesänge</a:t>
            </a:r>
            <a:r>
              <a:rPr lang="de-DE" dirty="0" smtClean="0"/>
              <a:t>“</a:t>
            </a:r>
          </a:p>
          <a:p>
            <a:r>
              <a:rPr lang="de-DE" i="1" dirty="0" err="1"/>
              <a:t>b</a:t>
            </a:r>
            <a:r>
              <a:rPr lang="de-DE" i="1" u="sng" dirty="0" err="1"/>
              <a:t>i</a:t>
            </a:r>
            <a:r>
              <a:rPr lang="de-DE" i="1" dirty="0" err="1"/>
              <a:t>blos</a:t>
            </a:r>
            <a:r>
              <a:rPr lang="de-DE" dirty="0"/>
              <a:t> </a:t>
            </a:r>
            <a:r>
              <a:rPr lang="de-DE" i="1" dirty="0" err="1"/>
              <a:t>ps</a:t>
            </a:r>
            <a:r>
              <a:rPr lang="de-DE" i="1" u="sng" dirty="0" err="1"/>
              <a:t>a</a:t>
            </a:r>
            <a:r>
              <a:rPr lang="de-DE" i="1" dirty="0" err="1"/>
              <a:t>lmoi</a:t>
            </a:r>
            <a:r>
              <a:rPr lang="de-DE" dirty="0"/>
              <a:t> </a:t>
            </a:r>
            <a:r>
              <a:rPr lang="de-DE" dirty="0" smtClean="0"/>
              <a:t> </a:t>
            </a:r>
            <a:r>
              <a:rPr lang="de-DE" b="0" dirty="0" smtClean="0"/>
              <a:t>(</a:t>
            </a:r>
            <a:r>
              <a:rPr lang="de-DE" b="0" dirty="0" err="1" smtClean="0"/>
              <a:t>Lk</a:t>
            </a:r>
            <a:r>
              <a:rPr lang="de-DE" b="0" dirty="0" smtClean="0"/>
              <a:t> </a:t>
            </a:r>
            <a:r>
              <a:rPr lang="de-DE" b="0" dirty="0"/>
              <a:t>20,42; </a:t>
            </a:r>
            <a:r>
              <a:rPr lang="de-DE" b="0" dirty="0" smtClean="0"/>
              <a:t>24,44; Apg  1,20)</a:t>
            </a:r>
          </a:p>
          <a:p>
            <a:r>
              <a:rPr lang="de-DE" dirty="0" smtClean="0"/>
              <a:t>Von David (75 Psalmen)</a:t>
            </a:r>
          </a:p>
          <a:p>
            <a:pPr lvl="1"/>
            <a:r>
              <a:rPr lang="de-DE" dirty="0" smtClean="0"/>
              <a:t>Ps 2-9</a:t>
            </a:r>
            <a:r>
              <a:rPr lang="de-DE" dirty="0"/>
              <a:t>; 11-32; 34-41; 51-65; 68-70; 86; 95; 101; 103; 108-110; 122; 124; 131; 133; </a:t>
            </a:r>
            <a:r>
              <a:rPr lang="de-DE" dirty="0" smtClean="0"/>
              <a:t>138-145</a:t>
            </a:r>
          </a:p>
          <a:p>
            <a:r>
              <a:rPr lang="de-DE" dirty="0" smtClean="0"/>
              <a:t>von </a:t>
            </a:r>
            <a:r>
              <a:rPr lang="de-DE" dirty="0"/>
              <a:t>Asaf (</a:t>
            </a:r>
            <a:r>
              <a:rPr lang="de-DE" dirty="0" smtClean="0"/>
              <a:t>12) </a:t>
            </a:r>
          </a:p>
          <a:p>
            <a:pPr lvl="1"/>
            <a:r>
              <a:rPr lang="de-DE" dirty="0" smtClean="0"/>
              <a:t>50 </a:t>
            </a:r>
            <a:r>
              <a:rPr lang="de-DE" dirty="0"/>
              <a:t>und 73-83 </a:t>
            </a:r>
            <a:endParaRPr lang="de-DE" dirty="0" smtClean="0"/>
          </a:p>
          <a:p>
            <a:r>
              <a:rPr lang="de-DE" dirty="0"/>
              <a:t>von den Söhnen </a:t>
            </a:r>
            <a:r>
              <a:rPr lang="de-DE" dirty="0" err="1"/>
              <a:t>Korachs</a:t>
            </a:r>
            <a:r>
              <a:rPr lang="de-DE" dirty="0"/>
              <a:t> (</a:t>
            </a:r>
            <a:r>
              <a:rPr lang="de-DE" dirty="0" smtClean="0"/>
              <a:t>12)</a:t>
            </a:r>
          </a:p>
          <a:p>
            <a:pPr lvl="1"/>
            <a:r>
              <a:rPr lang="de-DE" dirty="0" smtClean="0"/>
              <a:t>42-49 und 84,85,87,88 (</a:t>
            </a:r>
            <a:r>
              <a:rPr lang="de-DE" dirty="0"/>
              <a:t>Ps 88 </a:t>
            </a:r>
            <a:r>
              <a:rPr lang="de-DE" dirty="0" smtClean="0"/>
              <a:t>v </a:t>
            </a:r>
            <a:r>
              <a:rPr lang="de-DE" dirty="0"/>
              <a:t>Heman, </a:t>
            </a:r>
            <a:r>
              <a:rPr lang="de-DE" dirty="0" smtClean="0"/>
              <a:t>Haupt </a:t>
            </a:r>
            <a:r>
              <a:rPr lang="de-DE" dirty="0"/>
              <a:t>der </a:t>
            </a:r>
            <a:r>
              <a:rPr lang="de-DE" dirty="0" err="1" smtClean="0"/>
              <a:t>Korachiten</a:t>
            </a:r>
            <a:r>
              <a:rPr lang="de-DE" dirty="0" smtClean="0"/>
              <a:t>)</a:t>
            </a:r>
          </a:p>
          <a:p>
            <a:r>
              <a:rPr lang="de-DE" dirty="0" smtClean="0"/>
              <a:t>von Ethan: Ps </a:t>
            </a:r>
            <a:r>
              <a:rPr lang="de-DE" dirty="0"/>
              <a:t>89 </a:t>
            </a:r>
            <a:endParaRPr lang="de-DE" dirty="0" smtClean="0"/>
          </a:p>
          <a:p>
            <a:r>
              <a:rPr lang="de-DE" dirty="0"/>
              <a:t>50 Psalmen </a:t>
            </a:r>
            <a:r>
              <a:rPr lang="de-DE" dirty="0" smtClean="0"/>
              <a:t>ohne Überschrift/Verfasserangabe</a:t>
            </a:r>
          </a:p>
          <a:p>
            <a:pPr lvl="1"/>
            <a:r>
              <a:rPr lang="de-DE" dirty="0" smtClean="0"/>
              <a:t>Ps 2; 95 von David (Apg 4,25; Heb 4,7) Ps 10 zu Ps 9=David</a:t>
            </a:r>
          </a:p>
          <a:p>
            <a:pPr lvl="1"/>
            <a:r>
              <a:rPr lang="de-DE" dirty="0" smtClean="0"/>
              <a:t>→ 47 unbekannte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806778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Erstes Buch Ps 1-41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Beginn: 2x </a:t>
            </a:r>
            <a:r>
              <a:rPr lang="de-DE" dirty="0" smtClean="0">
                <a:solidFill>
                  <a:srgbClr val="C00000"/>
                </a:solidFill>
              </a:rPr>
              <a:t>selig:</a:t>
            </a:r>
            <a:r>
              <a:rPr lang="de-DE" dirty="0" smtClean="0"/>
              <a:t> Ps 1,1; 2,12</a:t>
            </a:r>
          </a:p>
          <a:p>
            <a:r>
              <a:rPr lang="de-DE" dirty="0" smtClean="0"/>
              <a:t>Ende: 2x </a:t>
            </a:r>
            <a:r>
              <a:rPr lang="de-DE" dirty="0" smtClean="0">
                <a:solidFill>
                  <a:srgbClr val="C00000"/>
                </a:solidFill>
              </a:rPr>
              <a:t>selig</a:t>
            </a:r>
            <a:r>
              <a:rPr lang="de-DE" dirty="0" smtClean="0"/>
              <a:t>: Ps 41,2; Ps 40,5</a:t>
            </a:r>
          </a:p>
          <a:p>
            <a:r>
              <a:rPr lang="de-DE" b="0" dirty="0" smtClean="0"/>
              <a:t>Beginn Ps 3: </a:t>
            </a:r>
            <a:r>
              <a:rPr lang="de-DE" dirty="0" smtClean="0"/>
              <a:t>Tiefpunkt </a:t>
            </a:r>
            <a:r>
              <a:rPr lang="de-DE" b="0" dirty="0" smtClean="0"/>
              <a:t>(Schock): </a:t>
            </a:r>
            <a:r>
              <a:rPr lang="de-DE" dirty="0" smtClean="0"/>
              <a:t>Davids Königtum von außen bedroht – </a:t>
            </a:r>
            <a:r>
              <a:rPr lang="de-DE" b="0" dirty="0" smtClean="0"/>
              <a:t>durch Sohn </a:t>
            </a:r>
            <a:r>
              <a:rPr lang="de-DE" b="0" dirty="0" err="1" smtClean="0"/>
              <a:t>Absalom</a:t>
            </a:r>
            <a:r>
              <a:rPr lang="de-DE" b="0" dirty="0" smtClean="0"/>
              <a:t> (Kontrast zu 2,12)</a:t>
            </a:r>
          </a:p>
          <a:p>
            <a:r>
              <a:rPr lang="de-DE" b="0" dirty="0" smtClean="0"/>
              <a:t>Ende: Ps 41: </a:t>
            </a:r>
            <a:r>
              <a:rPr lang="de-DE" dirty="0" smtClean="0"/>
              <a:t>große Not</a:t>
            </a:r>
            <a:r>
              <a:rPr lang="de-DE" b="0" dirty="0" smtClean="0"/>
              <a:t>: </a:t>
            </a:r>
            <a:r>
              <a:rPr lang="de-DE" dirty="0"/>
              <a:t>Davids Königtum von </a:t>
            </a:r>
            <a:r>
              <a:rPr lang="de-DE" dirty="0" smtClean="0"/>
              <a:t> innen bedroht – </a:t>
            </a:r>
            <a:r>
              <a:rPr lang="de-DE" b="0" dirty="0"/>
              <a:t>durch </a:t>
            </a:r>
            <a:r>
              <a:rPr lang="de-DE" b="0" dirty="0" smtClean="0"/>
              <a:t>Ratgeber </a:t>
            </a:r>
            <a:r>
              <a:rPr lang="de-DE" b="0" dirty="0" err="1"/>
              <a:t>Ahitophel</a:t>
            </a:r>
            <a:r>
              <a:rPr lang="de-DE" b="0" dirty="0"/>
              <a:t> </a:t>
            </a:r>
            <a:endParaRPr lang="de-DE" b="0" dirty="0" smtClean="0"/>
          </a:p>
          <a:p>
            <a:pPr lvl="1"/>
            <a:r>
              <a:rPr lang="de-DE" b="0" dirty="0" smtClean="0"/>
              <a:t>Ps 3-8 Nur Gebete (1+2: keine Gebete)</a:t>
            </a:r>
          </a:p>
          <a:p>
            <a:pPr lvl="1"/>
            <a:r>
              <a:rPr lang="de-DE" dirty="0" smtClean="0"/>
              <a:t>Ps 11-28 </a:t>
            </a:r>
            <a:r>
              <a:rPr lang="de-DE" b="0" dirty="0" smtClean="0"/>
              <a:t>viele Gebete (11: kein Gebet) </a:t>
            </a:r>
            <a:r>
              <a:rPr lang="de-DE" u="sng" dirty="0" smtClean="0">
                <a:solidFill>
                  <a:srgbClr val="C00000"/>
                </a:solidFill>
              </a:rPr>
              <a:t>Zentrum: Ps 19</a:t>
            </a:r>
            <a:endParaRPr lang="de-DE" u="sng" dirty="0">
              <a:solidFill>
                <a:srgbClr val="C00000"/>
              </a:solidFill>
            </a:endParaRPr>
          </a:p>
          <a:p>
            <a:pPr lvl="1"/>
            <a:r>
              <a:rPr lang="de-DE" b="0" dirty="0" smtClean="0"/>
              <a:t>Ps 29-41 meist Gebete (29: kein Gebet)</a:t>
            </a:r>
          </a:p>
          <a:p>
            <a:endParaRPr lang="de-DE" b="0" dirty="0"/>
          </a:p>
          <a:p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31275333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00FF"/>
                </a:solidFill>
              </a:rPr>
              <a:t>1-41: Das  Elend und die Bedrückung des David-Königtums  </a:t>
            </a:r>
            <a:r>
              <a:rPr lang="de-DE" b="0" dirty="0" smtClean="0">
                <a:solidFill>
                  <a:srgbClr val="0000FF"/>
                </a:solidFill>
              </a:rPr>
              <a:t>(</a:t>
            </a:r>
            <a:r>
              <a:rPr lang="de-DE" b="0" u="sng" dirty="0" smtClean="0">
                <a:solidFill>
                  <a:srgbClr val="0000FF"/>
                </a:solidFill>
              </a:rPr>
              <a:t>Alle</a:t>
            </a:r>
            <a:r>
              <a:rPr lang="de-DE" b="0" dirty="0" smtClean="0">
                <a:solidFill>
                  <a:srgbClr val="0000FF"/>
                </a:solidFill>
              </a:rPr>
              <a:t> benannten Ps sind von David)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86871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Zweites Buch: 42</a:t>
            </a:r>
            <a:r>
              <a:rPr lang="de-DE" sz="2400" dirty="0" smtClean="0"/>
              <a:t>/43</a:t>
            </a:r>
            <a:r>
              <a:rPr lang="de-DE" dirty="0" smtClean="0"/>
              <a:t>-72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0" dirty="0" smtClean="0"/>
              <a:t>30 Psalmen </a:t>
            </a:r>
            <a:r>
              <a:rPr lang="de-DE" sz="2000" dirty="0" smtClean="0"/>
              <a:t>(43 geh. zu 42)</a:t>
            </a:r>
            <a:r>
              <a:rPr lang="de-DE" b="0" dirty="0" smtClean="0"/>
              <a:t>:     </a:t>
            </a:r>
            <a:r>
              <a:rPr lang="de-DE" dirty="0" smtClean="0"/>
              <a:t>7</a:t>
            </a:r>
            <a:r>
              <a:rPr lang="de-DE" b="0" dirty="0" smtClean="0"/>
              <a:t> + 1       </a:t>
            </a:r>
            <a:r>
              <a:rPr lang="de-DE" b="0" dirty="0"/>
              <a:t>+ </a:t>
            </a:r>
            <a:r>
              <a:rPr lang="de-DE" b="0" dirty="0" smtClean="0"/>
              <a:t>21 (</a:t>
            </a:r>
            <a:r>
              <a:rPr lang="de-DE" dirty="0" smtClean="0"/>
              <a:t>3x7</a:t>
            </a:r>
            <a:r>
              <a:rPr lang="de-DE" b="0" dirty="0" smtClean="0"/>
              <a:t>) + 1 </a:t>
            </a:r>
          </a:p>
          <a:p>
            <a:r>
              <a:rPr lang="de-DE" dirty="0" smtClean="0">
                <a:solidFill>
                  <a:srgbClr val="C00000"/>
                </a:solidFill>
              </a:rPr>
              <a:t>7</a:t>
            </a:r>
            <a:r>
              <a:rPr lang="de-DE" dirty="0" smtClean="0"/>
              <a:t> von </a:t>
            </a:r>
            <a:r>
              <a:rPr lang="de-DE" dirty="0"/>
              <a:t>den Söhnen </a:t>
            </a:r>
            <a:r>
              <a:rPr lang="de-DE" dirty="0" err="1"/>
              <a:t>Korachs</a:t>
            </a:r>
            <a:r>
              <a:rPr lang="de-DE" dirty="0"/>
              <a:t> (</a:t>
            </a:r>
            <a:r>
              <a:rPr lang="de-DE" dirty="0" smtClean="0"/>
              <a:t>42/43-49)</a:t>
            </a:r>
          </a:p>
          <a:p>
            <a:r>
              <a:rPr lang="de-DE" dirty="0" smtClean="0"/>
              <a:t>18 </a:t>
            </a:r>
            <a:r>
              <a:rPr lang="de-DE" dirty="0"/>
              <a:t>von David (51-65; 68-79</a:t>
            </a:r>
            <a:r>
              <a:rPr lang="de-DE" dirty="0" smtClean="0"/>
              <a:t>) </a:t>
            </a:r>
            <a:r>
              <a:rPr lang="de-DE" b="0" dirty="0" smtClean="0"/>
              <a:t>(</a:t>
            </a:r>
            <a:r>
              <a:rPr lang="de-DE" b="0" u="sng" dirty="0" smtClean="0"/>
              <a:t>oder </a:t>
            </a:r>
            <a:r>
              <a:rPr lang="de-DE" u="sng" dirty="0" smtClean="0">
                <a:solidFill>
                  <a:srgbClr val="C00000"/>
                </a:solidFill>
              </a:rPr>
              <a:t>21</a:t>
            </a:r>
            <a:r>
              <a:rPr lang="de-DE" u="sng" dirty="0" smtClean="0"/>
              <a:t>, </a:t>
            </a:r>
            <a:r>
              <a:rPr lang="de-DE" b="0" u="sng" dirty="0" smtClean="0"/>
              <a:t>wenn die unbenannten von David sind)</a:t>
            </a:r>
          </a:p>
          <a:p>
            <a:r>
              <a:rPr lang="de-DE" b="0" dirty="0" smtClean="0"/>
              <a:t>[3 </a:t>
            </a:r>
            <a:r>
              <a:rPr lang="de-DE" b="0" dirty="0"/>
              <a:t>(66, 67, 71) </a:t>
            </a:r>
            <a:r>
              <a:rPr lang="de-DE" b="0" dirty="0" smtClean="0"/>
              <a:t>unbenannt]</a:t>
            </a:r>
            <a:endParaRPr lang="de-DE" b="0" dirty="0"/>
          </a:p>
          <a:p>
            <a:r>
              <a:rPr lang="de-DE" dirty="0" smtClean="0">
                <a:solidFill>
                  <a:srgbClr val="0000FF"/>
                </a:solidFill>
              </a:rPr>
              <a:t>Ps </a:t>
            </a:r>
            <a:r>
              <a:rPr lang="de-DE" dirty="0">
                <a:solidFill>
                  <a:srgbClr val="0000FF"/>
                </a:solidFill>
              </a:rPr>
              <a:t>50 von </a:t>
            </a:r>
            <a:r>
              <a:rPr lang="de-DE" dirty="0" err="1" smtClean="0">
                <a:solidFill>
                  <a:srgbClr val="0000FF"/>
                </a:solidFill>
              </a:rPr>
              <a:t>Asaph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b="0" dirty="0" smtClean="0"/>
              <a:t>und</a:t>
            </a:r>
            <a:r>
              <a:rPr lang="de-DE" dirty="0" smtClean="0"/>
              <a:t>  </a:t>
            </a:r>
            <a:r>
              <a:rPr lang="de-DE" dirty="0" smtClean="0">
                <a:solidFill>
                  <a:srgbClr val="0000FF"/>
                </a:solidFill>
              </a:rPr>
              <a:t>Ps </a:t>
            </a:r>
            <a:r>
              <a:rPr lang="de-DE" dirty="0">
                <a:solidFill>
                  <a:srgbClr val="0000FF"/>
                </a:solidFill>
              </a:rPr>
              <a:t>72 von </a:t>
            </a:r>
            <a:r>
              <a:rPr lang="de-DE" dirty="0" smtClean="0">
                <a:solidFill>
                  <a:srgbClr val="0000FF"/>
                </a:solidFill>
              </a:rPr>
              <a:t>Salomo</a:t>
            </a:r>
            <a:r>
              <a:rPr lang="de-DE" dirty="0" smtClean="0"/>
              <a:t>: </a:t>
            </a:r>
            <a:r>
              <a:rPr lang="de-DE" b="0" i="1" dirty="0" smtClean="0"/>
              <a:t>Diese gliedern das Buch in 2 Teile: </a:t>
            </a:r>
          </a:p>
          <a:p>
            <a:pPr lvl="1"/>
            <a:r>
              <a:rPr lang="de-DE" dirty="0" smtClean="0"/>
              <a:t>A: 42/43-49 </a:t>
            </a:r>
            <a:r>
              <a:rPr lang="de-DE" dirty="0" smtClean="0">
                <a:solidFill>
                  <a:srgbClr val="C00000"/>
                </a:solidFill>
              </a:rPr>
              <a:t>(= 7) </a:t>
            </a:r>
            <a:r>
              <a:rPr lang="de-DE" dirty="0" smtClean="0"/>
              <a:t>mit 50 als Schluss</a:t>
            </a:r>
          </a:p>
          <a:p>
            <a:pPr lvl="1"/>
            <a:r>
              <a:rPr lang="de-DE" dirty="0" smtClean="0"/>
              <a:t>B: 51-71 </a:t>
            </a:r>
            <a:r>
              <a:rPr lang="de-DE" dirty="0">
                <a:solidFill>
                  <a:srgbClr val="C00000"/>
                </a:solidFill>
              </a:rPr>
              <a:t>(= </a:t>
            </a:r>
            <a:r>
              <a:rPr lang="de-DE" dirty="0" smtClean="0">
                <a:solidFill>
                  <a:srgbClr val="C00000"/>
                </a:solidFill>
              </a:rPr>
              <a:t>21) </a:t>
            </a:r>
            <a:r>
              <a:rPr lang="de-DE" dirty="0" smtClean="0"/>
              <a:t>mit 72 </a:t>
            </a:r>
            <a:r>
              <a:rPr lang="de-DE" dirty="0"/>
              <a:t>als Schluss</a:t>
            </a:r>
            <a:endParaRPr lang="de-DE" dirty="0" smtClean="0"/>
          </a:p>
          <a:p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10020639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858000"/>
          </a:xfrm>
        </p:spPr>
        <p:txBody>
          <a:bodyPr/>
          <a:lstStyle/>
          <a:p>
            <a:pPr marL="457200" lvl="1" indent="0">
              <a:buNone/>
            </a:pPr>
            <a:r>
              <a:rPr lang="de-DE" dirty="0"/>
              <a:t>A: 42/43-49 </a:t>
            </a:r>
            <a:r>
              <a:rPr lang="de-DE" dirty="0">
                <a:solidFill>
                  <a:srgbClr val="C00000"/>
                </a:solidFill>
              </a:rPr>
              <a:t>(= 7) </a:t>
            </a:r>
            <a:r>
              <a:rPr lang="de-DE" dirty="0"/>
              <a:t>mit 50 als </a:t>
            </a:r>
            <a:r>
              <a:rPr lang="de-DE" dirty="0" smtClean="0"/>
              <a:t>Schluss</a:t>
            </a:r>
          </a:p>
          <a:p>
            <a:pPr marL="457200" lvl="1" indent="0">
              <a:buNone/>
            </a:pPr>
            <a:r>
              <a:rPr lang="de-DE" dirty="0" smtClean="0"/>
              <a:t>Beginnt mit Elend, endet mit Herrlichkeit/Gewissheit (49).</a:t>
            </a:r>
          </a:p>
          <a:p>
            <a:pPr marL="457200" lvl="1" indent="0">
              <a:buNone/>
            </a:pPr>
            <a:r>
              <a:rPr lang="de-DE" dirty="0" smtClean="0"/>
              <a:t>→ </a:t>
            </a:r>
            <a:r>
              <a:rPr lang="de-DE" dirty="0" err="1" smtClean="0">
                <a:solidFill>
                  <a:srgbClr val="0000FF"/>
                </a:solidFill>
              </a:rPr>
              <a:t>Asaph</a:t>
            </a:r>
            <a:r>
              <a:rPr lang="de-DE" dirty="0" smtClean="0">
                <a:solidFill>
                  <a:srgbClr val="0000FF"/>
                </a:solidFill>
              </a:rPr>
              <a:t>-Ps 50</a:t>
            </a:r>
          </a:p>
          <a:p>
            <a:pPr marL="457200" lvl="1" indent="0">
              <a:buNone/>
            </a:pPr>
            <a:r>
              <a:rPr lang="de-DE" dirty="0" smtClean="0"/>
              <a:t>B</a:t>
            </a:r>
            <a:r>
              <a:rPr lang="de-DE" dirty="0"/>
              <a:t>: 51-71 </a:t>
            </a:r>
            <a:r>
              <a:rPr lang="de-DE" dirty="0">
                <a:solidFill>
                  <a:srgbClr val="C00000"/>
                </a:solidFill>
              </a:rPr>
              <a:t>(= 21) </a:t>
            </a:r>
            <a:r>
              <a:rPr lang="de-DE" dirty="0"/>
              <a:t>mit 72 als </a:t>
            </a:r>
            <a:r>
              <a:rPr lang="de-DE" dirty="0" smtClean="0"/>
              <a:t>Schluss</a:t>
            </a:r>
          </a:p>
          <a:p>
            <a:pPr marL="457200" lvl="1" indent="0">
              <a:buNone/>
            </a:pPr>
            <a:r>
              <a:rPr lang="de-DE" dirty="0"/>
              <a:t>Beginnt mit Elend, endet mit Herrlichkeit/Gewissheit </a:t>
            </a:r>
            <a:endParaRPr lang="de-DE" dirty="0" smtClean="0"/>
          </a:p>
          <a:p>
            <a:pPr marL="457200" lvl="1" indent="0">
              <a:buNone/>
            </a:pPr>
            <a:r>
              <a:rPr lang="de-DE" dirty="0" smtClean="0"/>
              <a:t>→ </a:t>
            </a:r>
            <a:r>
              <a:rPr lang="de-DE" dirty="0" smtClean="0">
                <a:solidFill>
                  <a:srgbClr val="0000FF"/>
                </a:solidFill>
              </a:rPr>
              <a:t>Salomo-Ps 72 </a:t>
            </a:r>
            <a:r>
              <a:rPr lang="de-DE" dirty="0" smtClean="0"/>
              <a:t>(Von der ewigen Weltherrschaft des gesalbten Sohnes des Königs)</a:t>
            </a:r>
          </a:p>
          <a:p>
            <a:pPr marL="457200" lvl="1" indent="0">
              <a:buNone/>
            </a:pPr>
            <a:r>
              <a:rPr lang="de-DE" dirty="0" smtClean="0">
                <a:solidFill>
                  <a:srgbClr val="0000FF"/>
                </a:solidFill>
              </a:rPr>
              <a:t>Buch I: Das Elend des David-Königtums</a:t>
            </a:r>
            <a:endParaRPr lang="de-DE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de-DE" dirty="0" smtClean="0">
                <a:solidFill>
                  <a:srgbClr val="0000FF"/>
                </a:solidFill>
              </a:rPr>
              <a:t>Buch II zeigt die Ursache des Elends </a:t>
            </a:r>
            <a:r>
              <a:rPr lang="de-DE" dirty="0">
                <a:solidFill>
                  <a:srgbClr val="0000FF"/>
                </a:solidFill>
              </a:rPr>
              <a:t>des </a:t>
            </a:r>
            <a:r>
              <a:rPr lang="de-DE" dirty="0" smtClean="0">
                <a:solidFill>
                  <a:srgbClr val="0000FF"/>
                </a:solidFill>
              </a:rPr>
              <a:t>David-Königtums: Die Sünde Davids (Ps 51): Diebstahl, Ehebruch, Betrug (50,16-20)</a:t>
            </a:r>
            <a:endParaRPr lang="de-DE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de-DE" dirty="0" smtClean="0"/>
              <a:t>Zentrum (+ Schlüssel): Ps 50</a:t>
            </a:r>
          </a:p>
          <a:p>
            <a:pPr marL="400050" lvl="1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Wer ist der Frevler 50,16ff? - Was ist die Gefahr (V. 22)? - Was soll er daher tun? (V. 23) - </a:t>
            </a:r>
            <a:r>
              <a:rPr lang="de-DE" sz="2400" dirty="0">
                <a:solidFill>
                  <a:srgbClr val="FF0000"/>
                </a:solidFill>
              </a:rPr>
              <a:t>Was ist das rechte </a:t>
            </a:r>
            <a:r>
              <a:rPr lang="de-DE" sz="2400" dirty="0" err="1">
                <a:solidFill>
                  <a:srgbClr val="FF0000"/>
                </a:solidFill>
              </a:rPr>
              <a:t>Lobopfer</a:t>
            </a:r>
            <a:r>
              <a:rPr lang="de-DE" sz="2400" dirty="0">
                <a:solidFill>
                  <a:srgbClr val="FF0000"/>
                </a:solidFill>
              </a:rPr>
              <a:t> (50,8; 51,18)</a:t>
            </a:r>
          </a:p>
          <a:p>
            <a:pPr marL="400050" lvl="1" indent="0">
              <a:buNone/>
            </a:pPr>
            <a:r>
              <a:rPr lang="de-DE" sz="2400" dirty="0" smtClean="0"/>
              <a:t>→ Ps 51 zeigt, wie man aus dem Elend der Sünde herauskommt (51,19.21) → Ziel: Ps 72 !</a:t>
            </a:r>
          </a:p>
        </p:txBody>
      </p:sp>
    </p:spTree>
    <p:extLst>
      <p:ext uri="{BB962C8B-B14F-4D97-AF65-F5344CB8AC3E}">
        <p14:creationId xmlns:p14="http://schemas.microsoft.com/office/powerpoint/2010/main" val="363133234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Ps 72 zeigt: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Anfechtung  (Königssohn </a:t>
            </a:r>
            <a:r>
              <a:rPr lang="de-DE" dirty="0" err="1" smtClean="0"/>
              <a:t>Absalom</a:t>
            </a:r>
            <a:r>
              <a:rPr lang="de-DE" dirty="0" smtClean="0"/>
              <a:t>) </a:t>
            </a:r>
            <a:r>
              <a:rPr lang="de-DE" dirty="0"/>
              <a:t>ist </a:t>
            </a:r>
            <a:r>
              <a:rPr lang="de-DE" dirty="0" smtClean="0"/>
              <a:t>überwunden </a:t>
            </a:r>
          </a:p>
          <a:p>
            <a:r>
              <a:rPr lang="de-DE" dirty="0" smtClean="0"/>
              <a:t>→ Salomo</a:t>
            </a:r>
            <a:r>
              <a:rPr lang="de-DE" dirty="0"/>
              <a:t>, der alternative Sohn </a:t>
            </a:r>
            <a:r>
              <a:rPr lang="de-DE" b="0" dirty="0"/>
              <a:t>von David und </a:t>
            </a:r>
            <a:r>
              <a:rPr lang="de-DE" b="0" dirty="0" err="1"/>
              <a:t>Bathseba</a:t>
            </a:r>
            <a:r>
              <a:rPr lang="de-DE" dirty="0"/>
              <a:t>, </a:t>
            </a:r>
            <a:r>
              <a:rPr lang="de-DE" dirty="0" smtClean="0"/>
              <a:t>sitzt </a:t>
            </a:r>
            <a:r>
              <a:rPr lang="de-DE" b="0" dirty="0" smtClean="0"/>
              <a:t>an </a:t>
            </a:r>
            <a:r>
              <a:rPr lang="de-DE" b="0" dirty="0" err="1"/>
              <a:t>Absaloms</a:t>
            </a:r>
            <a:r>
              <a:rPr lang="de-DE" b="0" dirty="0"/>
              <a:t> Stelle </a:t>
            </a:r>
            <a:r>
              <a:rPr lang="de-DE" dirty="0" smtClean="0"/>
              <a:t>am  Thron.</a:t>
            </a:r>
          </a:p>
          <a:p>
            <a:r>
              <a:rPr lang="de-DE" dirty="0" smtClean="0"/>
              <a:t>Salomo:  universeller König; ihm werden die Völker (Ps 2,1ff !) dienen. </a:t>
            </a:r>
            <a:endParaRPr lang="de-CH" dirty="0"/>
          </a:p>
          <a:p>
            <a:endParaRPr lang="de-DE" dirty="0" smtClean="0"/>
          </a:p>
          <a:p>
            <a:r>
              <a:rPr lang="de-DE" dirty="0"/>
              <a:t>Bücher I und II </a:t>
            </a:r>
            <a:r>
              <a:rPr lang="de-DE" dirty="0" smtClean="0"/>
              <a:t>gehören zusammen</a:t>
            </a:r>
          </a:p>
          <a:p>
            <a:pPr lvl="1"/>
            <a:r>
              <a:rPr lang="de-DE" dirty="0" smtClean="0"/>
              <a:t>Klammer: 2,8 </a:t>
            </a:r>
            <a:r>
              <a:rPr lang="de-DE" dirty="0"/>
              <a:t>und 72,17</a:t>
            </a:r>
          </a:p>
        </p:txBody>
      </p:sp>
    </p:spTree>
    <p:extLst>
      <p:ext uri="{BB962C8B-B14F-4D97-AF65-F5344CB8AC3E}">
        <p14:creationId xmlns:p14="http://schemas.microsoft.com/office/powerpoint/2010/main" val="276532727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00FF"/>
                </a:solidFill>
              </a:rPr>
              <a:t>1-41: Das  Elend und die Bedrückung des David-Königtums  </a:t>
            </a:r>
            <a:endParaRPr lang="de-DE" b="0" dirty="0">
              <a:solidFill>
                <a:srgbClr val="0000FF"/>
              </a:solidFill>
            </a:endParaRPr>
          </a:p>
          <a:p>
            <a:r>
              <a:rPr lang="de-DE" dirty="0" smtClean="0">
                <a:solidFill>
                  <a:srgbClr val="0000FF"/>
                </a:solidFill>
              </a:rPr>
              <a:t>42-72: Die Ursache für das Elend des David-Königtums: Sünde (des Königs und des Volkes) </a:t>
            </a:r>
          </a:p>
        </p:txBody>
      </p:sp>
    </p:spTree>
    <p:extLst>
      <p:ext uri="{BB962C8B-B14F-4D97-AF65-F5344CB8AC3E}">
        <p14:creationId xmlns:p14="http://schemas.microsoft.com/office/powerpoint/2010/main" val="41247814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Drittes Buch: 73-89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17 </a:t>
            </a:r>
            <a:r>
              <a:rPr lang="de-DE" dirty="0" smtClean="0"/>
              <a:t>Psalmen, chiastisch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56598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/>
          <a:lstStyle/>
          <a:p>
            <a:r>
              <a:rPr lang="de-DE" b="1" dirty="0"/>
              <a:t>Chiasmus</a:t>
            </a:r>
            <a:r>
              <a:rPr lang="de-DE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600200"/>
            <a:ext cx="7200800" cy="4525963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Chi = X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Minus 4"/>
          <p:cNvSpPr/>
          <p:nvPr/>
        </p:nvSpPr>
        <p:spPr>
          <a:xfrm>
            <a:off x="1268016" y="2996952"/>
            <a:ext cx="4024064" cy="2964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Minus 5"/>
          <p:cNvSpPr/>
          <p:nvPr/>
        </p:nvSpPr>
        <p:spPr>
          <a:xfrm>
            <a:off x="1547664" y="3301752"/>
            <a:ext cx="3456384" cy="2244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Minus 6"/>
          <p:cNvSpPr/>
          <p:nvPr/>
        </p:nvSpPr>
        <p:spPr>
          <a:xfrm>
            <a:off x="1780456" y="3573016"/>
            <a:ext cx="3007568" cy="2880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Minus 7"/>
          <p:cNvSpPr/>
          <p:nvPr/>
        </p:nvSpPr>
        <p:spPr>
          <a:xfrm>
            <a:off x="2013248" y="3861048"/>
            <a:ext cx="2486744" cy="288032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12" name="Minus 11"/>
          <p:cNvSpPr/>
          <p:nvPr/>
        </p:nvSpPr>
        <p:spPr>
          <a:xfrm>
            <a:off x="1763688" y="4149080"/>
            <a:ext cx="3007568" cy="2880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Minus 12"/>
          <p:cNvSpPr/>
          <p:nvPr/>
        </p:nvSpPr>
        <p:spPr>
          <a:xfrm>
            <a:off x="1547664" y="4500736"/>
            <a:ext cx="3456384" cy="2244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Minus 13"/>
          <p:cNvSpPr/>
          <p:nvPr/>
        </p:nvSpPr>
        <p:spPr>
          <a:xfrm>
            <a:off x="1259632" y="4788768"/>
            <a:ext cx="4024064" cy="2964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755190"/>
      </p:ext>
    </p:extLst>
  </p:cSld>
  <p:clrMapOvr>
    <a:masterClrMapping/>
  </p:clrMapOvr>
  <p:transition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Drittes Buch: 73-89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17 </a:t>
            </a:r>
            <a:r>
              <a:rPr lang="de-DE" dirty="0" smtClean="0"/>
              <a:t>Psalmen, chiastisch aufgebaut: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/>
              <a:t>11 </a:t>
            </a:r>
            <a:r>
              <a:rPr lang="de-DE" dirty="0" err="1">
                <a:solidFill>
                  <a:srgbClr val="0000FF"/>
                </a:solidFill>
              </a:rPr>
              <a:t>Asaphpsalmen</a:t>
            </a:r>
            <a:r>
              <a:rPr lang="de-DE" dirty="0"/>
              <a:t> (73-83) </a:t>
            </a:r>
            <a:endParaRPr lang="de-CH" dirty="0"/>
          </a:p>
          <a:p>
            <a:pPr marL="0" indent="0">
              <a:buNone/>
            </a:pPr>
            <a:r>
              <a:rPr lang="de-DE" dirty="0"/>
              <a:t>    </a:t>
            </a:r>
            <a:r>
              <a:rPr lang="de-DE" dirty="0">
                <a:solidFill>
                  <a:srgbClr val="0070C0"/>
                </a:solidFill>
              </a:rPr>
              <a:t>2 </a:t>
            </a:r>
            <a:r>
              <a:rPr lang="de-DE" dirty="0" err="1">
                <a:solidFill>
                  <a:srgbClr val="0070C0"/>
                </a:solidFill>
              </a:rPr>
              <a:t>Korachpsalmen</a:t>
            </a:r>
            <a:r>
              <a:rPr lang="de-DE" dirty="0"/>
              <a:t> (84; 85) </a:t>
            </a:r>
            <a:endParaRPr lang="de-CH" dirty="0"/>
          </a:p>
          <a:p>
            <a:pPr marL="0" indent="0">
              <a:buNone/>
            </a:pPr>
            <a:r>
              <a:rPr lang="de-DE" dirty="0"/>
              <a:t>    </a:t>
            </a:r>
            <a:r>
              <a:rPr lang="de-DE" dirty="0" smtClean="0"/>
              <a:t>    </a:t>
            </a:r>
            <a:r>
              <a:rPr lang="de-DE" dirty="0" smtClean="0">
                <a:solidFill>
                  <a:srgbClr val="C00000"/>
                </a:solidFill>
              </a:rPr>
              <a:t>Mitte</a:t>
            </a:r>
            <a:r>
              <a:rPr lang="de-DE" dirty="0" smtClean="0"/>
              <a:t>: einzige Davidpsalm </a:t>
            </a:r>
            <a:r>
              <a:rPr lang="de-DE" dirty="0">
                <a:solidFill>
                  <a:srgbClr val="C00000"/>
                </a:solidFill>
              </a:rPr>
              <a:t>Ps 86 </a:t>
            </a:r>
            <a:endParaRPr lang="de-CH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rgbClr val="0070C0"/>
                </a:solidFill>
              </a:rPr>
              <a:t>    2 </a:t>
            </a:r>
            <a:r>
              <a:rPr lang="de-DE" dirty="0" err="1">
                <a:solidFill>
                  <a:srgbClr val="0070C0"/>
                </a:solidFill>
              </a:rPr>
              <a:t>Korachpsalmen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/>
              <a:t>(87; 88) </a:t>
            </a:r>
            <a:endParaRPr lang="de-CH" dirty="0"/>
          </a:p>
          <a:p>
            <a:pPr marL="0" indent="0">
              <a:buNone/>
            </a:pPr>
            <a:r>
              <a:rPr lang="de-DE" u="sng" dirty="0" smtClean="0">
                <a:solidFill>
                  <a:srgbClr val="0000FF"/>
                </a:solidFill>
              </a:rPr>
              <a:t>Höhepunkt</a:t>
            </a:r>
            <a:r>
              <a:rPr lang="de-DE" dirty="0"/>
              <a:t>: der </a:t>
            </a:r>
            <a:r>
              <a:rPr lang="de-DE" dirty="0">
                <a:solidFill>
                  <a:srgbClr val="0000FF"/>
                </a:solidFill>
              </a:rPr>
              <a:t>Psalm Ethans </a:t>
            </a:r>
            <a:r>
              <a:rPr lang="de-DE" dirty="0"/>
              <a:t>(</a:t>
            </a:r>
            <a:r>
              <a:rPr lang="de-DE" u="sng" dirty="0"/>
              <a:t>89</a:t>
            </a:r>
            <a:r>
              <a:rPr lang="de-DE" dirty="0"/>
              <a:t>) </a:t>
            </a:r>
            <a:endParaRPr lang="de-CH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183134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Drittes Buch: 73-89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 marL="0" indent="0">
              <a:buNone/>
            </a:pPr>
            <a:r>
              <a:rPr lang="de-DE" sz="2800" dirty="0" smtClean="0"/>
              <a:t>Beginn: 73,3: </a:t>
            </a:r>
            <a:r>
              <a:rPr lang="de-DE" sz="2800" b="0" dirty="0"/>
              <a:t>Frage nach dem Wohlergehen der </a:t>
            </a:r>
            <a:r>
              <a:rPr lang="de-DE" sz="2800" b="0" dirty="0" smtClean="0"/>
              <a:t>Gottlosen </a:t>
            </a:r>
            <a:r>
              <a:rPr lang="de-DE" sz="2800" dirty="0" smtClean="0"/>
              <a:t>Ende: 89,39-52: </a:t>
            </a:r>
            <a:r>
              <a:rPr lang="de-DE" sz="2800" b="0" dirty="0"/>
              <a:t>Frage </a:t>
            </a:r>
            <a:r>
              <a:rPr lang="de-DE" sz="2800" b="0" dirty="0" smtClean="0"/>
              <a:t>über </a:t>
            </a:r>
            <a:r>
              <a:rPr lang="de-DE" sz="2800" b="0" dirty="0"/>
              <a:t>die Verwüstung und Verstoßung Israels und seines </a:t>
            </a:r>
            <a:r>
              <a:rPr lang="de-DE" sz="2800" b="0" dirty="0" smtClean="0"/>
              <a:t>Gesalbten (</a:t>
            </a:r>
            <a:r>
              <a:rPr lang="de-DE" sz="2800" b="0" dirty="0" err="1" smtClean="0"/>
              <a:t>Jojachin</a:t>
            </a:r>
            <a:r>
              <a:rPr lang="de-DE" sz="2800" b="0" dirty="0" smtClean="0"/>
              <a:t>) </a:t>
            </a:r>
          </a:p>
          <a:p>
            <a:pPr marL="0" indent="0">
              <a:buNone/>
            </a:pPr>
            <a:r>
              <a:rPr lang="de-DE" sz="2800" dirty="0"/>
              <a:t>Der gesalbte König </a:t>
            </a:r>
            <a:r>
              <a:rPr lang="de-DE" sz="2800" dirty="0" smtClean="0"/>
              <a:t>– verworfen</a:t>
            </a:r>
            <a:r>
              <a:rPr lang="de-DE" sz="2800" dirty="0"/>
              <a:t>. Warum? </a:t>
            </a:r>
            <a:r>
              <a:rPr lang="de-DE" sz="2800" b="0" dirty="0"/>
              <a:t>Wie passt </a:t>
            </a:r>
            <a:r>
              <a:rPr lang="de-DE" sz="2800" b="0" dirty="0" smtClean="0"/>
              <a:t>dies </a:t>
            </a:r>
            <a:r>
              <a:rPr lang="de-DE" sz="2800" b="0" dirty="0"/>
              <a:t>mit der </a:t>
            </a:r>
            <a:r>
              <a:rPr lang="de-DE" sz="2800" b="0" dirty="0" smtClean="0"/>
              <a:t>David-Verheißung </a:t>
            </a:r>
            <a:r>
              <a:rPr lang="de-DE" sz="2800" b="0" dirty="0"/>
              <a:t>zusammen? </a:t>
            </a:r>
            <a:endParaRPr lang="de-DE" sz="2800" b="0" dirty="0" smtClean="0"/>
          </a:p>
          <a:p>
            <a:pPr marL="0" indent="0">
              <a:buNone/>
            </a:pPr>
            <a:r>
              <a:rPr lang="de-DE" sz="2800" dirty="0" smtClean="0"/>
              <a:t>2 unbeantwortete Fragen:  </a:t>
            </a:r>
            <a:r>
              <a:rPr lang="de-DE" sz="2400" b="0" dirty="0" smtClean="0">
                <a:solidFill>
                  <a:srgbClr val="FF0000"/>
                </a:solidFill>
              </a:rPr>
              <a:t>89,47: </a:t>
            </a:r>
            <a:r>
              <a:rPr lang="de-DE" sz="2400" b="0" dirty="0">
                <a:solidFill>
                  <a:srgbClr val="FF0000"/>
                </a:solidFill>
              </a:rPr>
              <a:t>Wie </a:t>
            </a:r>
            <a:r>
              <a:rPr lang="de-DE" sz="2400" b="0" dirty="0" smtClean="0">
                <a:solidFill>
                  <a:srgbClr val="FF0000"/>
                </a:solidFill>
              </a:rPr>
              <a:t>lange? (</a:t>
            </a:r>
            <a:r>
              <a:rPr lang="de-DE" sz="2400" b="0" dirty="0">
                <a:solidFill>
                  <a:srgbClr val="FF0000"/>
                </a:solidFill>
              </a:rPr>
              <a:t>V. 48 u. 49</a:t>
            </a:r>
            <a:r>
              <a:rPr lang="de-DE" sz="2400" b="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de-DE" sz="2400" b="0" dirty="0" smtClean="0">
                <a:solidFill>
                  <a:srgbClr val="FF0000"/>
                </a:solidFill>
              </a:rPr>
              <a:t>89,51</a:t>
            </a:r>
            <a:r>
              <a:rPr lang="de-DE" sz="2400" b="0" dirty="0">
                <a:solidFill>
                  <a:srgbClr val="FF0000"/>
                </a:solidFill>
              </a:rPr>
              <a:t>: Wo sind die unverbrüchlichen </a:t>
            </a:r>
            <a:r>
              <a:rPr lang="de-DE" sz="2400" b="0" dirty="0" smtClean="0">
                <a:solidFill>
                  <a:srgbClr val="FF0000"/>
                </a:solidFill>
              </a:rPr>
              <a:t>David-Verheißungen </a:t>
            </a:r>
            <a:r>
              <a:rPr lang="de-DE" sz="2400" b="0" dirty="0">
                <a:solidFill>
                  <a:srgbClr val="FF0000"/>
                </a:solidFill>
              </a:rPr>
              <a:t>(2S 7; Jes 55,3</a:t>
            </a:r>
            <a:r>
              <a:rPr lang="de-DE" sz="2400" b="0" dirty="0" smtClean="0">
                <a:solidFill>
                  <a:srgbClr val="FF0000"/>
                </a:solidFill>
              </a:rPr>
              <a:t>)? </a:t>
            </a:r>
            <a:endParaRPr lang="de-CH" sz="2400" b="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2400" b="0" dirty="0" smtClean="0"/>
              <a:t>Das Problem Ende Buch III = größer als Ende Buch I. Das messianische Königtum ist nicht nur intern angefochten (Ps 3+41), sondern extern vernichtet (Ps 89). – Wie </a:t>
            </a:r>
            <a:r>
              <a:rPr lang="de-DE" sz="2400" b="0" dirty="0"/>
              <a:t>es dem Gesalbten ergeht, so </a:t>
            </a:r>
            <a:r>
              <a:rPr lang="de-DE" sz="2400" b="0" dirty="0" smtClean="0"/>
              <a:t>dem </a:t>
            </a:r>
            <a:r>
              <a:rPr lang="de-DE" sz="2400" b="0" dirty="0"/>
              <a:t>Volk. Der König </a:t>
            </a:r>
            <a:r>
              <a:rPr lang="de-DE" sz="2400" b="0" dirty="0" err="1" smtClean="0"/>
              <a:t>gehörtJahweh</a:t>
            </a:r>
            <a:r>
              <a:rPr lang="de-DE" sz="2400" b="0" dirty="0" smtClean="0"/>
              <a:t> (89,19</a:t>
            </a:r>
            <a:r>
              <a:rPr lang="de-DE" sz="2400" b="0" dirty="0"/>
              <a:t>). </a:t>
            </a:r>
            <a:endParaRPr lang="de-DE" sz="2400" b="0" dirty="0" smtClean="0"/>
          </a:p>
          <a:p>
            <a:pPr marL="0" indent="0">
              <a:buNone/>
            </a:pPr>
            <a:r>
              <a:rPr lang="de-DE" sz="2400" b="0" dirty="0" smtClean="0">
                <a:solidFill>
                  <a:srgbClr val="FF0000"/>
                </a:solidFill>
              </a:rPr>
              <a:t>Wenn der </a:t>
            </a:r>
            <a:r>
              <a:rPr lang="de-DE" sz="2400" b="0" dirty="0">
                <a:solidFill>
                  <a:srgbClr val="FF0000"/>
                </a:solidFill>
              </a:rPr>
              <a:t>gesalbte König </a:t>
            </a:r>
            <a:r>
              <a:rPr lang="de-DE" sz="2400" b="0" dirty="0" smtClean="0">
                <a:solidFill>
                  <a:srgbClr val="FF0000"/>
                </a:solidFill>
              </a:rPr>
              <a:t>gefangen/weggeführt </a:t>
            </a:r>
            <a:r>
              <a:rPr lang="de-DE" sz="2400" b="0" dirty="0">
                <a:solidFill>
                  <a:srgbClr val="FF0000"/>
                </a:solidFill>
              </a:rPr>
              <a:t>ist, wie kann das Volk Gottes </a:t>
            </a:r>
            <a:r>
              <a:rPr lang="de-DE" sz="2400" dirty="0">
                <a:solidFill>
                  <a:srgbClr val="FF0000"/>
                </a:solidFill>
              </a:rPr>
              <a:t>leben</a:t>
            </a:r>
            <a:r>
              <a:rPr lang="de-DE" sz="2400" b="0" dirty="0">
                <a:solidFill>
                  <a:srgbClr val="FF0000"/>
                </a:solidFill>
              </a:rPr>
              <a:t>? Und wie kann die göttliche Verheißung an David in Erfüllung gehen? </a:t>
            </a:r>
            <a:endParaRPr lang="de-CH" sz="2400" b="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sz="2800" b="0" dirty="0"/>
          </a:p>
        </p:txBody>
      </p:sp>
    </p:spTree>
    <p:extLst>
      <p:ext uri="{BB962C8B-B14F-4D97-AF65-F5344CB8AC3E}">
        <p14:creationId xmlns:p14="http://schemas.microsoft.com/office/powerpoint/2010/main" val="213807677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Entstehung der Ps.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von der Zeit Moses, Ende 15. Jh</a:t>
            </a:r>
            <a:r>
              <a:rPr lang="de-DE" dirty="0" smtClean="0"/>
              <a:t>.</a:t>
            </a:r>
          </a:p>
          <a:p>
            <a:r>
              <a:rPr lang="de-DE" dirty="0" smtClean="0"/>
              <a:t>bis </a:t>
            </a:r>
            <a:r>
              <a:rPr lang="de-DE" dirty="0"/>
              <a:t>nach dem Exil 6./5. </a:t>
            </a:r>
            <a:r>
              <a:rPr lang="de-DE" dirty="0" smtClean="0"/>
              <a:t>Jh</a:t>
            </a:r>
          </a:p>
          <a:p>
            <a:r>
              <a:rPr lang="de-DE" dirty="0" smtClean="0"/>
              <a:t>Endredaktion: wohl Esra und Nehemia.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515352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00FF"/>
                </a:solidFill>
              </a:rPr>
              <a:t>1-41: Das  Elend und die Bedrückung des David-Königtums  </a:t>
            </a:r>
            <a:endParaRPr lang="de-DE" b="0" dirty="0">
              <a:solidFill>
                <a:srgbClr val="0000FF"/>
              </a:solidFill>
            </a:endParaRPr>
          </a:p>
          <a:p>
            <a:r>
              <a:rPr lang="de-DE" dirty="0" smtClean="0">
                <a:solidFill>
                  <a:srgbClr val="0000FF"/>
                </a:solidFill>
              </a:rPr>
              <a:t>42-72: Die Ursache für das Elend des David-Königtums: Sünde (des Königs und des Volkes) </a:t>
            </a:r>
          </a:p>
          <a:p>
            <a:r>
              <a:rPr lang="de-DE" dirty="0" smtClean="0">
                <a:solidFill>
                  <a:srgbClr val="0000FF"/>
                </a:solidFill>
              </a:rPr>
              <a:t>73-89: Die Vernichtung des David-Königtums und die Frage nach seiner Wiederherstellung (Warum? Bis wann?) 89,47; 89,50</a:t>
            </a:r>
          </a:p>
        </p:txBody>
      </p:sp>
    </p:spTree>
    <p:extLst>
      <p:ext uri="{BB962C8B-B14F-4D97-AF65-F5344CB8AC3E}">
        <p14:creationId xmlns:p14="http://schemas.microsoft.com/office/powerpoint/2010/main" val="28602854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Viertes Buch: 90-106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17 </a:t>
            </a:r>
            <a:r>
              <a:rPr lang="de-DE" dirty="0" smtClean="0"/>
              <a:t>Psalmen</a:t>
            </a:r>
            <a:r>
              <a:rPr lang="de-DE" dirty="0"/>
              <a:t> </a:t>
            </a:r>
            <a:r>
              <a:rPr lang="de-DE" dirty="0" smtClean="0"/>
              <a:t>(2 + 11 + 4)</a:t>
            </a:r>
          </a:p>
          <a:p>
            <a:r>
              <a:rPr lang="de-DE" dirty="0" smtClean="0"/>
              <a:t>90: einziger </a:t>
            </a:r>
            <a:r>
              <a:rPr lang="de-DE" dirty="0"/>
              <a:t>von </a:t>
            </a:r>
            <a:r>
              <a:rPr lang="de-DE" dirty="0" smtClean="0"/>
              <a:t>Mose </a:t>
            </a:r>
            <a:r>
              <a:rPr lang="de-DE" b="0" dirty="0" smtClean="0"/>
              <a:t>(Ps 101+103: einzige  von David)</a:t>
            </a:r>
          </a:p>
          <a:p>
            <a:r>
              <a:rPr lang="de-DE" dirty="0" smtClean="0"/>
              <a:t>91: </a:t>
            </a:r>
            <a:r>
              <a:rPr lang="de-DE" dirty="0"/>
              <a:t>unbenannter </a:t>
            </a:r>
            <a:r>
              <a:rPr lang="de-DE" dirty="0" smtClean="0"/>
              <a:t>Ps </a:t>
            </a:r>
            <a:r>
              <a:rPr lang="de-DE" dirty="0"/>
              <a:t>über die Zuflucht </a:t>
            </a:r>
            <a:r>
              <a:rPr lang="de-DE" dirty="0" smtClean="0"/>
              <a:t>in Gott</a:t>
            </a:r>
          </a:p>
          <a:p>
            <a:r>
              <a:rPr lang="de-DE" dirty="0" smtClean="0"/>
              <a:t>92-102: </a:t>
            </a:r>
          </a:p>
          <a:p>
            <a:pPr lvl="1"/>
            <a:r>
              <a:rPr lang="de-DE" i="1" dirty="0" smtClean="0">
                <a:solidFill>
                  <a:srgbClr val="C00000"/>
                </a:solidFill>
              </a:rPr>
              <a:t>92-95: umgebende Königs-Ps</a:t>
            </a:r>
            <a:endParaRPr lang="de-DE" i="1" dirty="0">
              <a:solidFill>
                <a:srgbClr val="C00000"/>
              </a:solidFill>
            </a:endParaRPr>
          </a:p>
          <a:p>
            <a:pPr lvl="1"/>
            <a:r>
              <a:rPr lang="de-DE" sz="3200" dirty="0">
                <a:solidFill>
                  <a:srgbClr val="C00000"/>
                </a:solidFill>
              </a:rPr>
              <a:t>Ps </a:t>
            </a:r>
            <a:r>
              <a:rPr lang="de-DE" sz="3200" dirty="0" smtClean="0">
                <a:solidFill>
                  <a:srgbClr val="C00000"/>
                </a:solidFill>
              </a:rPr>
              <a:t>96-99: </a:t>
            </a:r>
            <a:r>
              <a:rPr lang="de-DE" sz="3200" i="1" dirty="0" smtClean="0">
                <a:solidFill>
                  <a:srgbClr val="C00000"/>
                </a:solidFill>
              </a:rPr>
              <a:t>Jahweh</a:t>
            </a:r>
            <a:r>
              <a:rPr lang="de-DE" sz="3200" dirty="0" smtClean="0">
                <a:solidFill>
                  <a:srgbClr val="C00000"/>
                </a:solidFill>
              </a:rPr>
              <a:t> </a:t>
            </a:r>
            <a:r>
              <a:rPr lang="de-DE" sz="3200" i="1" dirty="0">
                <a:solidFill>
                  <a:srgbClr val="C00000"/>
                </a:solidFill>
              </a:rPr>
              <a:t>ist </a:t>
            </a:r>
            <a:r>
              <a:rPr lang="de-DE" sz="3200" i="1" dirty="0" smtClean="0">
                <a:solidFill>
                  <a:srgbClr val="C00000"/>
                </a:solidFill>
              </a:rPr>
              <a:t>König </a:t>
            </a:r>
            <a:r>
              <a:rPr lang="de-DE" sz="3200" dirty="0" smtClean="0">
                <a:solidFill>
                  <a:srgbClr val="C00000"/>
                </a:solidFill>
              </a:rPr>
              <a:t>= </a:t>
            </a:r>
            <a:r>
              <a:rPr lang="de-DE" sz="3200" u="sng" dirty="0" smtClean="0">
                <a:solidFill>
                  <a:srgbClr val="C00000"/>
                </a:solidFill>
              </a:rPr>
              <a:t>Zentrum</a:t>
            </a:r>
          </a:p>
          <a:p>
            <a:pPr lvl="1"/>
            <a:r>
              <a:rPr lang="de-DE" i="1" dirty="0" smtClean="0">
                <a:solidFill>
                  <a:srgbClr val="C00000"/>
                </a:solidFill>
              </a:rPr>
              <a:t>100-102: </a:t>
            </a:r>
            <a:r>
              <a:rPr lang="de-DE" i="1" dirty="0">
                <a:solidFill>
                  <a:srgbClr val="C00000"/>
                </a:solidFill>
              </a:rPr>
              <a:t>umgebende Königs-Ps</a:t>
            </a:r>
          </a:p>
          <a:p>
            <a:r>
              <a:rPr lang="de-DE" dirty="0" smtClean="0"/>
              <a:t>103-106: Lob </a:t>
            </a:r>
            <a:r>
              <a:rPr lang="de-DE" dirty="0"/>
              <a:t>Gottes für seine Taten </a:t>
            </a:r>
            <a:r>
              <a:rPr lang="de-DE" dirty="0" smtClean="0"/>
              <a:t>/ sein Wesen</a:t>
            </a:r>
          </a:p>
        </p:txBody>
      </p:sp>
    </p:spTree>
    <p:extLst>
      <p:ext uri="{BB962C8B-B14F-4D97-AF65-F5344CB8AC3E}">
        <p14:creationId xmlns:p14="http://schemas.microsoft.com/office/powerpoint/2010/main" val="360621723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576064"/>
          </a:xfrm>
        </p:spPr>
        <p:txBody>
          <a:bodyPr/>
          <a:lstStyle/>
          <a:p>
            <a:r>
              <a:rPr lang="de-DE" dirty="0"/>
              <a:t>Viertes Buch: 90-106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Buch </a:t>
            </a:r>
            <a:r>
              <a:rPr lang="de-DE" dirty="0"/>
              <a:t>III schien </a:t>
            </a:r>
            <a:r>
              <a:rPr lang="de-DE" dirty="0" smtClean="0"/>
              <a:t>es, </a:t>
            </a:r>
            <a:r>
              <a:rPr lang="de-DE" dirty="0"/>
              <a:t>dass der </a:t>
            </a:r>
            <a:r>
              <a:rPr lang="de-DE" dirty="0" smtClean="0"/>
              <a:t>David-Bund </a:t>
            </a:r>
            <a:r>
              <a:rPr lang="de-DE" dirty="0"/>
              <a:t>misslungen </a:t>
            </a:r>
            <a:r>
              <a:rPr lang="de-DE" dirty="0" smtClean="0"/>
              <a:t>und das messianische </a:t>
            </a:r>
            <a:r>
              <a:rPr lang="de-DE" dirty="0"/>
              <a:t>Königtum verschwunden </a:t>
            </a:r>
            <a:r>
              <a:rPr lang="de-DE" dirty="0" smtClean="0"/>
              <a:t>sei</a:t>
            </a:r>
            <a:r>
              <a:rPr lang="de-DE" dirty="0"/>
              <a:t>. </a:t>
            </a:r>
            <a:r>
              <a:rPr lang="de-DE" dirty="0" smtClean="0"/>
              <a:t>ABER Buch IV: „</a:t>
            </a:r>
            <a:r>
              <a:rPr lang="de-DE" i="1" dirty="0"/>
              <a:t>Jahweh</a:t>
            </a:r>
            <a:r>
              <a:rPr lang="de-DE" dirty="0"/>
              <a:t> ist König</a:t>
            </a:r>
            <a:r>
              <a:rPr lang="de-DE" dirty="0" smtClean="0"/>
              <a:t>“ </a:t>
            </a:r>
            <a:r>
              <a:rPr lang="de-DE" dirty="0"/>
              <a:t>(93; 95; 96-99; </a:t>
            </a:r>
            <a:r>
              <a:rPr lang="de-DE" dirty="0" smtClean="0"/>
              <a:t>103,19): </a:t>
            </a:r>
            <a:r>
              <a:rPr lang="de-DE" i="1" dirty="0" smtClean="0"/>
              <a:t>Jahweh</a:t>
            </a:r>
            <a:r>
              <a:rPr lang="de-DE" dirty="0" smtClean="0"/>
              <a:t> </a:t>
            </a:r>
            <a:r>
              <a:rPr lang="de-DE" dirty="0"/>
              <a:t>selbst hat das messianische Königtum „übernommen“. Aber </a:t>
            </a:r>
            <a:r>
              <a:rPr lang="de-DE" i="1" dirty="0"/>
              <a:t>Jahwehs</a:t>
            </a:r>
            <a:r>
              <a:rPr lang="de-DE" dirty="0"/>
              <a:t> Königtum gilt für </a:t>
            </a:r>
            <a:r>
              <a:rPr lang="de-DE" i="1" u="sng" dirty="0"/>
              <a:t>alle</a:t>
            </a:r>
            <a:r>
              <a:rPr lang="de-DE" dirty="0"/>
              <a:t> Völker (96,10), nicht nur für Israel.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→ </a:t>
            </a:r>
            <a:r>
              <a:rPr lang="de-DE" dirty="0" smtClean="0">
                <a:solidFill>
                  <a:srgbClr val="FF0000"/>
                </a:solidFill>
              </a:rPr>
              <a:t>Wenn </a:t>
            </a:r>
            <a:r>
              <a:rPr lang="de-DE" i="1" dirty="0">
                <a:solidFill>
                  <a:srgbClr val="FF0000"/>
                </a:solidFill>
              </a:rPr>
              <a:t>Jahweh</a:t>
            </a:r>
            <a:r>
              <a:rPr lang="de-DE" dirty="0">
                <a:solidFill>
                  <a:srgbClr val="FF0000"/>
                </a:solidFill>
              </a:rPr>
              <a:t> König ist, ist das Königtum Israels nicht dahin, sofern Israel </a:t>
            </a:r>
            <a:r>
              <a:rPr lang="de-DE" i="1" dirty="0">
                <a:solidFill>
                  <a:srgbClr val="FF0000"/>
                </a:solidFill>
              </a:rPr>
              <a:t>Jahweh</a:t>
            </a:r>
            <a:r>
              <a:rPr lang="de-DE" dirty="0">
                <a:solidFill>
                  <a:srgbClr val="FF0000"/>
                </a:solidFill>
              </a:rPr>
              <a:t> als König huldigt (95,6; 96,9; 97,7; 99,5.9). </a:t>
            </a:r>
            <a:r>
              <a:rPr lang="de-DE" dirty="0"/>
              <a:t>Gesegnet sind </a:t>
            </a:r>
            <a:r>
              <a:rPr lang="de-DE" dirty="0" smtClean="0"/>
              <a:t>die, </a:t>
            </a:r>
            <a:r>
              <a:rPr lang="de-DE" dirty="0"/>
              <a:t>die auf </a:t>
            </a:r>
            <a:r>
              <a:rPr lang="de-DE" i="1" dirty="0"/>
              <a:t>Jahweh</a:t>
            </a:r>
            <a:r>
              <a:rPr lang="de-DE" dirty="0"/>
              <a:t> vertrauen, ihn fürchten, </a:t>
            </a:r>
            <a:r>
              <a:rPr lang="de-DE" dirty="0" smtClean="0"/>
              <a:t>lieben</a:t>
            </a:r>
            <a:r>
              <a:rPr lang="de-DE" dirty="0"/>
              <a:t>, </a:t>
            </a:r>
            <a:r>
              <a:rPr lang="de-DE" dirty="0" smtClean="0"/>
              <a:t>suchen</a:t>
            </a:r>
            <a:r>
              <a:rPr lang="de-DE" dirty="0"/>
              <a:t>, sich </a:t>
            </a:r>
            <a:r>
              <a:rPr lang="de-DE" dirty="0" smtClean="0"/>
              <a:t>belehren lassen: 91,1.2.14.15</a:t>
            </a:r>
            <a:r>
              <a:rPr lang="de-DE" dirty="0"/>
              <a:t>; 94,12; 97,10-12; 103,13.17.18; 106,3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01837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Beginn: </a:t>
            </a:r>
            <a:r>
              <a:rPr lang="de-DE" dirty="0"/>
              <a:t>Erbarme dich! </a:t>
            </a:r>
            <a:r>
              <a:rPr lang="de-DE" dirty="0" smtClean="0"/>
              <a:t>Ps 90,13-17</a:t>
            </a:r>
          </a:p>
          <a:p>
            <a:pPr marL="0" indent="0">
              <a:buNone/>
            </a:pPr>
            <a:r>
              <a:rPr lang="de-DE" dirty="0" smtClean="0"/>
              <a:t>Ende</a:t>
            </a:r>
            <a:r>
              <a:rPr lang="de-DE" dirty="0"/>
              <a:t>: Erbarme dich! </a:t>
            </a:r>
            <a:r>
              <a:rPr lang="de-DE" dirty="0" smtClean="0"/>
              <a:t>Ps 106,47 </a:t>
            </a:r>
            <a:r>
              <a:rPr lang="de-DE" dirty="0"/>
              <a:t>Sammle uns </a:t>
            </a:r>
            <a:r>
              <a:rPr lang="de-DE" sz="2800" b="0" dirty="0" smtClean="0"/>
              <a:t>aus den Völkern</a:t>
            </a:r>
            <a:r>
              <a:rPr lang="de-DE" sz="2800" b="0" dirty="0"/>
              <a:t>! </a:t>
            </a:r>
            <a:endParaRPr lang="de-DE" sz="2800" b="0" dirty="0" smtClean="0"/>
          </a:p>
          <a:p>
            <a:pPr marL="0" indent="0">
              <a:buNone/>
            </a:pPr>
            <a:r>
              <a:rPr lang="de-DE" dirty="0"/>
              <a:t>Veränderung kommt durch </a:t>
            </a:r>
            <a:r>
              <a:rPr lang="de-DE" dirty="0" smtClean="0"/>
              <a:t>Schuldbekenntnis (106,6).</a:t>
            </a:r>
          </a:p>
          <a:p>
            <a:pPr marL="0" indent="0">
              <a:buNone/>
            </a:pPr>
            <a:r>
              <a:rPr lang="de-DE" dirty="0" smtClean="0"/>
              <a:t>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291313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00FF"/>
                </a:solidFill>
              </a:rPr>
              <a:t>1-41: Das  Elend und die Bedrückung des David-Königtums  </a:t>
            </a:r>
            <a:endParaRPr lang="de-DE" b="0" dirty="0" smtClean="0">
              <a:solidFill>
                <a:srgbClr val="0000FF"/>
              </a:solidFill>
            </a:endParaRPr>
          </a:p>
          <a:p>
            <a:r>
              <a:rPr lang="de-DE" dirty="0" smtClean="0">
                <a:solidFill>
                  <a:srgbClr val="0000FF"/>
                </a:solidFill>
              </a:rPr>
              <a:t>42-72: Die Ursache für das Elend des David-Königtums: Sünde (des Königs und des Volkes) </a:t>
            </a:r>
          </a:p>
          <a:p>
            <a:r>
              <a:rPr lang="de-DE" dirty="0" smtClean="0">
                <a:solidFill>
                  <a:srgbClr val="0000FF"/>
                </a:solidFill>
              </a:rPr>
              <a:t>73-89: Die Vernichtung des David-Königtums und die Frage nach seiner Wiederherstellung (Warum? Bis wann?) 89,47; 89,50</a:t>
            </a:r>
          </a:p>
          <a:p>
            <a:r>
              <a:rPr lang="de-DE" dirty="0" smtClean="0">
                <a:solidFill>
                  <a:srgbClr val="0000FF"/>
                </a:solidFill>
              </a:rPr>
              <a:t>90-106: Die Erfüllung der Verheißung des David-Königtums im Königtum </a:t>
            </a:r>
            <a:r>
              <a:rPr lang="de-DE" i="1" dirty="0" smtClean="0">
                <a:solidFill>
                  <a:srgbClr val="0000FF"/>
                </a:solidFill>
              </a:rPr>
              <a:t>Jahwehs</a:t>
            </a:r>
          </a:p>
        </p:txBody>
      </p:sp>
    </p:spTree>
    <p:extLst>
      <p:ext uri="{BB962C8B-B14F-4D97-AF65-F5344CB8AC3E}">
        <p14:creationId xmlns:p14="http://schemas.microsoft.com/office/powerpoint/2010/main" val="28602854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/>
          <a:lstStyle/>
          <a:p>
            <a:r>
              <a:rPr lang="de-DE" dirty="0" smtClean="0"/>
              <a:t>Fünftes Buch: 107-150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936104"/>
            <a:ext cx="9144000" cy="6093296"/>
          </a:xfrm>
        </p:spPr>
        <p:txBody>
          <a:bodyPr/>
          <a:lstStyle/>
          <a:p>
            <a:r>
              <a:rPr lang="de-DE" sz="2800" i="1" dirty="0"/>
              <a:t>Ps. 107-117: </a:t>
            </a:r>
            <a:endParaRPr lang="de-CH" sz="2800" i="1" dirty="0"/>
          </a:p>
          <a:p>
            <a:pPr lvl="1"/>
            <a:r>
              <a:rPr lang="de-DE" sz="2000" dirty="0">
                <a:solidFill>
                  <a:srgbClr val="0000FF"/>
                </a:solidFill>
              </a:rPr>
              <a:t>1. </a:t>
            </a:r>
            <a:r>
              <a:rPr lang="de-DE" sz="2000" dirty="0" smtClean="0">
                <a:solidFill>
                  <a:srgbClr val="0000FF"/>
                </a:solidFill>
              </a:rPr>
              <a:t>Ps 107: Blickpunkt Exil (Rückblick).</a:t>
            </a:r>
            <a:r>
              <a:rPr lang="de-DE" sz="2000" dirty="0" smtClean="0">
                <a:solidFill>
                  <a:srgbClr val="7030A0"/>
                </a:solidFill>
              </a:rPr>
              <a:t> Danket</a:t>
            </a:r>
            <a:r>
              <a:rPr lang="de-DE" sz="2000" dirty="0" smtClean="0">
                <a:solidFill>
                  <a:srgbClr val="0000FF"/>
                </a:solidFill>
              </a:rPr>
              <a:t>! </a:t>
            </a:r>
            <a:r>
              <a:rPr lang="de-DE" sz="2000" dirty="0">
                <a:solidFill>
                  <a:schemeClr val="tx1"/>
                </a:solidFill>
              </a:rPr>
              <a:t>Aufruf zum Loben. </a:t>
            </a:r>
            <a:endParaRPr lang="de-CH" sz="2000" dirty="0">
              <a:solidFill>
                <a:schemeClr val="tx1"/>
              </a:solidFill>
            </a:endParaRPr>
          </a:p>
          <a:p>
            <a:pPr lvl="1"/>
            <a:r>
              <a:rPr lang="de-DE" sz="2000" dirty="0">
                <a:solidFill>
                  <a:srgbClr val="0070C0"/>
                </a:solidFill>
              </a:rPr>
              <a:t>2. </a:t>
            </a:r>
            <a:r>
              <a:rPr lang="de-DE" sz="2000" dirty="0" err="1">
                <a:solidFill>
                  <a:srgbClr val="0070C0"/>
                </a:solidFill>
              </a:rPr>
              <a:t>Davidps</a:t>
            </a:r>
            <a:r>
              <a:rPr lang="de-DE" sz="2000" dirty="0">
                <a:solidFill>
                  <a:srgbClr val="0070C0"/>
                </a:solidFill>
              </a:rPr>
              <a:t>. 108-110. </a:t>
            </a:r>
            <a:endParaRPr lang="de-CH" sz="2000" dirty="0">
              <a:solidFill>
                <a:srgbClr val="0070C0"/>
              </a:solidFill>
            </a:endParaRPr>
          </a:p>
          <a:p>
            <a:pPr lvl="1"/>
            <a:r>
              <a:rPr lang="de-DE" sz="2000" dirty="0"/>
              <a:t>3. </a:t>
            </a:r>
            <a:r>
              <a:rPr lang="de-DE" sz="2000" dirty="0" smtClean="0">
                <a:solidFill>
                  <a:srgbClr val="0000FF"/>
                </a:solidFill>
              </a:rPr>
              <a:t>Halleluja-Ps </a:t>
            </a:r>
            <a:r>
              <a:rPr lang="de-DE" sz="2000" dirty="0">
                <a:solidFill>
                  <a:srgbClr val="0000FF"/>
                </a:solidFill>
              </a:rPr>
              <a:t>111-117</a:t>
            </a:r>
            <a:r>
              <a:rPr lang="de-DE" sz="2000" dirty="0"/>
              <a:t> (Ausnahme 114).</a:t>
            </a:r>
            <a:endParaRPr lang="de-CH" sz="2000" dirty="0"/>
          </a:p>
          <a:p>
            <a:r>
              <a:rPr lang="de-DE" sz="2800" i="1" dirty="0"/>
              <a:t>B: Ps. 118-136: </a:t>
            </a:r>
            <a:endParaRPr lang="de-CH" sz="2800" i="1" dirty="0"/>
          </a:p>
          <a:p>
            <a:pPr lvl="1"/>
            <a:r>
              <a:rPr lang="de-DE" sz="2000" dirty="0"/>
              <a:t>1. Ps 118: </a:t>
            </a:r>
            <a:r>
              <a:rPr lang="de-DE" sz="2000" dirty="0" smtClean="0">
                <a:solidFill>
                  <a:srgbClr val="7030A0"/>
                </a:solidFill>
              </a:rPr>
              <a:t>Danket</a:t>
            </a:r>
            <a:r>
              <a:rPr lang="de-DE" sz="2000" dirty="0" smtClean="0"/>
              <a:t>! </a:t>
            </a:r>
            <a:r>
              <a:rPr lang="de-DE" sz="2000" dirty="0">
                <a:solidFill>
                  <a:schemeClr val="tx1"/>
                </a:solidFill>
              </a:rPr>
              <a:t>Aufruf zum Loben</a:t>
            </a:r>
            <a:r>
              <a:rPr lang="de-DE" sz="2000" dirty="0"/>
              <a:t>. </a:t>
            </a:r>
            <a:r>
              <a:rPr lang="de-DE" sz="2000" dirty="0">
                <a:solidFill>
                  <a:srgbClr val="7030A0"/>
                </a:solidFill>
              </a:rPr>
              <a:t>Denn Jahwe ist gut.</a:t>
            </a:r>
            <a:endParaRPr lang="de-CH" sz="2000" dirty="0">
              <a:solidFill>
                <a:srgbClr val="7030A0"/>
              </a:solidFill>
            </a:endParaRPr>
          </a:p>
          <a:p>
            <a:pPr lvl="1"/>
            <a:r>
              <a:rPr lang="de-DE" sz="2000" dirty="0">
                <a:solidFill>
                  <a:srgbClr val="C00000"/>
                </a:solidFill>
              </a:rPr>
              <a:t>2. </a:t>
            </a:r>
            <a:r>
              <a:rPr lang="de-DE" sz="2000" dirty="0" smtClean="0">
                <a:solidFill>
                  <a:srgbClr val="C00000"/>
                </a:solidFill>
              </a:rPr>
              <a:t>Ps </a:t>
            </a:r>
            <a:r>
              <a:rPr lang="de-DE" sz="2000" dirty="0">
                <a:solidFill>
                  <a:srgbClr val="C00000"/>
                </a:solidFill>
              </a:rPr>
              <a:t>119: </a:t>
            </a:r>
            <a:r>
              <a:rPr lang="de-DE" sz="2000" u="sng" dirty="0">
                <a:solidFill>
                  <a:srgbClr val="C00000"/>
                </a:solidFill>
              </a:rPr>
              <a:t>Zentrum</a:t>
            </a:r>
            <a:r>
              <a:rPr lang="de-DE" sz="2000" dirty="0">
                <a:solidFill>
                  <a:srgbClr val="C00000"/>
                </a:solidFill>
              </a:rPr>
              <a:t>: Das Gesetz Gottes steht im Zentrum des Handelns Gottes! </a:t>
            </a:r>
            <a:endParaRPr lang="de-CH" sz="2000" dirty="0">
              <a:solidFill>
                <a:srgbClr val="C00000"/>
              </a:solidFill>
            </a:endParaRPr>
          </a:p>
          <a:p>
            <a:pPr lvl="1"/>
            <a:r>
              <a:rPr lang="de-DE" sz="2000" dirty="0">
                <a:solidFill>
                  <a:srgbClr val="C00000"/>
                </a:solidFill>
              </a:rPr>
              <a:t>3. </a:t>
            </a:r>
            <a:r>
              <a:rPr lang="de-DE" sz="2000" dirty="0" smtClean="0">
                <a:solidFill>
                  <a:srgbClr val="C00000"/>
                </a:solidFill>
              </a:rPr>
              <a:t>Ps </a:t>
            </a:r>
            <a:r>
              <a:rPr lang="de-DE" sz="2000" dirty="0">
                <a:solidFill>
                  <a:srgbClr val="C00000"/>
                </a:solidFill>
              </a:rPr>
              <a:t>120-134: </a:t>
            </a:r>
            <a:r>
              <a:rPr lang="de-DE" sz="2000" dirty="0" smtClean="0">
                <a:solidFill>
                  <a:srgbClr val="C00000"/>
                </a:solidFill>
              </a:rPr>
              <a:t>Wallfahrts-Ps; </a:t>
            </a:r>
            <a:r>
              <a:rPr lang="de-DE" sz="2000" u="sng" dirty="0" smtClean="0">
                <a:solidFill>
                  <a:srgbClr val="C00000"/>
                </a:solidFill>
              </a:rPr>
              <a:t>Zentrum</a:t>
            </a:r>
            <a:r>
              <a:rPr lang="de-DE" sz="2000" dirty="0" smtClean="0">
                <a:solidFill>
                  <a:srgbClr val="C00000"/>
                </a:solidFill>
              </a:rPr>
              <a:t>: einziger </a:t>
            </a:r>
            <a:r>
              <a:rPr lang="de-DE" sz="2000" dirty="0" err="1">
                <a:solidFill>
                  <a:srgbClr val="C00000"/>
                </a:solidFill>
              </a:rPr>
              <a:t>Solomo</a:t>
            </a:r>
            <a:r>
              <a:rPr lang="de-DE" sz="2000" dirty="0">
                <a:solidFill>
                  <a:srgbClr val="C00000"/>
                </a:solidFill>
              </a:rPr>
              <a:t>-Ps </a:t>
            </a:r>
            <a:r>
              <a:rPr lang="de-DE" sz="2000" dirty="0" smtClean="0">
                <a:solidFill>
                  <a:srgbClr val="C00000"/>
                </a:solidFill>
              </a:rPr>
              <a:t>in </a:t>
            </a:r>
            <a:r>
              <a:rPr lang="de-DE" sz="2000" dirty="0">
                <a:solidFill>
                  <a:srgbClr val="C00000"/>
                </a:solidFill>
              </a:rPr>
              <a:t>Buch </a:t>
            </a:r>
            <a:r>
              <a:rPr lang="de-DE" sz="2000" dirty="0" smtClean="0">
                <a:solidFill>
                  <a:srgbClr val="C00000"/>
                </a:solidFill>
              </a:rPr>
              <a:t>V. Ps 127</a:t>
            </a:r>
            <a:endParaRPr lang="de-CH" sz="2000" dirty="0">
              <a:solidFill>
                <a:srgbClr val="C00000"/>
              </a:solidFill>
            </a:endParaRPr>
          </a:p>
          <a:p>
            <a:pPr lvl="1"/>
            <a:r>
              <a:rPr lang="de-DE" sz="2000" dirty="0"/>
              <a:t>4. </a:t>
            </a:r>
            <a:r>
              <a:rPr lang="de-DE" sz="2000" dirty="0" smtClean="0"/>
              <a:t>Ps </a:t>
            </a:r>
            <a:r>
              <a:rPr lang="de-DE" sz="2000" dirty="0"/>
              <a:t>135-136: Halleluja bzw. </a:t>
            </a:r>
            <a:r>
              <a:rPr lang="de-DE" sz="2000" dirty="0" smtClean="0">
                <a:solidFill>
                  <a:srgbClr val="7030A0"/>
                </a:solidFill>
              </a:rPr>
              <a:t>Danket</a:t>
            </a:r>
            <a:r>
              <a:rPr lang="de-DE" sz="2000" dirty="0" smtClean="0"/>
              <a:t>! </a:t>
            </a:r>
            <a:r>
              <a:rPr lang="de-DE" sz="2000" dirty="0"/>
              <a:t>Aufruf zum Loben. </a:t>
            </a:r>
            <a:r>
              <a:rPr lang="de-DE" sz="2000" dirty="0">
                <a:solidFill>
                  <a:srgbClr val="7030A0"/>
                </a:solidFill>
              </a:rPr>
              <a:t>Denn Jahwe ist gut.</a:t>
            </a:r>
            <a:endParaRPr lang="de-CH" sz="2000" dirty="0">
              <a:solidFill>
                <a:srgbClr val="7030A0"/>
              </a:solidFill>
            </a:endParaRPr>
          </a:p>
          <a:p>
            <a:r>
              <a:rPr lang="de-DE" sz="2800" i="1" dirty="0"/>
              <a:t>C: Ps. </a:t>
            </a:r>
            <a:r>
              <a:rPr lang="de-DE" sz="2800" i="1" dirty="0" smtClean="0"/>
              <a:t>137-150</a:t>
            </a:r>
            <a:r>
              <a:rPr lang="de-DE" sz="2800" i="1" dirty="0"/>
              <a:t>:</a:t>
            </a:r>
            <a:endParaRPr lang="de-CH" sz="2800" i="1" dirty="0"/>
          </a:p>
          <a:p>
            <a:pPr lvl="1"/>
            <a:r>
              <a:rPr lang="de-DE" sz="2000" dirty="0"/>
              <a:t>1. </a:t>
            </a:r>
            <a:r>
              <a:rPr lang="de-DE" sz="2000" dirty="0" smtClean="0"/>
              <a:t>Ps </a:t>
            </a:r>
            <a:r>
              <a:rPr lang="de-DE" sz="2000" dirty="0"/>
              <a:t>137: </a:t>
            </a:r>
            <a:r>
              <a:rPr lang="de-DE" sz="2000" dirty="0">
                <a:solidFill>
                  <a:srgbClr val="0000FF"/>
                </a:solidFill>
              </a:rPr>
              <a:t>Blickpunkt Exil.</a:t>
            </a:r>
            <a:r>
              <a:rPr lang="de-DE" sz="2000" dirty="0"/>
              <a:t> (Aber kein Aufruf zum Lob). </a:t>
            </a:r>
            <a:endParaRPr lang="de-CH" sz="2000" dirty="0"/>
          </a:p>
          <a:p>
            <a:pPr lvl="1"/>
            <a:r>
              <a:rPr lang="de-DE" sz="2000" dirty="0">
                <a:solidFill>
                  <a:srgbClr val="0070C0"/>
                </a:solidFill>
              </a:rPr>
              <a:t>2. </a:t>
            </a:r>
            <a:r>
              <a:rPr lang="de-DE" sz="2000" dirty="0" err="1">
                <a:solidFill>
                  <a:srgbClr val="0070C0"/>
                </a:solidFill>
              </a:rPr>
              <a:t>Davidps</a:t>
            </a:r>
            <a:r>
              <a:rPr lang="de-DE" sz="2000" dirty="0">
                <a:solidFill>
                  <a:srgbClr val="0070C0"/>
                </a:solidFill>
              </a:rPr>
              <a:t>. 138-145</a:t>
            </a:r>
            <a:r>
              <a:rPr lang="de-DE" sz="2000" dirty="0"/>
              <a:t>.</a:t>
            </a:r>
            <a:endParaRPr lang="de-CH" sz="2000" dirty="0"/>
          </a:p>
          <a:p>
            <a:pPr lvl="1"/>
            <a:r>
              <a:rPr lang="de-DE" sz="2000" dirty="0">
                <a:solidFill>
                  <a:srgbClr val="0000FF"/>
                </a:solidFill>
              </a:rPr>
              <a:t>3. Halleluja-Ps. 146-149 (Mit Abschluss des Psalters: Ps 150).</a:t>
            </a:r>
            <a:r>
              <a:rPr lang="de-DE" sz="2000" dirty="0"/>
              <a:t> </a:t>
            </a: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217896923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/>
          <a:lstStyle/>
          <a:p>
            <a:r>
              <a:rPr lang="de-DE" dirty="0" smtClean="0"/>
              <a:t>Fünftes Buch: 107-150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936104"/>
            <a:ext cx="9144000" cy="6093296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>
                <a:solidFill>
                  <a:srgbClr val="0000FF"/>
                </a:solidFill>
              </a:rPr>
              <a:t>107</a:t>
            </a:r>
            <a:r>
              <a:rPr lang="de-DE" sz="2400" dirty="0"/>
              <a:t>: </a:t>
            </a:r>
            <a:r>
              <a:rPr lang="de-DE" sz="2400" dirty="0">
                <a:solidFill>
                  <a:srgbClr val="0000FF"/>
                </a:solidFill>
              </a:rPr>
              <a:t>Einleitungspsalm</a:t>
            </a:r>
            <a:r>
              <a:rPr lang="de-DE" sz="2400" i="1" dirty="0"/>
              <a:t> </a:t>
            </a:r>
            <a:r>
              <a:rPr lang="de-DE" sz="2400" dirty="0" smtClean="0"/>
              <a:t>(„</a:t>
            </a:r>
            <a:r>
              <a:rPr lang="de-DE" sz="2400" i="1" dirty="0" smtClean="0"/>
              <a:t>Danket“)</a:t>
            </a:r>
            <a:endParaRPr lang="de-DE" sz="2400" dirty="0" smtClean="0"/>
          </a:p>
          <a:p>
            <a:r>
              <a:rPr lang="de-DE" sz="2400" dirty="0" smtClean="0">
                <a:solidFill>
                  <a:srgbClr val="0070C0"/>
                </a:solidFill>
              </a:rPr>
              <a:t>108-110</a:t>
            </a:r>
            <a:r>
              <a:rPr lang="de-DE" sz="2400" dirty="0">
                <a:solidFill>
                  <a:srgbClr val="0070C0"/>
                </a:solidFill>
              </a:rPr>
              <a:t>: </a:t>
            </a:r>
            <a:r>
              <a:rPr lang="de-DE" sz="2400" dirty="0" smtClean="0">
                <a:solidFill>
                  <a:srgbClr val="0070C0"/>
                </a:solidFill>
              </a:rPr>
              <a:t>3 </a:t>
            </a:r>
            <a:r>
              <a:rPr lang="de-DE" sz="2400" u="sng" dirty="0" smtClean="0">
                <a:solidFill>
                  <a:srgbClr val="0070C0"/>
                </a:solidFill>
              </a:rPr>
              <a:t>David</a:t>
            </a:r>
            <a:r>
              <a:rPr lang="de-DE" sz="2400" dirty="0" smtClean="0">
                <a:solidFill>
                  <a:srgbClr val="0070C0"/>
                </a:solidFill>
              </a:rPr>
              <a:t>psalmen </a:t>
            </a:r>
            <a:endParaRPr lang="de-CH" sz="2400" dirty="0">
              <a:solidFill>
                <a:srgbClr val="0070C0"/>
              </a:solidFill>
            </a:endParaRPr>
          </a:p>
          <a:p>
            <a:r>
              <a:rPr lang="de-DE" sz="2400" dirty="0" smtClean="0">
                <a:solidFill>
                  <a:srgbClr val="0070C0"/>
                </a:solidFill>
              </a:rPr>
              <a:t>111-118</a:t>
            </a:r>
            <a:r>
              <a:rPr lang="de-DE" sz="2400" dirty="0">
                <a:solidFill>
                  <a:srgbClr val="0070C0"/>
                </a:solidFill>
              </a:rPr>
              <a:t>: </a:t>
            </a:r>
            <a:r>
              <a:rPr lang="de-DE" sz="2400" dirty="0" smtClean="0">
                <a:solidFill>
                  <a:srgbClr val="0070C0"/>
                </a:solidFill>
              </a:rPr>
              <a:t>8 unbenannte Ps </a:t>
            </a:r>
            <a:r>
              <a:rPr lang="de-DE" sz="2000" dirty="0" smtClean="0"/>
              <a:t>(</a:t>
            </a:r>
            <a:r>
              <a:rPr lang="de-DE" sz="2000" u="sng" dirty="0" smtClean="0"/>
              <a:t>Doppel-Alphabet-Ps</a:t>
            </a:r>
            <a:r>
              <a:rPr lang="de-DE" sz="2000" dirty="0" smtClean="0"/>
              <a:t> </a:t>
            </a:r>
            <a:r>
              <a:rPr lang="de-DE" sz="2000" u="sng" dirty="0" smtClean="0"/>
              <a:t>111/112 </a:t>
            </a:r>
            <a:r>
              <a:rPr lang="de-DE" sz="2000" dirty="0" smtClean="0"/>
              <a:t>= </a:t>
            </a:r>
            <a:r>
              <a:rPr lang="de-DE" sz="2000" dirty="0" smtClean="0">
                <a:solidFill>
                  <a:srgbClr val="FF3F3F"/>
                </a:solidFill>
              </a:rPr>
              <a:t>Hinführung </a:t>
            </a:r>
            <a:r>
              <a:rPr lang="de-DE" sz="2000" dirty="0">
                <a:solidFill>
                  <a:srgbClr val="FF3F3F"/>
                </a:solidFill>
              </a:rPr>
              <a:t>zum </a:t>
            </a:r>
            <a:r>
              <a:rPr lang="de-DE" sz="2000" dirty="0" smtClean="0">
                <a:solidFill>
                  <a:srgbClr val="FF3F3F"/>
                </a:solidFill>
              </a:rPr>
              <a:t>„</a:t>
            </a:r>
            <a:r>
              <a:rPr lang="de-DE" sz="2000" i="1" dirty="0" err="1" smtClean="0">
                <a:solidFill>
                  <a:srgbClr val="FF3F3F"/>
                </a:solidFill>
              </a:rPr>
              <a:t>Hall</a:t>
            </a:r>
            <a:r>
              <a:rPr lang="de-DE" sz="2000" i="1" u="sng" dirty="0" err="1" smtClean="0">
                <a:solidFill>
                  <a:srgbClr val="FF3F3F"/>
                </a:solidFill>
              </a:rPr>
              <a:t>e</a:t>
            </a:r>
            <a:r>
              <a:rPr lang="de-DE" sz="2000" i="1" dirty="0" err="1" smtClean="0">
                <a:solidFill>
                  <a:srgbClr val="FF3F3F"/>
                </a:solidFill>
              </a:rPr>
              <a:t>l</a:t>
            </a:r>
            <a:r>
              <a:rPr lang="de-DE" sz="2000" dirty="0" smtClean="0">
                <a:solidFill>
                  <a:srgbClr val="FF3F3F"/>
                </a:solidFill>
              </a:rPr>
              <a:t>“ 113-118</a:t>
            </a:r>
            <a:r>
              <a:rPr lang="de-DE" sz="2000" dirty="0"/>
              <a:t> </a:t>
            </a:r>
            <a:r>
              <a:rPr lang="de-DE" sz="2000" dirty="0" smtClean="0"/>
              <a:t>mit dem </a:t>
            </a:r>
            <a:r>
              <a:rPr lang="de-DE" sz="2000" dirty="0" smtClean="0">
                <a:solidFill>
                  <a:srgbClr val="0070C0"/>
                </a:solidFill>
              </a:rPr>
              <a:t>„</a:t>
            </a:r>
            <a:r>
              <a:rPr lang="de-DE" sz="2000" i="1" dirty="0" smtClean="0">
                <a:solidFill>
                  <a:srgbClr val="0070C0"/>
                </a:solidFill>
              </a:rPr>
              <a:t>Danket</a:t>
            </a:r>
            <a:r>
              <a:rPr lang="de-DE" sz="2000" dirty="0" smtClean="0">
                <a:solidFill>
                  <a:srgbClr val="0070C0"/>
                </a:solidFill>
              </a:rPr>
              <a:t>“-Ps  118 </a:t>
            </a:r>
            <a:r>
              <a:rPr lang="de-DE" sz="2000" dirty="0" smtClean="0"/>
              <a:t>endet; Ps 118 führt hin zu: )</a:t>
            </a:r>
            <a:endParaRPr lang="de-CH" sz="2000" dirty="0"/>
          </a:p>
          <a:p>
            <a:r>
              <a:rPr lang="de-DE" sz="2400" dirty="0" smtClean="0">
                <a:solidFill>
                  <a:srgbClr val="C00000"/>
                </a:solidFill>
              </a:rPr>
              <a:t>   119</a:t>
            </a:r>
            <a:r>
              <a:rPr lang="de-DE" sz="2400" dirty="0">
                <a:solidFill>
                  <a:srgbClr val="C00000"/>
                </a:solidFill>
              </a:rPr>
              <a:t>: </a:t>
            </a:r>
            <a:r>
              <a:rPr lang="de-DE" sz="2400" u="sng" dirty="0" smtClean="0">
                <a:solidFill>
                  <a:srgbClr val="C00000"/>
                </a:solidFill>
              </a:rPr>
              <a:t>Langer </a:t>
            </a:r>
            <a:r>
              <a:rPr lang="de-DE" sz="2400" u="sng" dirty="0" err="1" smtClean="0">
                <a:solidFill>
                  <a:srgbClr val="C00000"/>
                </a:solidFill>
              </a:rPr>
              <a:t>alphabet</a:t>
            </a:r>
            <a:r>
              <a:rPr lang="de-DE" sz="2400" u="sng" dirty="0" smtClean="0">
                <a:solidFill>
                  <a:srgbClr val="C00000"/>
                </a:solidFill>
              </a:rPr>
              <a:t>. Ps </a:t>
            </a:r>
            <a:r>
              <a:rPr lang="de-DE" sz="2400" dirty="0" smtClean="0">
                <a:solidFill>
                  <a:srgbClr val="C00000"/>
                </a:solidFill>
              </a:rPr>
              <a:t>über </a:t>
            </a:r>
            <a:r>
              <a:rPr lang="de-DE" sz="2400" dirty="0">
                <a:solidFill>
                  <a:srgbClr val="C00000"/>
                </a:solidFill>
              </a:rPr>
              <a:t>das Wort Gottes</a:t>
            </a:r>
            <a:r>
              <a:rPr lang="de-DE" sz="2400" dirty="0"/>
              <a:t>, </a:t>
            </a:r>
            <a:r>
              <a:rPr lang="de-DE" sz="2400" dirty="0" smtClean="0">
                <a:solidFill>
                  <a:srgbClr val="C00000"/>
                </a:solidFill>
              </a:rPr>
              <a:t>= </a:t>
            </a:r>
            <a:r>
              <a:rPr lang="de-DE" sz="2400" u="sng" dirty="0" smtClean="0">
                <a:solidFill>
                  <a:srgbClr val="C00000"/>
                </a:solidFill>
              </a:rPr>
              <a:t>Zentrum</a:t>
            </a:r>
            <a:r>
              <a:rPr lang="de-DE" sz="2400" dirty="0" smtClean="0">
                <a:solidFill>
                  <a:srgbClr val="C00000"/>
                </a:solidFill>
              </a:rPr>
              <a:t> v. Buch </a:t>
            </a:r>
            <a:r>
              <a:rPr lang="de-DE" sz="2400" dirty="0">
                <a:solidFill>
                  <a:srgbClr val="C00000"/>
                </a:solidFill>
              </a:rPr>
              <a:t>V </a:t>
            </a:r>
            <a:endParaRPr lang="de-CH" sz="2400" dirty="0">
              <a:solidFill>
                <a:srgbClr val="C00000"/>
              </a:solidFill>
            </a:endParaRPr>
          </a:p>
          <a:p>
            <a:r>
              <a:rPr lang="de-DE" sz="2400" dirty="0" smtClean="0">
                <a:solidFill>
                  <a:srgbClr val="C00000"/>
                </a:solidFill>
              </a:rPr>
              <a:t>   120-134</a:t>
            </a:r>
            <a:r>
              <a:rPr lang="de-DE" sz="2400" dirty="0">
                <a:solidFill>
                  <a:srgbClr val="C00000"/>
                </a:solidFill>
              </a:rPr>
              <a:t>: 15 </a:t>
            </a:r>
            <a:r>
              <a:rPr lang="de-DE" sz="2400" dirty="0" smtClean="0">
                <a:solidFill>
                  <a:srgbClr val="C00000"/>
                </a:solidFill>
              </a:rPr>
              <a:t>Wallfahrts-Ps/Stufenlieder (</a:t>
            </a:r>
            <a:r>
              <a:rPr lang="de-DE" sz="2400" u="sng" dirty="0" smtClean="0">
                <a:solidFill>
                  <a:srgbClr val="C00000"/>
                </a:solidFill>
              </a:rPr>
              <a:t>Zentrum</a:t>
            </a:r>
            <a:r>
              <a:rPr lang="de-DE" sz="2400" dirty="0" smtClean="0">
                <a:solidFill>
                  <a:srgbClr val="C00000"/>
                </a:solidFill>
              </a:rPr>
              <a:t>: </a:t>
            </a:r>
            <a:r>
              <a:rPr lang="de-DE" sz="2400" u="sng" dirty="0" smtClean="0">
                <a:solidFill>
                  <a:srgbClr val="C00000"/>
                </a:solidFill>
              </a:rPr>
              <a:t>Salomo</a:t>
            </a:r>
            <a:r>
              <a:rPr lang="de-DE" sz="2400" dirty="0" smtClean="0">
                <a:solidFill>
                  <a:srgbClr val="C00000"/>
                </a:solidFill>
              </a:rPr>
              <a:t>-Ps 127)</a:t>
            </a:r>
            <a:endParaRPr lang="de-CH" sz="2400" dirty="0">
              <a:solidFill>
                <a:srgbClr val="C00000"/>
              </a:solidFill>
            </a:endParaRPr>
          </a:p>
          <a:p>
            <a:r>
              <a:rPr lang="de-DE" sz="2400" dirty="0" smtClean="0">
                <a:solidFill>
                  <a:srgbClr val="0070C0"/>
                </a:solidFill>
              </a:rPr>
              <a:t>135-137</a:t>
            </a:r>
            <a:r>
              <a:rPr lang="de-DE" sz="2400" dirty="0">
                <a:solidFill>
                  <a:srgbClr val="0070C0"/>
                </a:solidFill>
              </a:rPr>
              <a:t>: </a:t>
            </a:r>
            <a:r>
              <a:rPr lang="de-DE" sz="2400" dirty="0" smtClean="0">
                <a:solidFill>
                  <a:srgbClr val="0070C0"/>
                </a:solidFill>
              </a:rPr>
              <a:t>3 unbenannte Ps </a:t>
            </a:r>
            <a:r>
              <a:rPr lang="de-DE" sz="2000" dirty="0" smtClean="0"/>
              <a:t>(mit d. </a:t>
            </a:r>
            <a:r>
              <a:rPr lang="de-DE" sz="2000" dirty="0">
                <a:solidFill>
                  <a:srgbClr val="0070C0"/>
                </a:solidFill>
              </a:rPr>
              <a:t>„</a:t>
            </a:r>
            <a:r>
              <a:rPr lang="de-DE" sz="2000" i="1" dirty="0">
                <a:solidFill>
                  <a:srgbClr val="0070C0"/>
                </a:solidFill>
              </a:rPr>
              <a:t>Danket</a:t>
            </a:r>
            <a:r>
              <a:rPr lang="de-DE" sz="2000" dirty="0">
                <a:solidFill>
                  <a:srgbClr val="0070C0"/>
                </a:solidFill>
              </a:rPr>
              <a:t>“-Ps </a:t>
            </a:r>
            <a:r>
              <a:rPr lang="de-DE" sz="2000" dirty="0" smtClean="0">
                <a:solidFill>
                  <a:srgbClr val="0070C0"/>
                </a:solidFill>
              </a:rPr>
              <a:t>136</a:t>
            </a:r>
            <a:r>
              <a:rPr lang="de-DE" sz="2000" dirty="0"/>
              <a:t>) </a:t>
            </a:r>
            <a:endParaRPr lang="de-CH" sz="2000" dirty="0">
              <a:solidFill>
                <a:srgbClr val="0070C0"/>
              </a:solidFill>
            </a:endParaRPr>
          </a:p>
          <a:p>
            <a:r>
              <a:rPr lang="de-DE" sz="2400" dirty="0" smtClean="0">
                <a:solidFill>
                  <a:srgbClr val="0070C0"/>
                </a:solidFill>
              </a:rPr>
              <a:t>138-145</a:t>
            </a:r>
            <a:r>
              <a:rPr lang="de-DE" sz="2400" dirty="0">
                <a:solidFill>
                  <a:srgbClr val="0070C0"/>
                </a:solidFill>
              </a:rPr>
              <a:t>: </a:t>
            </a:r>
            <a:r>
              <a:rPr lang="de-DE" sz="2400" dirty="0" smtClean="0">
                <a:solidFill>
                  <a:srgbClr val="0070C0"/>
                </a:solidFill>
              </a:rPr>
              <a:t>8 </a:t>
            </a:r>
            <a:r>
              <a:rPr lang="de-DE" sz="2400" u="sng" dirty="0" smtClean="0">
                <a:solidFill>
                  <a:srgbClr val="0070C0"/>
                </a:solidFill>
              </a:rPr>
              <a:t>David</a:t>
            </a:r>
            <a:r>
              <a:rPr lang="de-DE" sz="2400" dirty="0" smtClean="0">
                <a:solidFill>
                  <a:srgbClr val="0070C0"/>
                </a:solidFill>
              </a:rPr>
              <a:t>psalmen </a:t>
            </a:r>
            <a:r>
              <a:rPr lang="de-DE" sz="2000" dirty="0" smtClean="0"/>
              <a:t>(</a:t>
            </a:r>
            <a:r>
              <a:rPr lang="de-DE" sz="2000" u="sng" dirty="0" err="1" smtClean="0"/>
              <a:t>alphabet</a:t>
            </a:r>
            <a:r>
              <a:rPr lang="de-DE" sz="2000" dirty="0" smtClean="0"/>
              <a:t>. </a:t>
            </a:r>
            <a:r>
              <a:rPr lang="de-DE" sz="2000" u="sng" dirty="0" smtClean="0"/>
              <a:t>Ps </a:t>
            </a:r>
            <a:r>
              <a:rPr lang="de-DE" sz="2000" u="sng" dirty="0"/>
              <a:t>145 </a:t>
            </a:r>
            <a:r>
              <a:rPr lang="de-DE" sz="2000" dirty="0" smtClean="0"/>
              <a:t>=</a:t>
            </a:r>
            <a:r>
              <a:rPr lang="de-DE" sz="2000" dirty="0" smtClean="0">
                <a:solidFill>
                  <a:srgbClr val="FF3F3F"/>
                </a:solidFill>
              </a:rPr>
              <a:t>Hinführung z </a:t>
            </a:r>
            <a:r>
              <a:rPr lang="de-DE" sz="2000" dirty="0">
                <a:solidFill>
                  <a:srgbClr val="FF3F3F"/>
                </a:solidFill>
              </a:rPr>
              <a:t>kleinen </a:t>
            </a:r>
            <a:r>
              <a:rPr lang="de-DE" sz="2000" i="1" dirty="0" err="1">
                <a:solidFill>
                  <a:srgbClr val="FF3F3F"/>
                </a:solidFill>
              </a:rPr>
              <a:t>Hall</a:t>
            </a:r>
            <a:r>
              <a:rPr lang="de-DE" sz="2000" i="1" u="sng" dirty="0" err="1">
                <a:solidFill>
                  <a:srgbClr val="FF3F3F"/>
                </a:solidFill>
              </a:rPr>
              <a:t>e</a:t>
            </a:r>
            <a:r>
              <a:rPr lang="de-DE" sz="2000" i="1" dirty="0" err="1">
                <a:solidFill>
                  <a:srgbClr val="FF3F3F"/>
                </a:solidFill>
              </a:rPr>
              <a:t>l</a:t>
            </a:r>
            <a:r>
              <a:rPr lang="de-DE" sz="2000" dirty="0"/>
              <a:t>)</a:t>
            </a:r>
            <a:endParaRPr lang="de-CH" sz="2000" dirty="0"/>
          </a:p>
          <a:p>
            <a:pPr marL="0" indent="0">
              <a:buNone/>
            </a:pPr>
            <a:r>
              <a:rPr lang="de-DE" sz="2400" dirty="0" smtClean="0">
                <a:solidFill>
                  <a:srgbClr val="0000FF"/>
                </a:solidFill>
              </a:rPr>
              <a:t>146-150</a:t>
            </a:r>
            <a:r>
              <a:rPr lang="de-DE" sz="2400" dirty="0"/>
              <a:t>: </a:t>
            </a:r>
            <a:r>
              <a:rPr lang="de-DE" sz="2400" dirty="0" smtClean="0">
                <a:solidFill>
                  <a:srgbClr val="0000FF"/>
                </a:solidFill>
              </a:rPr>
              <a:t>Schlusspsalmen</a:t>
            </a:r>
            <a:r>
              <a:rPr lang="de-DE" sz="2400" dirty="0" smtClean="0"/>
              <a:t> „kleines </a:t>
            </a:r>
            <a:r>
              <a:rPr lang="de-DE" sz="2400" i="1" dirty="0" err="1" smtClean="0"/>
              <a:t>Hall</a:t>
            </a:r>
            <a:r>
              <a:rPr lang="de-DE" sz="2400" i="1" u="sng" dirty="0" err="1" smtClean="0"/>
              <a:t>e</a:t>
            </a:r>
            <a:r>
              <a:rPr lang="de-DE" sz="2400" i="1" dirty="0" err="1" smtClean="0"/>
              <a:t>l</a:t>
            </a:r>
            <a:r>
              <a:rPr lang="de-DE" sz="2400" i="1" dirty="0" smtClean="0"/>
              <a:t>“ </a:t>
            </a:r>
            <a:r>
              <a:rPr lang="de-DE" sz="2400" dirty="0" smtClean="0"/>
              <a:t>(5 </a:t>
            </a:r>
            <a:r>
              <a:rPr lang="de-DE" sz="2400" dirty="0"/>
              <a:t>unbenannte </a:t>
            </a:r>
            <a:r>
              <a:rPr lang="de-DE" sz="2400" i="1" dirty="0" err="1" smtClean="0"/>
              <a:t>Hallelu</a:t>
            </a:r>
            <a:r>
              <a:rPr lang="de-DE" sz="2400" i="1" dirty="0" smtClean="0"/>
              <a:t>-</a:t>
            </a:r>
            <a:r>
              <a:rPr lang="de-DE" sz="2400" i="1" dirty="0" err="1" smtClean="0"/>
              <a:t>Jah</a:t>
            </a:r>
            <a:r>
              <a:rPr lang="de-DE" sz="2400" dirty="0" smtClean="0"/>
              <a:t>-Ps) </a:t>
            </a:r>
          </a:p>
          <a:p>
            <a:pPr marL="0" indent="0">
              <a:buNone/>
            </a:pPr>
            <a:r>
              <a:rPr lang="de-DE" sz="2400" b="0" dirty="0">
                <a:solidFill>
                  <a:srgbClr val="0000FF"/>
                </a:solidFill>
              </a:rPr>
              <a:t>	</a:t>
            </a:r>
            <a:r>
              <a:rPr lang="de-DE" sz="2400" b="0" dirty="0" smtClean="0">
                <a:solidFill>
                  <a:srgbClr val="0000FF"/>
                </a:solidFill>
              </a:rPr>
              <a:t>= Abschluss und Höhepunkt des Psalters</a:t>
            </a:r>
            <a:endParaRPr lang="de-CH" sz="2400" b="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Anordnung: 	</a:t>
            </a:r>
            <a:r>
              <a:rPr lang="de-DE" sz="2400" dirty="0" smtClean="0">
                <a:solidFill>
                  <a:srgbClr val="0000FF"/>
                </a:solidFill>
              </a:rPr>
              <a:t>1 </a:t>
            </a:r>
            <a:r>
              <a:rPr lang="de-DE" sz="2400" dirty="0"/>
              <a:t>+ </a:t>
            </a:r>
            <a:r>
              <a:rPr lang="de-DE" sz="2400" dirty="0" smtClean="0"/>
              <a:t>   </a:t>
            </a:r>
            <a:r>
              <a:rPr lang="de-DE" sz="2400" dirty="0" smtClean="0">
                <a:solidFill>
                  <a:srgbClr val="0070C0"/>
                </a:solidFill>
              </a:rPr>
              <a:t>11 </a:t>
            </a:r>
            <a:r>
              <a:rPr lang="de-DE" sz="2400" dirty="0">
                <a:solidFill>
                  <a:srgbClr val="0070C0"/>
                </a:solidFill>
              </a:rPr>
              <a:t>(3 + 8</a:t>
            </a:r>
            <a:r>
              <a:rPr lang="de-DE" sz="2400" dirty="0"/>
              <a:t>) +  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C00000"/>
                </a:solidFill>
              </a:rPr>
              <a:t>1 </a:t>
            </a:r>
            <a:r>
              <a:rPr lang="de-DE" sz="2400" dirty="0">
                <a:solidFill>
                  <a:srgbClr val="C00000"/>
                </a:solidFill>
              </a:rPr>
              <a:t>+ 15 </a:t>
            </a:r>
            <a:r>
              <a:rPr lang="de-DE" sz="2400" dirty="0" smtClean="0">
                <a:solidFill>
                  <a:srgbClr val="C00000"/>
                </a:solidFill>
              </a:rPr>
              <a:t>   </a:t>
            </a:r>
            <a:r>
              <a:rPr lang="de-DE" sz="2400" dirty="0" smtClean="0"/>
              <a:t>+ </a:t>
            </a:r>
            <a:r>
              <a:rPr lang="de-DE" sz="2400" dirty="0">
                <a:solidFill>
                  <a:srgbClr val="0070C0"/>
                </a:solidFill>
              </a:rPr>
              <a:t>11 (3 + 8) </a:t>
            </a:r>
            <a:r>
              <a:rPr lang="de-DE" sz="2400" dirty="0" smtClean="0">
                <a:solidFill>
                  <a:srgbClr val="0070C0"/>
                </a:solidFill>
              </a:rPr>
              <a:t>   </a:t>
            </a:r>
            <a:r>
              <a:rPr lang="de-DE" sz="2400" dirty="0" smtClean="0"/>
              <a:t>+ </a:t>
            </a:r>
            <a:r>
              <a:rPr lang="de-DE" sz="2400" dirty="0">
                <a:solidFill>
                  <a:srgbClr val="0000FF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1797920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Fünftes Buch: 107-150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Buch V: Die </a:t>
            </a:r>
            <a:r>
              <a:rPr lang="de-DE" dirty="0"/>
              <a:t>Situation des Volkes nach der Rückkehr aus dem </a:t>
            </a:r>
            <a:r>
              <a:rPr lang="de-DE" dirty="0" smtClean="0"/>
              <a:t>Exil. </a:t>
            </a:r>
            <a:r>
              <a:rPr lang="de-DE" b="0" dirty="0" smtClean="0"/>
              <a:t>= Antwort </a:t>
            </a:r>
            <a:r>
              <a:rPr lang="de-DE" b="0" dirty="0"/>
              <a:t>auf Buch IV, wo sich vor allem die Situation des Volkes während des Exils </a:t>
            </a:r>
            <a:r>
              <a:rPr lang="de-DE" b="0" dirty="0" smtClean="0"/>
              <a:t>widerspiegelte</a:t>
            </a:r>
          </a:p>
          <a:p>
            <a:r>
              <a:rPr lang="de-DE" b="0" dirty="0" smtClean="0"/>
              <a:t>Brücke: 106,47 → 107,3</a:t>
            </a:r>
          </a:p>
          <a:p>
            <a:r>
              <a:rPr lang="de-DE" dirty="0"/>
              <a:t>Beginn (107): Aufruf an die zurückgekehrten Exilanten, die Frommen; sie sollen Gott loben. </a:t>
            </a:r>
          </a:p>
          <a:p>
            <a:r>
              <a:rPr lang="de-DE" dirty="0"/>
              <a:t>Ende (149): Gericht über die Völker durch die Frommen, </a:t>
            </a:r>
          </a:p>
          <a:p>
            <a:r>
              <a:rPr lang="de-DE" dirty="0" smtClean="0"/>
              <a:t>Damit </a:t>
            </a:r>
            <a:r>
              <a:rPr lang="de-DE" dirty="0"/>
              <a:t>ist das Reich Gottes zu seinem Ziel gekommen: Der Schöpfer </a:t>
            </a:r>
            <a:r>
              <a:rPr lang="de-DE" dirty="0" smtClean="0"/>
              <a:t>Israels </a:t>
            </a:r>
            <a:r>
              <a:rPr lang="de-DE" dirty="0"/>
              <a:t>ist König (149,2), und die Völker werden gerichtet (149,4-9). </a:t>
            </a:r>
            <a:endParaRPr lang="de-DE" b="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296897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00FF"/>
                </a:solidFill>
              </a:rPr>
              <a:t>1-41: Das  Elend und die Bedrückung des David-Königtums  </a:t>
            </a:r>
            <a:endParaRPr lang="de-DE" b="0" dirty="0">
              <a:solidFill>
                <a:srgbClr val="0000FF"/>
              </a:solidFill>
            </a:endParaRPr>
          </a:p>
          <a:p>
            <a:r>
              <a:rPr lang="de-DE" dirty="0" smtClean="0">
                <a:solidFill>
                  <a:srgbClr val="0000FF"/>
                </a:solidFill>
              </a:rPr>
              <a:t>42-72: Die Ursache für das Elend des David-Königtums: Sünde (des Königs und des Volkes) </a:t>
            </a:r>
          </a:p>
          <a:p>
            <a:r>
              <a:rPr lang="de-DE" dirty="0" smtClean="0">
                <a:solidFill>
                  <a:srgbClr val="0000FF"/>
                </a:solidFill>
              </a:rPr>
              <a:t>73-89: Die Vernichtung des David-Königtums und die Frage nach seiner Wiederherstellung (Warum? Bis wann?) 89,47; 89,50</a:t>
            </a:r>
          </a:p>
          <a:p>
            <a:r>
              <a:rPr lang="de-DE" dirty="0" smtClean="0">
                <a:solidFill>
                  <a:srgbClr val="0000FF"/>
                </a:solidFill>
              </a:rPr>
              <a:t>90-106: Die Erfüllung der Verheißung des David-Königtums im Königtum Jahwehs</a:t>
            </a:r>
          </a:p>
          <a:p>
            <a:r>
              <a:rPr lang="de-DE" dirty="0" smtClean="0">
                <a:solidFill>
                  <a:srgbClr val="0000FF"/>
                </a:solidFill>
              </a:rPr>
              <a:t>107-150: Das Ziel des David-Königtums: Lob Jahwehs unter den Völkern</a:t>
            </a:r>
            <a:endParaRPr lang="de-DE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854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/>
          <a:lstStyle/>
          <a:p>
            <a:r>
              <a:rPr lang="de-DE" dirty="0"/>
              <a:t>Die Frage nach dem </a:t>
            </a:r>
            <a:r>
              <a:rPr lang="de-DE" dirty="0" smtClean="0"/>
              <a:t>David-Königtum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/>
          <a:lstStyle/>
          <a:p>
            <a:r>
              <a:rPr lang="de-DE" i="1" dirty="0" smtClean="0"/>
              <a:t>Buch </a:t>
            </a:r>
            <a:r>
              <a:rPr lang="de-DE" i="1" dirty="0"/>
              <a:t>I</a:t>
            </a:r>
            <a:r>
              <a:rPr lang="de-DE" i="1" dirty="0" smtClean="0"/>
              <a:t>V zeigte: Jahweh</a:t>
            </a:r>
            <a:r>
              <a:rPr lang="de-DE" dirty="0" smtClean="0"/>
              <a:t> </a:t>
            </a:r>
            <a:r>
              <a:rPr lang="de-DE" dirty="0"/>
              <a:t>selbst </a:t>
            </a:r>
            <a:r>
              <a:rPr lang="de-DE" dirty="0" smtClean="0"/>
              <a:t>– universeller </a:t>
            </a:r>
            <a:r>
              <a:rPr lang="de-DE" dirty="0"/>
              <a:t>König </a:t>
            </a:r>
            <a:r>
              <a:rPr lang="de-DE" dirty="0" smtClean="0"/>
              <a:t>(= Antwort </a:t>
            </a:r>
            <a:r>
              <a:rPr lang="de-DE" dirty="0"/>
              <a:t>auf </a:t>
            </a:r>
            <a:r>
              <a:rPr lang="de-DE" dirty="0" smtClean="0"/>
              <a:t>Ps 89,52) </a:t>
            </a:r>
          </a:p>
          <a:p>
            <a:pPr marL="0" indent="0">
              <a:buNone/>
            </a:pPr>
            <a:r>
              <a:rPr lang="de-DE" dirty="0" smtClean="0"/>
              <a:t>→  </a:t>
            </a:r>
            <a:r>
              <a:rPr lang="de-DE" dirty="0"/>
              <a:t>Was ist </a:t>
            </a:r>
            <a:r>
              <a:rPr lang="de-DE" dirty="0" smtClean="0"/>
              <a:t>aus </a:t>
            </a:r>
            <a:r>
              <a:rPr lang="de-DE" dirty="0"/>
              <a:t>Davids Königtum geworden und aus der göttlichen Verheißung, dass der Sohn Davids (ein Mensch!) ewiglich auf Israels Thron sitzen </a:t>
            </a:r>
            <a:r>
              <a:rPr lang="de-DE" dirty="0" smtClean="0"/>
              <a:t>werde (89,5.30-37)? </a:t>
            </a:r>
          </a:p>
          <a:p>
            <a:pPr marL="0" indent="0">
              <a:buNone/>
            </a:pPr>
            <a:r>
              <a:rPr lang="de-DE" dirty="0" smtClean="0"/>
              <a:t>→  Buch V (wo </a:t>
            </a:r>
            <a:r>
              <a:rPr lang="de-DE" dirty="0"/>
              <a:t>David und Davids Sohn </a:t>
            </a:r>
            <a:r>
              <a:rPr lang="de-DE" dirty="0" smtClean="0"/>
              <a:t>[Salomo] wieder vorkommen, Ps 127) gibt e. Hinweis: </a:t>
            </a:r>
          </a:p>
          <a:p>
            <a:pPr marL="0" indent="0">
              <a:buNone/>
            </a:pPr>
            <a:r>
              <a:rPr lang="de-DE" sz="2400" dirty="0" smtClean="0">
                <a:solidFill>
                  <a:schemeClr val="tx1"/>
                </a:solidFill>
              </a:rPr>
              <a:t>132,17 </a:t>
            </a:r>
            <a:r>
              <a:rPr lang="de-CH" sz="2400" b="0" dirty="0" smtClean="0">
                <a:solidFill>
                  <a:schemeClr val="tx1"/>
                </a:solidFill>
              </a:rPr>
              <a:t>Dort </a:t>
            </a:r>
            <a:r>
              <a:rPr lang="de-CH" sz="2400" b="0" dirty="0">
                <a:solidFill>
                  <a:schemeClr val="tx1"/>
                </a:solidFill>
              </a:rPr>
              <a:t>lasse ich dem David ein Horn hervorsprossen [und] richte ich meinem Gesalbten eine Leuchte zu. </a:t>
            </a:r>
            <a:endParaRPr lang="de-CH" sz="24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400" dirty="0"/>
              <a:t>Buch V </a:t>
            </a:r>
            <a:r>
              <a:rPr lang="de-DE" sz="2400" dirty="0" smtClean="0"/>
              <a:t>zeigt: </a:t>
            </a:r>
            <a:r>
              <a:rPr lang="de-DE" sz="2400" i="1" dirty="0" smtClean="0">
                <a:solidFill>
                  <a:srgbClr val="0000FF"/>
                </a:solidFill>
              </a:rPr>
              <a:t>Jahweh</a:t>
            </a:r>
            <a:r>
              <a:rPr lang="de-DE" sz="2400" dirty="0" smtClean="0">
                <a:solidFill>
                  <a:srgbClr val="0000FF"/>
                </a:solidFill>
              </a:rPr>
              <a:t>s Königtum </a:t>
            </a:r>
            <a:r>
              <a:rPr lang="de-DE" sz="2400" dirty="0">
                <a:solidFill>
                  <a:srgbClr val="0000FF"/>
                </a:solidFill>
              </a:rPr>
              <a:t>steht nicht im Widerspruch zum </a:t>
            </a:r>
            <a:r>
              <a:rPr lang="de-DE" sz="2400" dirty="0" smtClean="0">
                <a:solidFill>
                  <a:srgbClr val="0000FF"/>
                </a:solidFill>
              </a:rPr>
              <a:t>David-Königtum. Der </a:t>
            </a:r>
            <a:r>
              <a:rPr lang="de-DE" sz="2400" dirty="0">
                <a:solidFill>
                  <a:srgbClr val="0000FF"/>
                </a:solidFill>
              </a:rPr>
              <a:t>verheißene </a:t>
            </a:r>
            <a:r>
              <a:rPr lang="de-DE" sz="2400" dirty="0" smtClean="0">
                <a:solidFill>
                  <a:srgbClr val="0000FF"/>
                </a:solidFill>
              </a:rPr>
              <a:t>König </a:t>
            </a:r>
            <a:r>
              <a:rPr lang="de-DE" sz="2400" dirty="0">
                <a:solidFill>
                  <a:srgbClr val="0000FF"/>
                </a:solidFill>
              </a:rPr>
              <a:t>aus dem Samen </a:t>
            </a:r>
            <a:r>
              <a:rPr lang="de-DE" sz="2400" dirty="0" smtClean="0">
                <a:solidFill>
                  <a:srgbClr val="0000FF"/>
                </a:solidFill>
              </a:rPr>
              <a:t>Davids </a:t>
            </a:r>
            <a:r>
              <a:rPr lang="de-DE" sz="2400" dirty="0" smtClean="0"/>
              <a:t>(betitelt als „Gott“,  45,7.8 </a:t>
            </a:r>
            <a:r>
              <a:rPr lang="de-DE" sz="2400" dirty="0"/>
              <a:t>und </a:t>
            </a:r>
            <a:r>
              <a:rPr lang="de-DE" sz="2400" dirty="0" smtClean="0"/>
              <a:t>als Davids </a:t>
            </a:r>
            <a:r>
              <a:rPr lang="de-DE" sz="2400" dirty="0"/>
              <a:t>„</a:t>
            </a:r>
            <a:r>
              <a:rPr lang="de-DE" sz="2400" dirty="0" smtClean="0"/>
              <a:t>Herr“, 110,1</a:t>
            </a:r>
            <a:r>
              <a:rPr lang="de-DE" sz="2400" dirty="0"/>
              <a:t>) 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00FF"/>
                </a:solidFill>
              </a:rPr>
              <a:t>wird </a:t>
            </a:r>
            <a:r>
              <a:rPr lang="de-DE" sz="2400" dirty="0">
                <a:solidFill>
                  <a:srgbClr val="0000FF"/>
                </a:solidFill>
              </a:rPr>
              <a:t>in Ps 110 </a:t>
            </a:r>
            <a:r>
              <a:rPr lang="de-DE" sz="2400" dirty="0" smtClean="0">
                <a:solidFill>
                  <a:srgbClr val="0000FF"/>
                </a:solidFill>
              </a:rPr>
              <a:t>aufgefordert, sich zur </a:t>
            </a:r>
            <a:r>
              <a:rPr lang="de-DE" sz="2400" dirty="0">
                <a:solidFill>
                  <a:srgbClr val="0000FF"/>
                </a:solidFill>
              </a:rPr>
              <a:t>Rechten </a:t>
            </a:r>
            <a:r>
              <a:rPr lang="de-DE" sz="2400" i="1" dirty="0">
                <a:solidFill>
                  <a:srgbClr val="0000FF"/>
                </a:solidFill>
              </a:rPr>
              <a:t>Jahwehs</a:t>
            </a:r>
            <a:r>
              <a:rPr lang="de-DE" sz="2400" dirty="0">
                <a:solidFill>
                  <a:srgbClr val="0000FF"/>
                </a:solidFill>
              </a:rPr>
              <a:t> zu </a:t>
            </a:r>
            <a:r>
              <a:rPr lang="de-DE" sz="2400" dirty="0" smtClean="0">
                <a:solidFill>
                  <a:srgbClr val="0000FF"/>
                </a:solidFill>
              </a:rPr>
              <a:t>setzen.</a:t>
            </a:r>
          </a:p>
          <a:p>
            <a:pPr marL="0" indent="0">
              <a:buNone/>
            </a:pPr>
            <a:endParaRPr lang="de-CH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380544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Psalter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Dichtung dichtet, verdichtet</a:t>
            </a:r>
          </a:p>
          <a:p>
            <a:pPr lvl="1"/>
            <a:r>
              <a:rPr lang="de-DE" dirty="0" smtClean="0"/>
              <a:t>Nichts Unnötiges</a:t>
            </a:r>
          </a:p>
          <a:p>
            <a:pPr lvl="1"/>
            <a:r>
              <a:rPr lang="de-DE" dirty="0" smtClean="0"/>
              <a:t>Konzentrierte Botschaft </a:t>
            </a:r>
          </a:p>
          <a:p>
            <a:r>
              <a:rPr lang="de-DE" dirty="0" smtClean="0"/>
              <a:t>AT-Hintergrund beachten. – z. B.:</a:t>
            </a:r>
          </a:p>
          <a:p>
            <a:pPr lvl="1"/>
            <a:r>
              <a:rPr lang="de-DE" dirty="0" smtClean="0"/>
              <a:t>Eingehen in die Vorhöfe Ps 100</a:t>
            </a:r>
          </a:p>
          <a:p>
            <a:pPr lvl="1"/>
            <a:r>
              <a:rPr lang="de-DE" dirty="0" smtClean="0"/>
              <a:t>Wie liebe ich deine Vorhöfe Ps 84</a:t>
            </a:r>
          </a:p>
          <a:p>
            <a:pPr lvl="1"/>
            <a:r>
              <a:rPr lang="de-DE" dirty="0" smtClean="0"/>
              <a:t>Wohnen im Hause des Herrn Ps 27</a:t>
            </a:r>
          </a:p>
          <a:p>
            <a:pPr lvl="1"/>
            <a:r>
              <a:rPr lang="de-DE" dirty="0" smtClean="0"/>
              <a:t>In die Hände klatschen  </a:t>
            </a:r>
          </a:p>
          <a:p>
            <a:pPr lvl="2"/>
            <a:r>
              <a:rPr lang="de-DE" dirty="0" smtClean="0"/>
              <a:t>(Hi 27,23; Ps 47,2; 98,8; Jes 55,12; Nah 3,19)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26047050"/>
      </p:ext>
    </p:extLst>
  </p:cSld>
  <p:clrMapOvr>
    <a:masterClrMapping/>
  </p:clrMapOvr>
  <p:transition>
    <p:wipe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66986197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Psalter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Lieder: </a:t>
            </a:r>
          </a:p>
          <a:p>
            <a:pPr lvl="1"/>
            <a:r>
              <a:rPr lang="de-DE" dirty="0" smtClean="0"/>
              <a:t>Lieder prägen das Denken</a:t>
            </a:r>
          </a:p>
          <a:p>
            <a:pPr lvl="1"/>
            <a:r>
              <a:rPr lang="de-DE" dirty="0" smtClean="0"/>
              <a:t>Text betont (Unterstreichung, Feierlichkeit)</a:t>
            </a:r>
          </a:p>
          <a:p>
            <a:pPr lvl="1"/>
            <a:r>
              <a:rPr lang="de-DE" dirty="0" smtClean="0"/>
              <a:t>Nicht seicht, viel (!) Text, kaum Wiederholungen</a:t>
            </a:r>
          </a:p>
          <a:p>
            <a:pPr lvl="1"/>
            <a:r>
              <a:rPr lang="de-DE" dirty="0" smtClean="0"/>
              <a:t>Melodie muss den Text unterstreichen</a:t>
            </a:r>
          </a:p>
          <a:p>
            <a:pPr lvl="1"/>
            <a:r>
              <a:rPr lang="de-DE" dirty="0" smtClean="0"/>
              <a:t>Rhythmus – unmerklich im Hintergrund</a:t>
            </a:r>
          </a:p>
          <a:p>
            <a:pPr lvl="1"/>
            <a:r>
              <a:rPr lang="de-DE" dirty="0" smtClean="0"/>
              <a:t>Musikbegleitung dezent, nicht bestimmend</a:t>
            </a:r>
          </a:p>
          <a:p>
            <a:pPr lvl="1"/>
            <a:r>
              <a:rPr lang="de-DE" dirty="0" smtClean="0"/>
              <a:t>Nicht, was man fühlt</a:t>
            </a:r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27910941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784976" cy="504056"/>
          </a:xfrm>
        </p:spPr>
        <p:txBody>
          <a:bodyPr/>
          <a:lstStyle/>
          <a:p>
            <a:r>
              <a:rPr lang="de-DE" dirty="0"/>
              <a:t>Aufbau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/>
          <a:lstStyle/>
          <a:p>
            <a:r>
              <a:rPr lang="de-DE" dirty="0" smtClean="0"/>
              <a:t>5 Bücher:   </a:t>
            </a:r>
            <a:r>
              <a:rPr lang="de-DE" dirty="0" smtClean="0">
                <a:solidFill>
                  <a:srgbClr val="C00000"/>
                </a:solidFill>
              </a:rPr>
              <a:t>1-41      42-72</a:t>
            </a:r>
            <a:r>
              <a:rPr lang="de-DE" dirty="0">
                <a:solidFill>
                  <a:srgbClr val="C00000"/>
                </a:solidFill>
              </a:rPr>
              <a:t>; </a:t>
            </a:r>
            <a:r>
              <a:rPr lang="de-DE" dirty="0" smtClean="0">
                <a:solidFill>
                  <a:srgbClr val="C00000"/>
                </a:solidFill>
              </a:rPr>
              <a:t>    73-89</a:t>
            </a:r>
            <a:r>
              <a:rPr lang="de-DE" dirty="0">
                <a:solidFill>
                  <a:srgbClr val="C00000"/>
                </a:solidFill>
              </a:rPr>
              <a:t>; </a:t>
            </a:r>
            <a:r>
              <a:rPr lang="de-DE" dirty="0" smtClean="0">
                <a:solidFill>
                  <a:srgbClr val="C00000"/>
                </a:solidFill>
              </a:rPr>
              <a:t>   90-106</a:t>
            </a:r>
            <a:r>
              <a:rPr lang="de-DE" dirty="0">
                <a:solidFill>
                  <a:srgbClr val="C00000"/>
                </a:solidFill>
              </a:rPr>
              <a:t>; </a:t>
            </a:r>
            <a:r>
              <a:rPr lang="de-DE" dirty="0" smtClean="0">
                <a:solidFill>
                  <a:srgbClr val="C00000"/>
                </a:solidFill>
              </a:rPr>
              <a:t>    107-150 </a:t>
            </a:r>
            <a:r>
              <a:rPr lang="de-DE" b="0" dirty="0" smtClean="0"/>
              <a:t>(Vgl. Thora). </a:t>
            </a:r>
          </a:p>
          <a:p>
            <a:pPr marL="457200" lvl="1" indent="0">
              <a:buNone/>
            </a:pPr>
            <a:r>
              <a:rPr lang="de-DE" b="0" dirty="0" smtClean="0"/>
              <a:t>Vgl. den jeweiligen Schluss: </a:t>
            </a:r>
          </a:p>
          <a:p>
            <a:pPr lvl="1"/>
            <a:r>
              <a:rPr lang="de-CH" dirty="0" smtClean="0">
                <a:solidFill>
                  <a:srgbClr val="C00000"/>
                </a:solidFill>
              </a:rPr>
              <a:t>Ps 41,14  </a:t>
            </a:r>
            <a:r>
              <a:rPr lang="de-CH" dirty="0">
                <a:solidFill>
                  <a:srgbClr val="0070C0"/>
                </a:solidFill>
              </a:rPr>
              <a:t>Gelobt sei </a:t>
            </a:r>
            <a:r>
              <a:rPr lang="de-CH" dirty="0" smtClean="0">
                <a:solidFill>
                  <a:srgbClr val="0070C0"/>
                </a:solidFill>
              </a:rPr>
              <a:t>Jahweh</a:t>
            </a:r>
            <a:r>
              <a:rPr lang="de-CH" dirty="0" smtClean="0"/>
              <a:t>, </a:t>
            </a:r>
            <a:r>
              <a:rPr lang="de-CH" dirty="0"/>
              <a:t>der Gott Israels, von Ewigkeit her und bis in Ewigkeit! </a:t>
            </a:r>
            <a:r>
              <a:rPr lang="de-CH" dirty="0">
                <a:solidFill>
                  <a:schemeClr val="accent6">
                    <a:lumMod val="75000"/>
                  </a:schemeClr>
                </a:solidFill>
              </a:rPr>
              <a:t>Amen. Ja, Amen</a:t>
            </a:r>
            <a:r>
              <a:rPr lang="de-CH" dirty="0"/>
              <a:t>. </a:t>
            </a:r>
            <a:endParaRPr lang="de-CH" dirty="0" smtClean="0"/>
          </a:p>
          <a:p>
            <a:pPr lvl="1"/>
            <a:r>
              <a:rPr lang="de-CH" dirty="0" smtClean="0">
                <a:solidFill>
                  <a:srgbClr val="C00000"/>
                </a:solidFill>
              </a:rPr>
              <a:t>Ps 72,18-20  </a:t>
            </a:r>
            <a:r>
              <a:rPr lang="de-CH" dirty="0" smtClean="0">
                <a:solidFill>
                  <a:srgbClr val="0070C0"/>
                </a:solidFill>
              </a:rPr>
              <a:t>Gelobt </a:t>
            </a:r>
            <a:r>
              <a:rPr lang="de-CH" dirty="0">
                <a:solidFill>
                  <a:srgbClr val="0070C0"/>
                </a:solidFill>
              </a:rPr>
              <a:t>sei Jahweh</a:t>
            </a:r>
            <a:r>
              <a:rPr lang="de-CH" dirty="0" smtClean="0"/>
              <a:t>, </a:t>
            </a:r>
            <a:r>
              <a:rPr lang="de-CH" dirty="0"/>
              <a:t>Gott, der Gott Israels, der Wunder tut, er allein!  </a:t>
            </a:r>
            <a:r>
              <a:rPr lang="de-CH" baseline="30000" dirty="0"/>
              <a:t>19</a:t>
            </a:r>
            <a:r>
              <a:rPr lang="de-CH" dirty="0"/>
              <a:t> Und gelobt sei sein herrlicher Name ewiglich. Und die ganze Erde werde voll seiner Ehre. </a:t>
            </a:r>
            <a:r>
              <a:rPr lang="de-CH" dirty="0">
                <a:solidFill>
                  <a:schemeClr val="accent6">
                    <a:lumMod val="75000"/>
                  </a:schemeClr>
                </a:solidFill>
              </a:rPr>
              <a:t>Amen. Ja, Amen</a:t>
            </a:r>
            <a:r>
              <a:rPr lang="de-CH" dirty="0"/>
              <a:t>.  </a:t>
            </a:r>
            <a:r>
              <a:rPr lang="de-CH" baseline="30000" dirty="0"/>
              <a:t>20</a:t>
            </a:r>
            <a:r>
              <a:rPr lang="de-CH" dirty="0"/>
              <a:t> </a:t>
            </a:r>
            <a:r>
              <a:rPr lang="de-CH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Es sind zu Ende die Gebete Davids, des Sohnes </a:t>
            </a:r>
            <a:r>
              <a:rPr lang="de-CH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Isais</a:t>
            </a:r>
            <a:r>
              <a:rPr lang="de-CH" dirty="0"/>
              <a:t>. </a:t>
            </a:r>
            <a:endParaRPr lang="de-CH" dirty="0" smtClean="0"/>
          </a:p>
          <a:p>
            <a:pPr lvl="1"/>
            <a:r>
              <a:rPr lang="de-CH" dirty="0">
                <a:solidFill>
                  <a:srgbClr val="C00000"/>
                </a:solidFill>
              </a:rPr>
              <a:t>Ps </a:t>
            </a:r>
            <a:r>
              <a:rPr lang="de-CH" dirty="0" smtClean="0">
                <a:solidFill>
                  <a:srgbClr val="C00000"/>
                </a:solidFill>
              </a:rPr>
              <a:t>89,53  </a:t>
            </a:r>
            <a:r>
              <a:rPr lang="de-CH" dirty="0">
                <a:solidFill>
                  <a:srgbClr val="0070C0"/>
                </a:solidFill>
              </a:rPr>
              <a:t>Gelobt sei Jahweh </a:t>
            </a:r>
            <a:r>
              <a:rPr lang="de-CH" dirty="0" smtClean="0"/>
              <a:t>ewiglich</a:t>
            </a:r>
            <a:r>
              <a:rPr lang="de-CH" dirty="0"/>
              <a:t>. </a:t>
            </a:r>
            <a:r>
              <a:rPr lang="de-CH" dirty="0">
                <a:solidFill>
                  <a:schemeClr val="accent6">
                    <a:lumMod val="75000"/>
                  </a:schemeClr>
                </a:solidFill>
              </a:rPr>
              <a:t>Amen. Ja, Amen</a:t>
            </a:r>
            <a:r>
              <a:rPr lang="de-CH" dirty="0"/>
              <a:t>. </a:t>
            </a:r>
            <a:endParaRPr lang="de-CH" dirty="0" smtClean="0"/>
          </a:p>
          <a:p>
            <a:pPr lvl="1"/>
            <a:r>
              <a:rPr lang="de-CH" dirty="0">
                <a:solidFill>
                  <a:srgbClr val="C00000"/>
                </a:solidFill>
              </a:rPr>
              <a:t>Ps </a:t>
            </a:r>
            <a:r>
              <a:rPr lang="de-CH" dirty="0" smtClean="0">
                <a:solidFill>
                  <a:srgbClr val="C00000"/>
                </a:solidFill>
              </a:rPr>
              <a:t>106,48 </a:t>
            </a:r>
            <a:r>
              <a:rPr lang="de-CH" dirty="0" smtClean="0">
                <a:solidFill>
                  <a:srgbClr val="0070C0"/>
                </a:solidFill>
              </a:rPr>
              <a:t>Gelobt </a:t>
            </a:r>
            <a:r>
              <a:rPr lang="de-CH" dirty="0">
                <a:solidFill>
                  <a:srgbClr val="0070C0"/>
                </a:solidFill>
              </a:rPr>
              <a:t>sei Jahweh</a:t>
            </a:r>
            <a:r>
              <a:rPr lang="de-CH" dirty="0" smtClean="0"/>
              <a:t>, </a:t>
            </a:r>
            <a:r>
              <a:rPr lang="de-CH" dirty="0"/>
              <a:t>der Gott Israels, von Ewigkeit und zu Ewigkeit. Und alles Volk sage: </a:t>
            </a:r>
            <a:r>
              <a:rPr lang="de-CH" dirty="0">
                <a:solidFill>
                  <a:schemeClr val="accent6">
                    <a:lumMod val="75000"/>
                  </a:schemeClr>
                </a:solidFill>
              </a:rPr>
              <a:t>Amen</a:t>
            </a:r>
            <a:r>
              <a:rPr lang="de-CH" dirty="0"/>
              <a:t>. </a:t>
            </a:r>
            <a:r>
              <a:rPr lang="de-CH" dirty="0" err="1">
                <a:solidFill>
                  <a:srgbClr val="0070C0"/>
                </a:solidFill>
              </a:rPr>
              <a:t>Hallelu-Jah</a:t>
            </a:r>
            <a:r>
              <a:rPr lang="de-CH" dirty="0"/>
              <a:t>! </a:t>
            </a:r>
            <a:endParaRPr lang="de-CH" dirty="0" smtClean="0"/>
          </a:p>
          <a:p>
            <a:pPr lvl="1"/>
            <a:r>
              <a:rPr lang="de-DE" dirty="0" smtClean="0">
                <a:solidFill>
                  <a:srgbClr val="C00000"/>
                </a:solidFill>
              </a:rPr>
              <a:t>Ps 150 </a:t>
            </a:r>
            <a:r>
              <a:rPr lang="de-DE" dirty="0" smtClean="0"/>
              <a:t>(Das große </a:t>
            </a:r>
            <a:r>
              <a:rPr lang="de-DE" dirty="0" err="1" smtClean="0">
                <a:solidFill>
                  <a:srgbClr val="0070C0"/>
                </a:solidFill>
              </a:rPr>
              <a:t>Hallelu-Jah</a:t>
            </a:r>
            <a:r>
              <a:rPr lang="de-DE" dirty="0" smtClean="0">
                <a:solidFill>
                  <a:srgbClr val="0070C0"/>
                </a:solidFill>
              </a:rPr>
              <a:t> = „Lobt Jahweh“</a:t>
            </a:r>
            <a:r>
              <a:rPr lang="de-DE" dirty="0" smtClean="0"/>
              <a:t>)</a:t>
            </a:r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469291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784976" cy="504056"/>
          </a:xfrm>
        </p:spPr>
        <p:txBody>
          <a:bodyPr/>
          <a:lstStyle/>
          <a:p>
            <a:r>
              <a:rPr lang="de-DE" dirty="0"/>
              <a:t>Aufbau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/>
          <a:lstStyle/>
          <a:p>
            <a:r>
              <a:rPr lang="de-DE" dirty="0"/>
              <a:t>5 Bücher:   </a:t>
            </a:r>
            <a:r>
              <a:rPr lang="de-DE" dirty="0">
                <a:solidFill>
                  <a:srgbClr val="C00000"/>
                </a:solidFill>
              </a:rPr>
              <a:t>1-41      42-72;     73-89;    90-106;     107-150</a:t>
            </a:r>
            <a:endParaRPr lang="de-DE" b="0" dirty="0" smtClean="0"/>
          </a:p>
          <a:p>
            <a:pPr marL="457200" lvl="1" indent="0">
              <a:buNone/>
            </a:pPr>
            <a:endParaRPr lang="de-DE" b="0" dirty="0" smtClean="0"/>
          </a:p>
          <a:p>
            <a:pPr marL="457200" lvl="1" indent="0">
              <a:buNone/>
            </a:pPr>
            <a:r>
              <a:rPr lang="de-DE" b="0" dirty="0" smtClean="0"/>
              <a:t>Ein Weisheitspsalm jeweils am Anfang: </a:t>
            </a:r>
          </a:p>
          <a:p>
            <a:pPr lvl="1"/>
            <a:r>
              <a:rPr lang="de-CH" dirty="0" smtClean="0">
                <a:solidFill>
                  <a:srgbClr val="C00000"/>
                </a:solidFill>
              </a:rPr>
              <a:t>Ps 1: </a:t>
            </a:r>
            <a:r>
              <a:rPr lang="de-CH" dirty="0" smtClean="0"/>
              <a:t>Die zwei Lebensprinzipien des Weisen (1,1; 2,12).</a:t>
            </a:r>
          </a:p>
          <a:p>
            <a:pPr lvl="1"/>
            <a:r>
              <a:rPr lang="de-CH" dirty="0" smtClean="0">
                <a:solidFill>
                  <a:srgbClr val="C00000"/>
                </a:solidFill>
              </a:rPr>
              <a:t>Ps 42/43: </a:t>
            </a:r>
            <a:r>
              <a:rPr lang="de-CH" dirty="0" smtClean="0"/>
              <a:t>Weisheit kann warten auf Gott, auch in Not (43,3). </a:t>
            </a:r>
          </a:p>
          <a:p>
            <a:pPr lvl="1"/>
            <a:r>
              <a:rPr lang="de-CH" dirty="0" smtClean="0">
                <a:solidFill>
                  <a:srgbClr val="C00000"/>
                </a:solidFill>
              </a:rPr>
              <a:t>Ps 73: </a:t>
            </a:r>
            <a:r>
              <a:rPr lang="de-CH" dirty="0" smtClean="0"/>
              <a:t>Weisheit ist nicht eifersüchtig auf das Wohlergehen der Ehrfurchtslosen (73,3.22).</a:t>
            </a:r>
          </a:p>
          <a:p>
            <a:pPr lvl="1"/>
            <a:r>
              <a:rPr lang="de-CH" dirty="0">
                <a:solidFill>
                  <a:srgbClr val="C00000"/>
                </a:solidFill>
              </a:rPr>
              <a:t>Ps </a:t>
            </a:r>
            <a:r>
              <a:rPr lang="de-CH" dirty="0" smtClean="0">
                <a:solidFill>
                  <a:srgbClr val="C00000"/>
                </a:solidFill>
              </a:rPr>
              <a:t>90: </a:t>
            </a:r>
            <a:r>
              <a:rPr lang="de-CH" dirty="0" smtClean="0"/>
              <a:t>Weisheit gedenkt der Vergänglichkeit des Lebens (90,12) </a:t>
            </a:r>
          </a:p>
          <a:p>
            <a:pPr lvl="1"/>
            <a:r>
              <a:rPr lang="de-DE" dirty="0" smtClean="0">
                <a:solidFill>
                  <a:srgbClr val="C00000"/>
                </a:solidFill>
              </a:rPr>
              <a:t>Ps 107: </a:t>
            </a:r>
            <a:r>
              <a:rPr lang="de-DE" dirty="0" smtClean="0"/>
              <a:t>Weisheit beachtet die </a:t>
            </a:r>
            <a:r>
              <a:rPr lang="de-DE" dirty="0" err="1" smtClean="0"/>
              <a:t>Erbarmungen</a:t>
            </a:r>
            <a:r>
              <a:rPr lang="de-DE" dirty="0" smtClean="0"/>
              <a:t> Gottes in der Vergangenheit (107,43).</a:t>
            </a:r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723530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Zahlen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CH" dirty="0" smtClean="0"/>
              <a:t>Zahlenwert: Summe des numerischen Wertes der Buchstaben </a:t>
            </a:r>
          </a:p>
          <a:p>
            <a:pPr lvl="1"/>
            <a:r>
              <a:rPr lang="de-CH" dirty="0" smtClean="0"/>
              <a:t>2 Methoden: </a:t>
            </a:r>
          </a:p>
          <a:p>
            <a:pPr lvl="2"/>
            <a:r>
              <a:rPr lang="de-CH" dirty="0" smtClean="0"/>
              <a:t>Der dezimale </a:t>
            </a:r>
            <a:r>
              <a:rPr lang="de-CH" dirty="0" err="1" smtClean="0"/>
              <a:t>Zhlwt</a:t>
            </a:r>
            <a:r>
              <a:rPr lang="de-CH" dirty="0" smtClean="0"/>
              <a:t>. (</a:t>
            </a:r>
            <a:r>
              <a:rPr lang="de-CH" i="1" dirty="0" err="1" smtClean="0"/>
              <a:t>Aleph</a:t>
            </a:r>
            <a:r>
              <a:rPr lang="de-CH" dirty="0" smtClean="0"/>
              <a:t> = 1; </a:t>
            </a:r>
            <a:r>
              <a:rPr lang="de-CH" i="1" dirty="0" smtClean="0"/>
              <a:t>Beth</a:t>
            </a:r>
            <a:r>
              <a:rPr lang="de-CH" dirty="0" smtClean="0"/>
              <a:t> = 2; …; </a:t>
            </a:r>
            <a:r>
              <a:rPr lang="de-CH" i="1" dirty="0" smtClean="0"/>
              <a:t>Jod</a:t>
            </a:r>
            <a:r>
              <a:rPr lang="de-CH" dirty="0" smtClean="0"/>
              <a:t> = 10; </a:t>
            </a:r>
            <a:r>
              <a:rPr lang="de-CH" i="1" dirty="0" err="1" smtClean="0"/>
              <a:t>Kaph</a:t>
            </a:r>
            <a:r>
              <a:rPr lang="de-CH" dirty="0" smtClean="0"/>
              <a:t> = 20, </a:t>
            </a:r>
            <a:r>
              <a:rPr lang="de-CH" i="1" dirty="0" err="1" smtClean="0"/>
              <a:t>Lamed</a:t>
            </a:r>
            <a:r>
              <a:rPr lang="de-CH" dirty="0" smtClean="0"/>
              <a:t> = 30; …; </a:t>
            </a:r>
            <a:r>
              <a:rPr lang="de-CH" i="1" dirty="0" err="1" smtClean="0"/>
              <a:t>Qoph</a:t>
            </a:r>
            <a:r>
              <a:rPr lang="de-CH" dirty="0" smtClean="0"/>
              <a:t> = 100; </a:t>
            </a:r>
            <a:r>
              <a:rPr lang="de-CH" i="1" dirty="0" smtClean="0"/>
              <a:t>Resch</a:t>
            </a:r>
            <a:r>
              <a:rPr lang="de-CH" dirty="0" smtClean="0"/>
              <a:t> = 200; </a:t>
            </a:r>
            <a:r>
              <a:rPr lang="de-CH" i="1" dirty="0" err="1" smtClean="0"/>
              <a:t>Schin</a:t>
            </a:r>
            <a:r>
              <a:rPr lang="de-CH" dirty="0" smtClean="0"/>
              <a:t>/</a:t>
            </a:r>
            <a:r>
              <a:rPr lang="de-CH" i="1" dirty="0" smtClean="0"/>
              <a:t>Sin</a:t>
            </a:r>
            <a:r>
              <a:rPr lang="de-CH" dirty="0" smtClean="0"/>
              <a:t> = 300; </a:t>
            </a:r>
            <a:r>
              <a:rPr lang="de-CH" i="1" dirty="0" err="1" smtClean="0"/>
              <a:t>Taph</a:t>
            </a:r>
            <a:r>
              <a:rPr lang="de-CH" dirty="0" smtClean="0"/>
              <a:t> = 400) </a:t>
            </a:r>
          </a:p>
          <a:p>
            <a:pPr lvl="2"/>
            <a:r>
              <a:rPr lang="de-CH" dirty="0" smtClean="0"/>
              <a:t>Der positionelle </a:t>
            </a:r>
            <a:r>
              <a:rPr lang="de-CH" dirty="0" err="1" smtClean="0"/>
              <a:t>Zhlwt</a:t>
            </a:r>
            <a:r>
              <a:rPr lang="de-CH" dirty="0" smtClean="0"/>
              <a:t>. (</a:t>
            </a:r>
            <a:r>
              <a:rPr lang="de-CH" i="1" dirty="0" err="1" smtClean="0"/>
              <a:t>Aleph</a:t>
            </a:r>
            <a:r>
              <a:rPr lang="de-CH" dirty="0" smtClean="0"/>
              <a:t> = 1; </a:t>
            </a:r>
            <a:r>
              <a:rPr lang="de-CH" i="1" dirty="0" smtClean="0"/>
              <a:t>Beth</a:t>
            </a:r>
            <a:r>
              <a:rPr lang="de-CH" dirty="0" smtClean="0"/>
              <a:t> = 2; …; </a:t>
            </a:r>
            <a:r>
              <a:rPr lang="de-CH" i="1" dirty="0" smtClean="0"/>
              <a:t>Jod</a:t>
            </a:r>
            <a:r>
              <a:rPr lang="de-CH" dirty="0" smtClean="0"/>
              <a:t> = 11; </a:t>
            </a:r>
            <a:r>
              <a:rPr lang="de-CH" i="1" dirty="0" err="1" smtClean="0"/>
              <a:t>Kaph</a:t>
            </a:r>
            <a:r>
              <a:rPr lang="de-CH" dirty="0" smtClean="0"/>
              <a:t> = 12, </a:t>
            </a:r>
            <a:r>
              <a:rPr lang="de-CH" i="1" dirty="0" err="1" smtClean="0"/>
              <a:t>Lamed</a:t>
            </a:r>
            <a:r>
              <a:rPr lang="de-CH" dirty="0" smtClean="0"/>
              <a:t> = 13; …; </a:t>
            </a:r>
            <a:r>
              <a:rPr lang="de-CH" i="1" dirty="0" err="1" smtClean="0"/>
              <a:t>Taph</a:t>
            </a:r>
            <a:r>
              <a:rPr lang="de-CH" dirty="0" smtClean="0"/>
              <a:t> = 22). </a:t>
            </a:r>
          </a:p>
          <a:p>
            <a:pPr lvl="2"/>
            <a:r>
              <a:rPr lang="de-CH" dirty="0" smtClean="0"/>
              <a:t>Beide Arten sind bei den Juden bekannt.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21477097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Zahlen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/>
              <a:t>Jahweh (</a:t>
            </a:r>
            <a:r>
              <a:rPr lang="de-DE" dirty="0" err="1"/>
              <a:t>jhwh</a:t>
            </a:r>
            <a:r>
              <a:rPr lang="de-DE" dirty="0"/>
              <a:t>) = 10+5+6+5 = </a:t>
            </a:r>
            <a:r>
              <a:rPr lang="de-DE" dirty="0">
                <a:solidFill>
                  <a:srgbClr val="C00000"/>
                </a:solidFill>
              </a:rPr>
              <a:t>26</a:t>
            </a:r>
          </a:p>
          <a:p>
            <a:pPr lvl="1"/>
            <a:r>
              <a:rPr lang="de-DE" b="0" dirty="0"/>
              <a:t>Der „</a:t>
            </a:r>
            <a:r>
              <a:rPr lang="de-CH" dirty="0"/>
              <a:t>„ich bin“ (</a:t>
            </a:r>
            <a:r>
              <a:rPr lang="de-CH" dirty="0" err="1"/>
              <a:t>ehwh</a:t>
            </a:r>
            <a:r>
              <a:rPr lang="de-CH" dirty="0"/>
              <a:t>)= </a:t>
            </a:r>
            <a:r>
              <a:rPr lang="de-CH" dirty="0">
                <a:solidFill>
                  <a:srgbClr val="C00000"/>
                </a:solidFill>
              </a:rPr>
              <a:t>17</a:t>
            </a:r>
            <a:r>
              <a:rPr lang="de-CH" dirty="0"/>
              <a:t> </a:t>
            </a:r>
            <a:r>
              <a:rPr lang="de-CH" b="0" dirty="0"/>
              <a:t>(= 1 + 5 + 6 + 5). </a:t>
            </a:r>
          </a:p>
          <a:p>
            <a:pPr lvl="1"/>
            <a:r>
              <a:rPr lang="de-DE" dirty="0" smtClean="0"/>
              <a:t>Herrlichkeit </a:t>
            </a:r>
            <a:r>
              <a:rPr lang="de-DE" dirty="0"/>
              <a:t>(</a:t>
            </a:r>
            <a:r>
              <a:rPr lang="de-DE" dirty="0" err="1"/>
              <a:t>kawod</a:t>
            </a:r>
            <a:r>
              <a:rPr lang="de-DE" dirty="0"/>
              <a:t>) = </a:t>
            </a:r>
            <a:r>
              <a:rPr lang="de-CH" dirty="0">
                <a:solidFill>
                  <a:srgbClr val="C00000"/>
                </a:solidFill>
              </a:rPr>
              <a:t>26</a:t>
            </a:r>
            <a:r>
              <a:rPr lang="de-CH" b="0" dirty="0"/>
              <a:t> (= 20 + 2 + 4) bzw. </a:t>
            </a:r>
            <a:r>
              <a:rPr lang="de-CH" sz="2000" b="0" dirty="0"/>
              <a:t>(mit </a:t>
            </a:r>
            <a:r>
              <a:rPr lang="de-CH" sz="2000" b="0" i="1" dirty="0" err="1"/>
              <a:t>Waw</a:t>
            </a:r>
            <a:r>
              <a:rPr lang="de-CH" sz="2000" b="0" dirty="0"/>
              <a:t>) </a:t>
            </a:r>
            <a:r>
              <a:rPr lang="de-CH" dirty="0">
                <a:solidFill>
                  <a:srgbClr val="C00000"/>
                </a:solidFill>
              </a:rPr>
              <a:t>32</a:t>
            </a:r>
            <a:r>
              <a:rPr lang="de-CH" b="0" dirty="0"/>
              <a:t> (= 20 + 2 + 6 + 4). </a:t>
            </a:r>
            <a:r>
              <a:rPr lang="de-CH" b="0" dirty="0" smtClean="0"/>
              <a:t>Positioneller </a:t>
            </a:r>
            <a:r>
              <a:rPr lang="de-CH" b="0" dirty="0" err="1" smtClean="0"/>
              <a:t>Zhlwt</a:t>
            </a:r>
            <a:r>
              <a:rPr lang="de-CH" b="0" dirty="0" smtClean="0"/>
              <a:t>: </a:t>
            </a:r>
            <a:r>
              <a:rPr lang="de-CH" dirty="0" smtClean="0">
                <a:solidFill>
                  <a:srgbClr val="C00000"/>
                </a:solidFill>
              </a:rPr>
              <a:t>23</a:t>
            </a:r>
          </a:p>
          <a:p>
            <a:pPr lvl="1"/>
            <a:r>
              <a:rPr lang="de-CH" i="1" dirty="0" err="1" smtClean="0"/>
              <a:t>Echad</a:t>
            </a:r>
            <a:r>
              <a:rPr lang="de-CH" i="1" dirty="0"/>
              <a:t>,</a:t>
            </a:r>
            <a:r>
              <a:rPr lang="de-CH" dirty="0"/>
              <a:t> „[der] Eine</a:t>
            </a:r>
            <a:r>
              <a:rPr lang="de-CH" dirty="0" smtClean="0"/>
              <a:t>“ (</a:t>
            </a:r>
            <a:r>
              <a:rPr lang="de-CH" dirty="0" err="1" smtClean="0"/>
              <a:t>ächad</a:t>
            </a:r>
            <a:r>
              <a:rPr lang="de-CH" dirty="0" smtClean="0"/>
              <a:t>, 5M </a:t>
            </a:r>
            <a:r>
              <a:rPr lang="de-CH" dirty="0"/>
              <a:t>6,4</a:t>
            </a:r>
            <a:r>
              <a:rPr lang="de-CH" dirty="0" smtClean="0"/>
              <a:t>) = </a:t>
            </a:r>
            <a:r>
              <a:rPr lang="de-CH" dirty="0" smtClean="0">
                <a:solidFill>
                  <a:srgbClr val="C00000"/>
                </a:solidFill>
              </a:rPr>
              <a:t>13 </a:t>
            </a:r>
            <a:r>
              <a:rPr lang="de-CH" sz="2000" b="0" dirty="0"/>
              <a:t>(= 1 + 8 + 4). </a:t>
            </a:r>
            <a:endParaRPr lang="de-CH" sz="2000" b="0" dirty="0" smtClean="0"/>
          </a:p>
          <a:p>
            <a:pPr lvl="1"/>
            <a:r>
              <a:rPr lang="de-CH" i="1" dirty="0" err="1" smtClean="0"/>
              <a:t>El</a:t>
            </a:r>
            <a:r>
              <a:rPr lang="de-CH" i="1" dirty="0" smtClean="0"/>
              <a:t> (Gott) = </a:t>
            </a:r>
            <a:r>
              <a:rPr lang="de-CH" dirty="0" smtClean="0">
                <a:solidFill>
                  <a:srgbClr val="C00000"/>
                </a:solidFill>
              </a:rPr>
              <a:t>13</a:t>
            </a:r>
            <a:r>
              <a:rPr lang="de-CH" b="0" dirty="0" smtClean="0">
                <a:solidFill>
                  <a:srgbClr val="C00000"/>
                </a:solidFill>
              </a:rPr>
              <a:t> </a:t>
            </a:r>
          </a:p>
          <a:p>
            <a:pPr marL="457200" lvl="1" indent="0">
              <a:buNone/>
            </a:pPr>
            <a:endParaRPr lang="de-CH" b="0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r>
              <a:rPr lang="de-DE" b="0" dirty="0" smtClean="0"/>
              <a:t>→ </a:t>
            </a:r>
            <a:r>
              <a:rPr lang="de-DE" dirty="0" smtClean="0">
                <a:solidFill>
                  <a:srgbClr val="C00000"/>
                </a:solidFill>
              </a:rPr>
              <a:t>7, 13, 17, 23, 26, 32 </a:t>
            </a:r>
            <a:r>
              <a:rPr lang="de-DE" b="0" dirty="0" smtClean="0"/>
              <a:t>und ihre Vielfachen kommen sehr häufig vor</a:t>
            </a:r>
            <a:endParaRPr lang="de-CH" b="0" dirty="0"/>
          </a:p>
        </p:txBody>
      </p:sp>
    </p:spTree>
    <p:extLst>
      <p:ext uri="{BB962C8B-B14F-4D97-AF65-F5344CB8AC3E}">
        <p14:creationId xmlns:p14="http://schemas.microsoft.com/office/powerpoint/2010/main" val="736896812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Strömung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trömung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ömung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ömung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2816</Words>
  <Application>Microsoft Office PowerPoint</Application>
  <PresentationFormat>Bildschirmpräsentation (4:3)</PresentationFormat>
  <Paragraphs>311</Paragraphs>
  <Slides>40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40</vt:i4>
      </vt:variant>
    </vt:vector>
  </HeadingPairs>
  <TitlesOfParts>
    <vt:vector size="41" baseType="lpstr">
      <vt:lpstr>Strömung</vt:lpstr>
      <vt:lpstr>Der Psalter    Ein Lied über den davidischen Bund</vt:lpstr>
      <vt:lpstr>PowerPoint-Präsentation</vt:lpstr>
      <vt:lpstr>Entstehung der Ps.</vt:lpstr>
      <vt:lpstr>Der Psalter</vt:lpstr>
      <vt:lpstr>Der Psalter</vt:lpstr>
      <vt:lpstr>Aufbau </vt:lpstr>
      <vt:lpstr>Aufbau </vt:lpstr>
      <vt:lpstr>Zahlen</vt:lpstr>
      <vt:lpstr>Zahlen</vt:lpstr>
      <vt:lpstr>Der Psalter  (Einleitung und Schluss)</vt:lpstr>
      <vt:lpstr>Der Psalter</vt:lpstr>
      <vt:lpstr>Psalm 1</vt:lpstr>
      <vt:lpstr>PowerPoint-Präsentation</vt:lpstr>
      <vt:lpstr>Ps 67</vt:lpstr>
      <vt:lpstr>Chiasmus </vt:lpstr>
      <vt:lpstr>Ps 23 </vt:lpstr>
      <vt:lpstr>Der Ring um Ps 19: </vt:lpstr>
      <vt:lpstr>Ps 19 und sein Zentrum</vt:lpstr>
      <vt:lpstr>Der Aufbau des Psalters</vt:lpstr>
      <vt:lpstr>Erstes Buch Ps 1-41</vt:lpstr>
      <vt:lpstr>PowerPoint-Präsentation</vt:lpstr>
      <vt:lpstr>Zweites Buch: 42/43-72</vt:lpstr>
      <vt:lpstr>PowerPoint-Präsentation</vt:lpstr>
      <vt:lpstr>Ps 72 zeigt: </vt:lpstr>
      <vt:lpstr>PowerPoint-Präsentation</vt:lpstr>
      <vt:lpstr>Drittes Buch: 73-89</vt:lpstr>
      <vt:lpstr>Chiasmus </vt:lpstr>
      <vt:lpstr>Drittes Buch: 73-89</vt:lpstr>
      <vt:lpstr>Drittes Buch: 73-89</vt:lpstr>
      <vt:lpstr>PowerPoint-Präsentation</vt:lpstr>
      <vt:lpstr>Viertes Buch: 90-106</vt:lpstr>
      <vt:lpstr>Viertes Buch: 90-106</vt:lpstr>
      <vt:lpstr>PowerPoint-Präsentation</vt:lpstr>
      <vt:lpstr>PowerPoint-Präsentation</vt:lpstr>
      <vt:lpstr>Fünftes Buch: 107-150</vt:lpstr>
      <vt:lpstr>Fünftes Buch: 107-150</vt:lpstr>
      <vt:lpstr>Fünftes Buch: 107-150</vt:lpstr>
      <vt:lpstr>PowerPoint-Präsentation</vt:lpstr>
      <vt:lpstr>Die Frage nach dem David-Königtum 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Psalmen</dc:title>
  <dc:creator>Thomas Jettel</dc:creator>
  <cp:lastModifiedBy>Me</cp:lastModifiedBy>
  <cp:revision>108</cp:revision>
  <dcterms:created xsi:type="dcterms:W3CDTF">2011-01-16T16:56:34Z</dcterms:created>
  <dcterms:modified xsi:type="dcterms:W3CDTF">2016-01-01T20:14:37Z</dcterms:modified>
</cp:coreProperties>
</file>